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60" r:id="rId6"/>
    <p:sldId id="261" r:id="rId7"/>
    <p:sldId id="262" r:id="rId8"/>
    <p:sldId id="263" r:id="rId9"/>
    <p:sldId id="264"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47" autoAdjust="0"/>
    <p:restoredTop sz="94660"/>
  </p:normalViewPr>
  <p:slideViewPr>
    <p:cSldViewPr>
      <p:cViewPr varScale="1">
        <p:scale>
          <a:sx n="69" d="100"/>
          <a:sy n="69" d="100"/>
        </p:scale>
        <p:origin x="-143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F0EAB68-F50F-4D91-8824-914AD3ABF8D9}" type="datetimeFigureOut">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F2867-6D92-4080-BC55-6C99DFCE0016}"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EAB68-F50F-4D91-8824-914AD3ABF8D9}" type="datetimeFigureOut">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F2867-6D92-4080-BC55-6C99DFCE0016}"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FF0EAB68-F50F-4D91-8824-914AD3ABF8D9}" type="datetimeFigureOut">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F2867-6D92-4080-BC55-6C99DFCE0016}" type="slidenum">
              <a:rPr lang="en-US" smtClean="0"/>
              <a:t>‹#›</a:t>
            </a:fld>
            <a:endParaRPr lang="en-US"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F0EAB68-F50F-4D91-8824-914AD3ABF8D9}" type="datetimeFigureOut">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F2867-6D92-4080-BC55-6C99DFCE0016}" type="slidenum">
              <a:rPr lang="en-US" smtClean="0"/>
              <a:t>‹#›</a:t>
            </a:fld>
            <a:endParaRPr lang="en-US"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F0EAB68-F50F-4D91-8824-914AD3ABF8D9}" type="datetimeFigureOut">
              <a:rPr lang="en-US" smtClean="0"/>
              <a:t>9/8/2020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259F2867-6D92-4080-BC55-6C99DFCE0016}"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FF0EAB68-F50F-4D91-8824-914AD3ABF8D9}" type="datetimeFigureOut">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9F2867-6D92-4080-BC55-6C99DFCE0016}" type="slidenum">
              <a:rPr lang="en-US" smtClean="0"/>
              <a:t>‹#›</a:t>
            </a:fld>
            <a:endParaRPr lang="en-US"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FF0EAB68-F50F-4D91-8824-914AD3ABF8D9}" type="datetimeFigureOut">
              <a:rPr lang="en-US" smtClean="0"/>
              <a:t>9/8/2020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259F2867-6D92-4080-BC55-6C99DFCE0016}"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F0EAB68-F50F-4D91-8824-914AD3ABF8D9}" type="datetimeFigureOut">
              <a:rPr lang="en-US" smtClean="0"/>
              <a:t>9/8/2020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259F2867-6D92-4080-BC55-6C99DFCE0016}"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FF0EAB68-F50F-4D91-8824-914AD3ABF8D9}" type="datetimeFigureOut">
              <a:rPr lang="en-US" smtClean="0"/>
              <a:t>9/8/2020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59F2867-6D92-4080-BC55-6C99DFCE0016}"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FF0EAB68-F50F-4D91-8824-914AD3ABF8D9}" type="datetimeFigureOut">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9F2867-6D92-4080-BC55-6C99DFCE0016}" type="slidenum">
              <a:rPr lang="en-US" smtClean="0"/>
              <a:t>‹#›</a:t>
            </a:fld>
            <a:endParaRPr lang="en-US"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F0EAB68-F50F-4D91-8824-914AD3ABF8D9}" type="datetimeFigureOut">
              <a:rPr lang="en-US" smtClean="0"/>
              <a:t>9/8/2020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259F2867-6D92-4080-BC55-6C99DFCE0016}" type="slidenum">
              <a:rPr lang="en-US" smtClean="0"/>
              <a:t>‹#›</a:t>
            </a:fld>
            <a:endParaRPr lang="en-US"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FF0EAB68-F50F-4D91-8824-914AD3ABF8D9}" type="datetimeFigureOut">
              <a:rPr lang="en-US" smtClean="0"/>
              <a:t>9/8/2020</a:t>
            </a:fld>
            <a:endParaRPr lang="en-US"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US"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259F2867-6D92-4080-BC55-6C99DFCE0016}" type="slidenum">
              <a:rPr lang="en-US" smtClean="0"/>
              <a:t>‹#›</a:t>
            </a:fld>
            <a:endParaRPr lang="en-US"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914400"/>
            <a:ext cx="4343400" cy="688975"/>
          </a:xfrm>
        </p:spPr>
        <p:txBody>
          <a:bodyPr>
            <a:normAutofit/>
          </a:bodyPr>
          <a:lstStyle/>
          <a:p>
            <a:r>
              <a:rPr lang="en-US" sz="3200" dirty="0" smtClean="0">
                <a:latin typeface="Times New Roman" pitchFamily="18" charset="0"/>
                <a:cs typeface="Times New Roman" pitchFamily="18" charset="0"/>
              </a:rPr>
              <a:t>The Analytics Team</a:t>
            </a:r>
            <a:endParaRPr lang="en-US" sz="3200" dirty="0">
              <a:latin typeface="Times New Roman" pitchFamily="18" charset="0"/>
              <a:cs typeface="Times New Roman" pitchFamily="18" charset="0"/>
            </a:endParaRPr>
          </a:p>
        </p:txBody>
      </p:sp>
      <p:sp>
        <p:nvSpPr>
          <p:cNvPr id="3" name="Subtitle 2"/>
          <p:cNvSpPr>
            <a:spLocks noGrp="1"/>
          </p:cNvSpPr>
          <p:nvPr>
            <p:ph type="subTitle" idx="1"/>
          </p:nvPr>
        </p:nvSpPr>
        <p:spPr>
          <a:xfrm>
            <a:off x="685800" y="2057400"/>
            <a:ext cx="6400800" cy="2895600"/>
          </a:xfrm>
        </p:spPr>
        <p:txBody>
          <a:bodyPr>
            <a:normAutofit/>
          </a:bodyPr>
          <a:lstStyle/>
          <a:p>
            <a:r>
              <a:rPr lang="en-US" sz="4800" dirty="0">
                <a:latin typeface="Times New Roman" pitchFamily="18" charset="0"/>
                <a:cs typeface="Times New Roman" pitchFamily="18" charset="0"/>
              </a:rPr>
              <a:t>Sprocket Central Pty Ltd</a:t>
            </a: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sz="3600" dirty="0" smtClean="0">
                <a:latin typeface="Times New Roman" pitchFamily="18" charset="0"/>
                <a:cs typeface="Times New Roman" pitchFamily="18" charset="0"/>
              </a:rPr>
              <a:t>Data Analysis Approach</a:t>
            </a:r>
          </a:p>
          <a:p>
            <a:endParaRPr lang="en-US" dirty="0"/>
          </a:p>
        </p:txBody>
      </p:sp>
    </p:spTree>
    <p:extLst>
      <p:ext uri="{BB962C8B-B14F-4D97-AF65-F5344CB8AC3E}">
        <p14:creationId xmlns:p14="http://schemas.microsoft.com/office/powerpoint/2010/main" val="4075433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762000" y="1905000"/>
            <a:ext cx="7408333" cy="3450696"/>
          </a:xfrm>
        </p:spPr>
        <p:txBody>
          <a:bodyPr/>
          <a:lstStyle/>
          <a:p>
            <a:pPr marL="457200" indent="-457200">
              <a:buFont typeface="+mj-lt"/>
              <a:buAutoNum type="arabicPeriod"/>
            </a:pPr>
            <a:r>
              <a:rPr lang="en-US" sz="3600" dirty="0" smtClean="0">
                <a:latin typeface="Times New Roman" pitchFamily="18" charset="0"/>
                <a:cs typeface="Times New Roman" pitchFamily="18" charset="0"/>
              </a:rPr>
              <a:t>Introduction</a:t>
            </a:r>
            <a:endParaRPr lang="en-US" sz="4400" dirty="0" smtClean="0">
              <a:latin typeface="Times New Roman" pitchFamily="18" charset="0"/>
              <a:cs typeface="Times New Roman" pitchFamily="18" charset="0"/>
            </a:endParaRPr>
          </a:p>
          <a:p>
            <a:pPr marL="457200" indent="-457200">
              <a:buFont typeface="+mj-lt"/>
              <a:buAutoNum type="arabicPeriod"/>
            </a:pPr>
            <a:r>
              <a:rPr lang="en-US" sz="3600" dirty="0" smtClean="0">
                <a:latin typeface="Times New Roman" pitchFamily="18" charset="0"/>
                <a:cs typeface="Times New Roman" pitchFamily="18" charset="0"/>
              </a:rPr>
              <a:t>Data Exploration</a:t>
            </a:r>
          </a:p>
          <a:p>
            <a:pPr marL="457200" indent="-457200">
              <a:buFont typeface="+mj-lt"/>
              <a:buAutoNum type="arabicPeriod"/>
            </a:pPr>
            <a:r>
              <a:rPr lang="en-US" sz="3600" dirty="0" smtClean="0">
                <a:latin typeface="Times New Roman" pitchFamily="18" charset="0"/>
                <a:cs typeface="Times New Roman" pitchFamily="18" charset="0"/>
              </a:rPr>
              <a:t>Model Development</a:t>
            </a:r>
          </a:p>
          <a:p>
            <a:pPr marL="457200" indent="-457200">
              <a:buFont typeface="+mj-lt"/>
              <a:buAutoNum type="arabicPeriod"/>
            </a:pPr>
            <a:r>
              <a:rPr lang="en-US" sz="3600" dirty="0" smtClean="0">
                <a:latin typeface="Times New Roman" pitchFamily="18" charset="0"/>
                <a:cs typeface="Times New Roman" pitchFamily="18" charset="0"/>
              </a:rPr>
              <a:t>Interpretation</a:t>
            </a:r>
          </a:p>
          <a:p>
            <a:pPr marL="457200" indent="-457200">
              <a:buFont typeface="+mj-lt"/>
              <a:buAutoNum type="arabicPeriod"/>
            </a:pPr>
            <a:endParaRPr lang="en-US" dirty="0"/>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Agenda</a:t>
            </a:r>
            <a:r>
              <a:rPr lang="en-US" dirty="0"/>
              <a:t/>
            </a:r>
            <a:br>
              <a:rPr lang="en-US" dirty="0"/>
            </a:br>
            <a:endParaRPr lang="en-US" dirty="0"/>
          </a:p>
        </p:txBody>
      </p:sp>
    </p:spTree>
    <p:extLst>
      <p:ext uri="{BB962C8B-B14F-4D97-AF65-F5344CB8AC3E}">
        <p14:creationId xmlns:p14="http://schemas.microsoft.com/office/powerpoint/2010/main" val="3627748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76400"/>
            <a:ext cx="7408333" cy="4449763"/>
          </a:xfrm>
        </p:spPr>
        <p:txBody>
          <a:bodyPr/>
          <a:lstStyle/>
          <a:p>
            <a:pPr marL="0" indent="0">
              <a:buNone/>
            </a:pPr>
            <a:r>
              <a:rPr lang="en-US" dirty="0" smtClean="0"/>
              <a:t>Data Analysis approach is one of the major task that a analytics team should perform to in order to provide effective insights and results to the clients.</a:t>
            </a:r>
          </a:p>
          <a:p>
            <a:pPr marL="0" indent="0">
              <a:buNone/>
            </a:pPr>
            <a:endParaRPr lang="en-US" dirty="0"/>
          </a:p>
          <a:p>
            <a:pPr marL="0" indent="0">
              <a:buNone/>
            </a:pPr>
            <a:r>
              <a:rPr lang="en-US" dirty="0" smtClean="0"/>
              <a:t> </a:t>
            </a:r>
            <a:endParaRPr lang="en-US" dirty="0"/>
          </a:p>
        </p:txBody>
      </p:sp>
      <p:sp>
        <p:nvSpPr>
          <p:cNvPr id="3" name="Title 2"/>
          <p:cNvSpPr>
            <a:spLocks noGrp="1"/>
          </p:cNvSpPr>
          <p:nvPr>
            <p:ph type="title"/>
          </p:nvPr>
        </p:nvSpPr>
        <p:spPr/>
        <p:txBody>
          <a:bodyPr/>
          <a:lstStyle/>
          <a:p>
            <a:r>
              <a:rPr lang="en-US" dirty="0"/>
              <a:t>Introduction</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895600"/>
            <a:ext cx="8472488" cy="358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0033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1" y="1676400"/>
            <a:ext cx="7670800" cy="4449763"/>
          </a:xfrm>
        </p:spPr>
        <p:txBody>
          <a:bodyPr>
            <a:normAutofit/>
          </a:bodyPr>
          <a:lstStyle/>
          <a:p>
            <a:pPr marL="457200" indent="-457200">
              <a:buFont typeface="+mj-lt"/>
              <a:buAutoNum type="arabicPeriod"/>
            </a:pPr>
            <a:r>
              <a:rPr lang="en-US" sz="2800" dirty="0" smtClean="0">
                <a:latin typeface="Times New Roman" pitchFamily="18" charset="0"/>
                <a:cs typeface="Times New Roman" pitchFamily="18" charset="0"/>
              </a:rPr>
              <a:t>In the data exploration process, we try to </a:t>
            </a:r>
            <a:r>
              <a:rPr lang="en-US" sz="2800" dirty="0">
                <a:latin typeface="Times New Roman" pitchFamily="18" charset="0"/>
                <a:cs typeface="Times New Roman" pitchFamily="18" charset="0"/>
              </a:rPr>
              <a:t>Understand the characteristics of given fields in the underlying data such as variable distributions, whether the dataset is skewed towards a certain demographic and the data validity of the fields. For example, a training dataset may be highly skewed towards the younger age bracket. If so, how will this impact your results when using it to predict over the remaining customer </a:t>
            </a:r>
            <a:r>
              <a:rPr lang="en-US" sz="2800" dirty="0" smtClean="0">
                <a:latin typeface="Times New Roman" pitchFamily="18" charset="0"/>
                <a:cs typeface="Times New Roman" pitchFamily="18" charset="0"/>
              </a:rPr>
              <a:t>base.</a:t>
            </a:r>
            <a:endParaRPr lang="en-US" sz="2800" dirty="0">
              <a:latin typeface="Times New Roman" pitchFamily="18" charset="0"/>
              <a:cs typeface="Times New Roman" pitchFamily="18" charset="0"/>
            </a:endParaRP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Data </a:t>
            </a:r>
            <a:r>
              <a:rPr lang="en-US" dirty="0"/>
              <a:t>Exploration</a:t>
            </a:r>
            <a:br>
              <a:rPr lang="en-US" dirty="0"/>
            </a:br>
            <a:endParaRPr lang="en-US" dirty="0"/>
          </a:p>
        </p:txBody>
      </p:sp>
    </p:spTree>
    <p:extLst>
      <p:ext uri="{BB962C8B-B14F-4D97-AF65-F5344CB8AC3E}">
        <p14:creationId xmlns:p14="http://schemas.microsoft.com/office/powerpoint/2010/main" val="2561038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457200"/>
            <a:ext cx="7408333" cy="5668963"/>
          </a:xfrm>
        </p:spPr>
        <p:txBody>
          <a:bodyPr/>
          <a:lstStyle/>
          <a:p>
            <a:pPr marL="0" indent="0">
              <a:buNone/>
            </a:pPr>
            <a:r>
              <a:rPr lang="en-US" dirty="0" smtClean="0">
                <a:latin typeface="Times New Roman" pitchFamily="18" charset="0"/>
                <a:cs typeface="Times New Roman" pitchFamily="18" charset="0"/>
              </a:rPr>
              <a:t>Recommendation for the above point: </a:t>
            </a:r>
          </a:p>
          <a:p>
            <a:pPr marL="0" indent="0">
              <a:buNone/>
            </a:pPr>
            <a:r>
              <a:rPr lang="en-US" dirty="0" smtClean="0">
                <a:latin typeface="Times New Roman" pitchFamily="18" charset="0"/>
                <a:cs typeface="Times New Roman" pitchFamily="18" charset="0"/>
              </a:rPr>
              <a:t>We can use Normalization techniques such as logarithmic distribution, Exponential distribution, Box-Cox distribution to remove the skewedness and make the data normally distributed.	</a:t>
            </a:r>
          </a:p>
          <a:p>
            <a:pPr marL="0" indent="0">
              <a:buNone/>
            </a:pPr>
            <a:r>
              <a:rPr lang="en-US" dirty="0" smtClean="0">
                <a:latin typeface="Times New Roman" pitchFamily="18" charset="0"/>
                <a:cs typeface="Times New Roman" pitchFamily="18" charset="0"/>
              </a:rPr>
              <a:t>	</a:t>
            </a:r>
          </a:p>
          <a:p>
            <a:pPr marL="0" indent="0">
              <a:buNone/>
            </a:pPr>
            <a:r>
              <a:rPr lang="en-US" dirty="0" smtClean="0">
                <a:solidFill>
                  <a:schemeClr val="bg2"/>
                </a:solidFill>
                <a:latin typeface="Times New Roman" pitchFamily="18" charset="0"/>
                <a:cs typeface="Times New Roman" pitchFamily="18" charset="0"/>
              </a:rPr>
              <a:t>2.</a:t>
            </a:r>
            <a:r>
              <a:rPr lang="en-US" dirty="0">
                <a:latin typeface="Times New Roman" pitchFamily="18" charset="0"/>
                <a:cs typeface="Times New Roman" pitchFamily="18" charset="0"/>
              </a:rPr>
              <a:t> There are some limitations  in the given datasets like some values are missing and some  data types are different according to their value</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	</a:t>
            </a:r>
          </a:p>
          <a:p>
            <a:pPr marL="0" indent="0">
              <a:buNone/>
            </a:pPr>
            <a:r>
              <a:rPr lang="en-US" dirty="0">
                <a:latin typeface="Times New Roman" pitchFamily="18" charset="0"/>
                <a:cs typeface="Times New Roman" pitchFamily="18" charset="0"/>
              </a:rPr>
              <a:t>Recommendation for the above point</a:t>
            </a:r>
            <a:r>
              <a:rPr lang="en-US" dirty="0" smtClean="0">
                <a:latin typeface="Times New Roman" pitchFamily="18" charset="0"/>
                <a:cs typeface="Times New Roman" pitchFamily="18" charset="0"/>
              </a:rPr>
              <a:t>:</a:t>
            </a:r>
          </a:p>
          <a:p>
            <a:pPr marL="0" indent="0">
              <a:buNone/>
            </a:pPr>
            <a:r>
              <a:rPr lang="en-US" dirty="0" smtClean="0">
                <a:latin typeface="Times New Roman" pitchFamily="18" charset="0"/>
                <a:cs typeface="Times New Roman" pitchFamily="18" charset="0"/>
              </a:rPr>
              <a:t>This kind of can be handled in the feature engineering section where we try to handle the missing values by replacing it mean, median or mode.</a:t>
            </a:r>
          </a:p>
        </p:txBody>
      </p:sp>
    </p:spTree>
    <p:extLst>
      <p:ext uri="{BB962C8B-B14F-4D97-AF65-F5344CB8AC3E}">
        <p14:creationId xmlns:p14="http://schemas.microsoft.com/office/powerpoint/2010/main" val="28660464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533400"/>
            <a:ext cx="7408333" cy="5592763"/>
          </a:xfrm>
        </p:spPr>
        <p:txBody>
          <a:bodyPr/>
          <a:lstStyle/>
          <a:p>
            <a:pPr marL="0" indent="0">
              <a:buNone/>
            </a:pPr>
            <a:r>
              <a:rPr lang="en-US" dirty="0" smtClean="0">
                <a:solidFill>
                  <a:schemeClr val="bg2"/>
                </a:solidFill>
                <a:latin typeface="Times New Roman" pitchFamily="18" charset="0"/>
                <a:cs typeface="Times New Roman" pitchFamily="18" charset="0"/>
              </a:rPr>
              <a:t>3. </a:t>
            </a:r>
            <a:r>
              <a:rPr lang="en-US" dirty="0">
                <a:latin typeface="Times New Roman" pitchFamily="18" charset="0"/>
                <a:cs typeface="Times New Roman" pitchFamily="18" charset="0"/>
              </a:rPr>
              <a:t>Furthermore, transformation of required data so that it is in an appropriate format for analysis. This may include steps such as ensuring that the data types are appropriate and rolling data up to an aggregated level. Or, joining in already aggregated ABS data at a geographic level to create additional variables.</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
            </a:r>
            <a:br>
              <a:rPr lang="en-US" dirty="0">
                <a:latin typeface="Times New Roman" pitchFamily="18" charset="0"/>
                <a:cs typeface="Times New Roman" pitchFamily="18" charset="0"/>
              </a:rPr>
            </a:br>
            <a:r>
              <a:rPr lang="en-US" dirty="0" smtClean="0">
                <a:solidFill>
                  <a:schemeClr val="bg2"/>
                </a:solidFill>
                <a:latin typeface="Times New Roman" pitchFamily="18" charset="0"/>
                <a:cs typeface="Times New Roman" pitchFamily="18" charset="0"/>
              </a:rPr>
              <a:t>4. </a:t>
            </a:r>
            <a:r>
              <a:rPr lang="en-US" dirty="0" smtClean="0">
                <a:latin typeface="Times New Roman" pitchFamily="18" charset="0"/>
                <a:cs typeface="Times New Roman" pitchFamily="18" charset="0"/>
              </a:rPr>
              <a:t>Document </a:t>
            </a:r>
            <a:r>
              <a:rPr lang="en-US" dirty="0">
                <a:latin typeface="Times New Roman" pitchFamily="18" charset="0"/>
                <a:cs typeface="Times New Roman" pitchFamily="18" charset="0"/>
              </a:rPr>
              <a:t>assumptions, limitations and exclusions for the data; as well as how you would further improve in the next stage if there was additional time to address assumptions and remove limitations.</a:t>
            </a:r>
            <a:br>
              <a:rPr lang="en-US" dirty="0">
                <a:latin typeface="Times New Roman" pitchFamily="18" charset="0"/>
                <a:cs typeface="Times New Roman" pitchFamily="18" charset="0"/>
              </a:rPr>
            </a:br>
            <a:endParaRPr lang="en-US" dirty="0">
              <a:solidFill>
                <a:schemeClr val="bg2"/>
              </a:solidFill>
              <a:latin typeface="Times New Roman" pitchFamily="18" charset="0"/>
              <a:cs typeface="Times New Roman" pitchFamily="18" charset="0"/>
            </a:endParaRPr>
          </a:p>
        </p:txBody>
      </p:sp>
    </p:spTree>
    <p:extLst>
      <p:ext uri="{BB962C8B-B14F-4D97-AF65-F5344CB8AC3E}">
        <p14:creationId xmlns:p14="http://schemas.microsoft.com/office/powerpoint/2010/main" val="13782017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600200"/>
            <a:ext cx="7408333" cy="4525963"/>
          </a:xfrm>
        </p:spPr>
        <p:txBody>
          <a:bodyPr/>
          <a:lstStyle/>
          <a:p>
            <a:pPr>
              <a:buFont typeface="Arial" pitchFamily="34" charset="0"/>
              <a:buChar char="•"/>
            </a:pPr>
            <a:r>
              <a:rPr lang="en-US" dirty="0" smtClean="0">
                <a:latin typeface="Times New Roman" pitchFamily="18" charset="0"/>
                <a:cs typeface="Times New Roman" pitchFamily="18" charset="0"/>
              </a:rPr>
              <a:t>First </a:t>
            </a:r>
            <a:r>
              <a:rPr lang="en-US" dirty="0">
                <a:latin typeface="Times New Roman" pitchFamily="18" charset="0"/>
                <a:cs typeface="Times New Roman" pitchFamily="18" charset="0"/>
              </a:rPr>
              <a:t>of all, we have to determine a hypothesis related to the business question that can be answered with the help of existing data. Perform statistical testing to determine if the hypothesis is valid or not</a:t>
            </a:r>
            <a:r>
              <a:rPr lang="en-US" dirty="0" smtClean="0">
                <a:latin typeface="Times New Roman" pitchFamily="18" charset="0"/>
                <a:cs typeface="Times New Roman" pitchFamily="18" charset="0"/>
              </a:rPr>
              <a:t>.</a:t>
            </a:r>
          </a:p>
          <a:p>
            <a:pPr>
              <a:buFont typeface="Arial" pitchFamily="34" charset="0"/>
              <a:buChar char="•"/>
            </a:pPr>
            <a:r>
              <a:rPr lang="en-US" dirty="0">
                <a:latin typeface="Times New Roman" pitchFamily="18" charset="0"/>
                <a:cs typeface="Times New Roman" pitchFamily="18" charset="0"/>
              </a:rPr>
              <a:t>Create calculated fields based on existing data, for example, convert the D.O.B into an age </a:t>
            </a:r>
            <a:r>
              <a:rPr lang="en-US" dirty="0" smtClean="0">
                <a:latin typeface="Times New Roman" pitchFamily="18" charset="0"/>
                <a:cs typeface="Times New Roman" pitchFamily="18" charset="0"/>
              </a:rPr>
              <a:t>bracket.</a:t>
            </a:r>
          </a:p>
          <a:p>
            <a:pPr>
              <a:buFont typeface="Arial" pitchFamily="34" charset="0"/>
              <a:buChar char="•"/>
            </a:pPr>
            <a:r>
              <a:rPr lang="en-US" dirty="0" smtClean="0">
                <a:latin typeface="Times New Roman" pitchFamily="18" charset="0"/>
                <a:cs typeface="Times New Roman" pitchFamily="18" charset="0"/>
              </a:rPr>
              <a:t>For suitable models we have to consider the </a:t>
            </a:r>
            <a:r>
              <a:rPr lang="en-US" dirty="0">
                <a:latin typeface="Times New Roman" pitchFamily="18" charset="0"/>
                <a:cs typeface="Times New Roman" pitchFamily="18" charset="0"/>
              </a:rPr>
              <a:t> model performance, assumptions and </a:t>
            </a:r>
            <a:r>
              <a:rPr lang="en-US" dirty="0" smtClean="0">
                <a:latin typeface="Times New Roman" pitchFamily="18" charset="0"/>
                <a:cs typeface="Times New Roman" pitchFamily="18" charset="0"/>
              </a:rPr>
              <a:t>limitations. For Example if we consider some of the Machine learning algorithms each of the algorithms have there specific model performance, assumptions etc.</a:t>
            </a:r>
          </a:p>
        </p:txBody>
      </p:sp>
      <p:sp>
        <p:nvSpPr>
          <p:cNvPr id="3" name="Title 2"/>
          <p:cNvSpPr>
            <a:spLocks noGrp="1"/>
          </p:cNvSpPr>
          <p:nvPr>
            <p:ph type="title"/>
          </p:nvPr>
        </p:nvSpPr>
        <p:spPr/>
        <p:txBody>
          <a:bodyPr>
            <a:normAutofit fontScale="90000"/>
          </a:bodyPr>
          <a:lstStyle/>
          <a:p>
            <a:r>
              <a:rPr lang="en-US" dirty="0" smtClean="0"/>
              <a:t/>
            </a:r>
            <a:br>
              <a:rPr lang="en-US" dirty="0" smtClean="0"/>
            </a:br>
            <a:r>
              <a:rPr lang="en-US" dirty="0" smtClean="0"/>
              <a:t>Model </a:t>
            </a:r>
            <a:r>
              <a:rPr lang="en-US" dirty="0"/>
              <a:t>Development</a:t>
            </a:r>
            <a:br>
              <a:rPr lang="en-US" dirty="0"/>
            </a:br>
            <a:endParaRPr lang="en-US" dirty="0"/>
          </a:p>
        </p:txBody>
      </p:sp>
    </p:spTree>
    <p:extLst>
      <p:ext uri="{BB962C8B-B14F-4D97-AF65-F5344CB8AC3E}">
        <p14:creationId xmlns:p14="http://schemas.microsoft.com/office/powerpoint/2010/main" val="667438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609600"/>
            <a:ext cx="7408333" cy="5516563"/>
          </a:xfrm>
        </p:spPr>
        <p:txBody>
          <a:bodyPr/>
          <a:lstStyle/>
          <a:p>
            <a:pPr marL="0" indent="0">
              <a:buNone/>
            </a:pPr>
            <a:r>
              <a:rPr lang="en-US" dirty="0" smtClean="0">
                <a:latin typeface="Times New Roman" pitchFamily="18" charset="0"/>
                <a:cs typeface="Times New Roman" pitchFamily="18" charset="0"/>
              </a:rPr>
              <a:t>Linear Regression: The </a:t>
            </a:r>
            <a:r>
              <a:rPr lang="en-US" dirty="0">
                <a:latin typeface="Times New Roman" pitchFamily="18" charset="0"/>
                <a:cs typeface="Times New Roman" pitchFamily="18" charset="0"/>
              </a:rPr>
              <a:t>most popular performance measures are </a:t>
            </a:r>
            <a:r>
              <a:rPr lang="en-US" dirty="0">
                <a:solidFill>
                  <a:schemeClr val="tx1"/>
                </a:solidFill>
                <a:latin typeface="Times New Roman" pitchFamily="18" charset="0"/>
                <a:cs typeface="Times New Roman" pitchFamily="18" charset="0"/>
              </a:rPr>
              <a:t>R squared and the root mean squared error (</a:t>
            </a:r>
            <a:r>
              <a:rPr lang="en-US" dirty="0" smtClean="0">
                <a:solidFill>
                  <a:schemeClr val="tx1"/>
                </a:solidFill>
                <a:latin typeface="Times New Roman" pitchFamily="18" charset="0"/>
                <a:cs typeface="Times New Roman" pitchFamily="18" charset="0"/>
              </a:rPr>
              <a:t>RMSE).</a:t>
            </a:r>
          </a:p>
          <a:p>
            <a:pPr marL="0" indent="0">
              <a:buNone/>
            </a:pPr>
            <a:endParaRPr lang="en-US" dirty="0" smtClean="0">
              <a:solidFill>
                <a:schemeClr val="tx1"/>
              </a:solidFill>
              <a:latin typeface="Times New Roman" pitchFamily="18" charset="0"/>
              <a:cs typeface="Times New Roman" pitchFamily="18" charset="0"/>
            </a:endParaRPr>
          </a:p>
          <a:p>
            <a:pPr marL="0" indent="0">
              <a:buNone/>
            </a:pPr>
            <a:r>
              <a:rPr lang="en-US" dirty="0" smtClean="0">
                <a:solidFill>
                  <a:schemeClr val="tx1"/>
                </a:solidFill>
                <a:latin typeface="Times New Roman" pitchFamily="18" charset="0"/>
                <a:cs typeface="Times New Roman" pitchFamily="18" charset="0"/>
              </a:rPr>
              <a:t>Logistics Regression: The performance measures for logistics regression are </a:t>
            </a:r>
            <a:r>
              <a:rPr lang="en-US" dirty="0">
                <a:latin typeface="Times New Roman" pitchFamily="18" charset="0"/>
                <a:cs typeface="Times New Roman" pitchFamily="18" charset="0"/>
              </a:rPr>
              <a:t>c</a:t>
            </a:r>
            <a:r>
              <a:rPr lang="en-US" dirty="0" smtClean="0">
                <a:latin typeface="Times New Roman" pitchFamily="18" charset="0"/>
                <a:cs typeface="Times New Roman" pitchFamily="18" charset="0"/>
              </a:rPr>
              <a:t>onfusion Matrix,</a:t>
            </a:r>
            <a:r>
              <a:rPr lang="en-US" dirty="0"/>
              <a:t> </a:t>
            </a:r>
            <a:r>
              <a:rPr lang="en-US" dirty="0">
                <a:latin typeface="Times New Roman" pitchFamily="18" charset="0"/>
                <a:cs typeface="Times New Roman" pitchFamily="18" charset="0"/>
              </a:rPr>
              <a:t>AIC, ROC </a:t>
            </a:r>
            <a:r>
              <a:rPr lang="en-US" dirty="0" smtClean="0">
                <a:latin typeface="Times New Roman" pitchFamily="18" charset="0"/>
                <a:cs typeface="Times New Roman" pitchFamily="18" charset="0"/>
              </a:rPr>
              <a:t>curves.</a:t>
            </a:r>
          </a:p>
          <a:p>
            <a:pPr marL="0" indent="0">
              <a:buNone/>
            </a:pPr>
            <a:endParaRPr lang="en-US" dirty="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Test the performance of the model using factors like residual deviance, AIC, ROC curves, R Squared). Appropriately according to the model performance, assumptions and limitations.</a:t>
            </a:r>
            <a:endParaRPr lang="en-US" dirty="0" smtClean="0">
              <a:latin typeface="Times New Roman" pitchFamily="18" charset="0"/>
              <a:cs typeface="Times New Roman" pitchFamily="18" charset="0"/>
            </a:endParaRPr>
          </a:p>
        </p:txBody>
      </p:sp>
    </p:spTree>
    <p:extLst>
      <p:ext uri="{BB962C8B-B14F-4D97-AF65-F5344CB8AC3E}">
        <p14:creationId xmlns:p14="http://schemas.microsoft.com/office/powerpoint/2010/main" val="848830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447800"/>
            <a:ext cx="7408333" cy="4678363"/>
          </a:xfrm>
        </p:spPr>
        <p:txBody>
          <a:bodyPr/>
          <a:lstStyle/>
          <a:p>
            <a:pPr>
              <a:buFont typeface="Courier New" pitchFamily="49" charset="0"/>
              <a:buChar char="o"/>
            </a:pPr>
            <a:r>
              <a:rPr lang="en-US" dirty="0" smtClean="0">
                <a:latin typeface="Times New Roman" pitchFamily="18" charset="0"/>
                <a:cs typeface="Times New Roman" pitchFamily="18" charset="0"/>
              </a:rPr>
              <a:t>After the model development we try to interpret the data in which we provide effective business insights and reports. </a:t>
            </a:r>
            <a:r>
              <a:rPr lang="en-US" dirty="0">
                <a:latin typeface="Times New Roman" pitchFamily="18" charset="0"/>
                <a:cs typeface="Times New Roman" pitchFamily="18" charset="0"/>
              </a:rPr>
              <a:t>This may involve interpreting the significant variables and co-efficient from a business perspective</a:t>
            </a:r>
            <a:r>
              <a:rPr lang="en-US" dirty="0" smtClean="0">
                <a:latin typeface="Times New Roman" pitchFamily="18" charset="0"/>
                <a:cs typeface="Times New Roman" pitchFamily="18" charset="0"/>
              </a:rPr>
              <a:t>.</a:t>
            </a:r>
          </a:p>
          <a:p>
            <a:pPr>
              <a:buFont typeface="Courier New" pitchFamily="49" charset="0"/>
              <a:buChar char="o"/>
            </a:pPr>
            <a:r>
              <a:rPr lang="en-US" dirty="0" smtClean="0">
                <a:latin typeface="Times New Roman" pitchFamily="18" charset="0"/>
                <a:cs typeface="Times New Roman" pitchFamily="18" charset="0"/>
              </a:rPr>
              <a:t>Based on the model, the results and insights are performed using some of the BI(Business Intelligence) tools such as Tableau, Power BI etc which would help us to provide the reports in the form of dashboards.  </a:t>
            </a:r>
          </a:p>
          <a:p>
            <a:pPr>
              <a:buFont typeface="Courier New" pitchFamily="49" charset="0"/>
              <a:buChar char="o"/>
            </a:pPr>
            <a:r>
              <a:rPr lang="en-US" dirty="0" smtClean="0">
                <a:latin typeface="Times New Roman" pitchFamily="18" charset="0"/>
                <a:cs typeface="Times New Roman" pitchFamily="18" charset="0"/>
              </a:rPr>
              <a:t>Also, this BI tools make the analysts to predict the future more accurately and these tools are widely used for Decision making processes in the industry.</a:t>
            </a:r>
            <a:endParaRPr lang="en-US" dirty="0">
              <a:latin typeface="Times New Roman" pitchFamily="18" charset="0"/>
              <a:cs typeface="Times New Roman" pitchFamily="18" charset="0"/>
            </a:endParaRPr>
          </a:p>
        </p:txBody>
      </p:sp>
      <p:sp>
        <p:nvSpPr>
          <p:cNvPr id="3" name="Title 2"/>
          <p:cNvSpPr>
            <a:spLocks noGrp="1"/>
          </p:cNvSpPr>
          <p:nvPr>
            <p:ph type="title"/>
          </p:nvPr>
        </p:nvSpPr>
        <p:spPr/>
        <p:txBody>
          <a:bodyPr>
            <a:normAutofit/>
          </a:bodyPr>
          <a:lstStyle/>
          <a:p>
            <a:r>
              <a:rPr lang="en-US" sz="4000" dirty="0"/>
              <a:t>Interpretation</a:t>
            </a:r>
          </a:p>
        </p:txBody>
      </p:sp>
    </p:spTree>
    <p:extLst>
      <p:ext uri="{BB962C8B-B14F-4D97-AF65-F5344CB8AC3E}">
        <p14:creationId xmlns:p14="http://schemas.microsoft.com/office/powerpoint/2010/main" val="148801337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161</TotalTime>
  <Words>391</Words>
  <Application>Microsoft Office PowerPoint</Application>
  <PresentationFormat>On-screen Show (4:3)</PresentationFormat>
  <Paragraphs>38</Paragraphs>
  <Slides>9</Slides>
  <Notes>0</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Waveform</vt:lpstr>
      <vt:lpstr>The Analytics Team</vt:lpstr>
      <vt:lpstr> Agenda </vt:lpstr>
      <vt:lpstr>Introduction</vt:lpstr>
      <vt:lpstr> Data Exploration </vt:lpstr>
      <vt:lpstr>PowerPoint Presentation</vt:lpstr>
      <vt:lpstr>PowerPoint Presentation</vt:lpstr>
      <vt:lpstr> Model Development </vt:lpstr>
      <vt:lpstr>PowerPoint Presentation</vt:lpstr>
      <vt:lpstr>Interpretation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Analytics Team</dc:title>
  <dc:creator>Ashok AANAND</dc:creator>
  <cp:lastModifiedBy>Ashok AANAND</cp:lastModifiedBy>
  <cp:revision>18</cp:revision>
  <dcterms:created xsi:type="dcterms:W3CDTF">2020-09-07T16:54:29Z</dcterms:created>
  <dcterms:modified xsi:type="dcterms:W3CDTF">2020-09-08T14:52:50Z</dcterms:modified>
</cp:coreProperties>
</file>