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97" r:id="rId6"/>
    <p:sldId id="298" r:id="rId7"/>
    <p:sldId id="299" r:id="rId8"/>
    <p:sldId id="301" r:id="rId9"/>
    <p:sldId id="303" r:id="rId10"/>
    <p:sldId id="302" r:id="rId11"/>
    <p:sldId id="304" r:id="rId12"/>
    <p:sldId id="305" r:id="rId13"/>
    <p:sldId id="306" r:id="rId14"/>
    <p:sldId id="307" r:id="rId15"/>
    <p:sldId id="308" r:id="rId16"/>
    <p:sldId id="309" r:id="rId17"/>
    <p:sldId id="310" r:id="rId18"/>
    <p:sldId id="276" r:id="rId19"/>
    <p:sldId id="289"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C95B3A"/>
    <a:srgbClr val="0F253E"/>
    <a:srgbClr val="263E5A"/>
    <a:srgbClr val="446992"/>
    <a:srgbClr val="AEC2D8"/>
    <a:srgbClr val="98432A"/>
    <a:srgbClr val="44678D"/>
    <a:srgbClr val="D6E0EB"/>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D925F-29DD-4E25-BDAD-13ED36F0BDF9}" v="134" dt="2024-06-13T14:54:26.08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showGuides="1">
      <p:cViewPr>
        <p:scale>
          <a:sx n="66" d="100"/>
          <a:sy n="66" d="100"/>
        </p:scale>
        <p:origin x="1330" y="31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3"/>
            <a:ext cx="3078427" cy="513507"/>
          </a:xfrm>
          <a:prstGeom prst="rect">
            <a:avLst/>
          </a:prstGeom>
        </p:spPr>
        <p:txBody>
          <a:bodyPr vert="horz" lIns="99056" tIns="49529" rIns="99056" bIns="49529" rtlCol="0"/>
          <a:lstStyle>
            <a:lvl1pPr algn="l">
              <a:defRPr sz="13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4023995" y="3"/>
            <a:ext cx="3078427" cy="513507"/>
          </a:xfrm>
          <a:prstGeom prst="rect">
            <a:avLst/>
          </a:prstGeom>
        </p:spPr>
        <p:txBody>
          <a:bodyPr vert="horz" lIns="99056" tIns="49529" rIns="99056" bIns="49529" rtlCol="0"/>
          <a:lstStyle>
            <a:lvl1pPr algn="r">
              <a:defRPr sz="1300"/>
            </a:lvl1pPr>
          </a:lstStyle>
          <a:p>
            <a:fld id="{8CD26A2A-0A96-0647-84E5-C82F2EFD9474}" type="datetimeFigureOut">
              <a:rPr lang="en-US" smtClean="0"/>
              <a:t>6/13/2024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9721110"/>
            <a:ext cx="3078427" cy="513507"/>
          </a:xfrm>
          <a:prstGeom prst="rect">
            <a:avLst/>
          </a:prstGeom>
        </p:spPr>
        <p:txBody>
          <a:bodyPr vert="horz" lIns="99056" tIns="49529" rIns="99056" bIns="49529"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4023995" y="9721110"/>
            <a:ext cx="3078427" cy="513507"/>
          </a:xfrm>
          <a:prstGeom prst="rect">
            <a:avLst/>
          </a:prstGeom>
        </p:spPr>
        <p:txBody>
          <a:bodyPr vert="horz" lIns="99056" tIns="49529" rIns="99056" bIns="49529" rtlCol="0" anchor="b"/>
          <a:lstStyle>
            <a:lvl1pPr algn="r">
              <a:defRPr sz="13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3"/>
            <a:ext cx="3078427" cy="513507"/>
          </a:xfrm>
          <a:prstGeom prst="rect">
            <a:avLst/>
          </a:prstGeom>
        </p:spPr>
        <p:txBody>
          <a:bodyPr vert="horz" lIns="99056" tIns="49529" rIns="99056" bIns="49529" rtlCol="0"/>
          <a:lstStyle>
            <a:lvl1pPr algn="l">
              <a:defRPr sz="13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4023995" y="3"/>
            <a:ext cx="3078427" cy="513507"/>
          </a:xfrm>
          <a:prstGeom prst="rect">
            <a:avLst/>
          </a:prstGeom>
        </p:spPr>
        <p:txBody>
          <a:bodyPr vert="horz" lIns="99056" tIns="49529" rIns="99056" bIns="49529" rtlCol="0"/>
          <a:lstStyle>
            <a:lvl1pPr algn="r">
              <a:defRPr sz="1300"/>
            </a:lvl1pPr>
          </a:lstStyle>
          <a:p>
            <a:fld id="{546253B2-FD87-4AAE-AF69-14FE02FB4D05}" type="datetimeFigureOut">
              <a:rPr lang="en-US" smtClean="0"/>
              <a:t>6/13/2024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710407" y="4925410"/>
            <a:ext cx="5683250" cy="4029879"/>
          </a:xfrm>
          <a:prstGeom prst="rect">
            <a:avLst/>
          </a:prstGeom>
        </p:spPr>
        <p:txBody>
          <a:bodyPr vert="horz" lIns="99056" tIns="49529" rIns="99056" bIns="4952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4023995" y="9721110"/>
            <a:ext cx="3078427" cy="513507"/>
          </a:xfrm>
          <a:prstGeom prst="rect">
            <a:avLst/>
          </a:prstGeom>
        </p:spPr>
        <p:txBody>
          <a:bodyPr vert="horz" lIns="99056" tIns="49529" rIns="99056" bIns="49529" rtlCol="0" anchor="b"/>
          <a:lstStyle>
            <a:lvl1pPr algn="r">
              <a:defRPr sz="13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484188" y="1279525"/>
            <a:ext cx="6140450" cy="3454400"/>
          </a:xfrm>
          <a:prstGeom prst="rect">
            <a:avLst/>
          </a:prstGeom>
          <a:noFill/>
          <a:ln w="12700">
            <a:solidFill>
              <a:prstClr val="black"/>
            </a:solidFill>
          </a:ln>
        </p:spPr>
        <p:txBody>
          <a:bodyPr vert="horz" lIns="99056" tIns="49529" rIns="99056" bIns="49529"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9721110"/>
            <a:ext cx="3078427" cy="513507"/>
          </a:xfrm>
          <a:prstGeom prst="rect">
            <a:avLst/>
          </a:prstGeom>
        </p:spPr>
        <p:txBody>
          <a:bodyPr vert="horz" lIns="99056" tIns="49529" rIns="99056" bIns="49529" rtlCol="0" anchor="b"/>
          <a:lstStyle>
            <a:lvl1pPr algn="l">
              <a:defRPr sz="13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44192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407787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4275743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312967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4207395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2DEDBB3-C345-4EAB-AB5D-9FB3AF589CFF}" type="slidenum">
              <a:rPr lang="en-US" smtClean="0"/>
              <a:t>2</a:t>
            </a:fld>
            <a:endParaRPr lang="en-US"/>
          </a:p>
        </p:txBody>
      </p:sp>
    </p:spTree>
    <p:extLst>
      <p:ext uri="{BB962C8B-B14F-4D97-AF65-F5344CB8AC3E}">
        <p14:creationId xmlns:p14="http://schemas.microsoft.com/office/powerpoint/2010/main" val="3676756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2DEDBB3-C345-4EAB-AB5D-9FB3AF589CFF}" type="slidenum">
              <a:rPr lang="en-US" smtClean="0"/>
              <a:t>3</a:t>
            </a:fld>
            <a:endParaRPr lang="en-US"/>
          </a:p>
        </p:txBody>
      </p:sp>
    </p:spTree>
    <p:extLst>
      <p:ext uri="{BB962C8B-B14F-4D97-AF65-F5344CB8AC3E}">
        <p14:creationId xmlns:p14="http://schemas.microsoft.com/office/powerpoint/2010/main" val="3302202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2DEDBB3-C345-4EAB-AB5D-9FB3AF589CFF}" type="slidenum">
              <a:rPr lang="en-US" smtClean="0"/>
              <a:t>4</a:t>
            </a:fld>
            <a:endParaRPr lang="en-US"/>
          </a:p>
        </p:txBody>
      </p:sp>
    </p:spTree>
    <p:extLst>
      <p:ext uri="{BB962C8B-B14F-4D97-AF65-F5344CB8AC3E}">
        <p14:creationId xmlns:p14="http://schemas.microsoft.com/office/powerpoint/2010/main" val="295590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2DEDBB3-C345-4EAB-AB5D-9FB3AF589CFF}" type="slidenum">
              <a:rPr lang="en-US" smtClean="0"/>
              <a:t>5</a:t>
            </a:fld>
            <a:endParaRPr lang="en-US"/>
          </a:p>
        </p:txBody>
      </p:sp>
    </p:spTree>
    <p:extLst>
      <p:ext uri="{BB962C8B-B14F-4D97-AF65-F5344CB8AC3E}">
        <p14:creationId xmlns:p14="http://schemas.microsoft.com/office/powerpoint/2010/main" val="413867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2DEDBB3-C345-4EAB-AB5D-9FB3AF589CFF}" type="slidenum">
              <a:rPr lang="en-US" smtClean="0"/>
              <a:t>6</a:t>
            </a:fld>
            <a:endParaRPr lang="en-US"/>
          </a:p>
        </p:txBody>
      </p:sp>
    </p:spTree>
    <p:extLst>
      <p:ext uri="{BB962C8B-B14F-4D97-AF65-F5344CB8AC3E}">
        <p14:creationId xmlns:p14="http://schemas.microsoft.com/office/powerpoint/2010/main" val="4094102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873006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2433428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4188" y="1279525"/>
            <a:ext cx="6140450" cy="3454400"/>
          </a:xfrm>
          <a:prstGeom prst="rect">
            <a:avLst/>
          </a:prstGeom>
        </p:spPr>
      </p:sp>
      <p:sp>
        <p:nvSpPr>
          <p:cNvPr id="3" name="Notes Placeholder 2"/>
          <p:cNvSpPr>
            <a:spLocks noGrp="1"/>
          </p:cNvSpPr>
          <p:nvPr>
            <p:ph type="body" idx="1"/>
          </p:nvPr>
        </p:nvSpPr>
        <p:spPr>
          <a:xfrm>
            <a:off x="710407" y="4925410"/>
            <a:ext cx="5683250" cy="4029879"/>
          </a:xfrm>
          <a:prstGeom prst="rect">
            <a:avLst/>
          </a:prstGeom>
        </p:spPr>
        <p:txBody>
          <a:bodyPr/>
          <a:lstStyle/>
          <a:p>
            <a:endParaRPr lang="en-US"/>
          </a:p>
        </p:txBody>
      </p:sp>
      <p:sp>
        <p:nvSpPr>
          <p:cNvPr id="4" name="Slide Number Placeholder 3"/>
          <p:cNvSpPr>
            <a:spLocks noGrp="1"/>
          </p:cNvSpPr>
          <p:nvPr>
            <p:ph type="sldNum" sz="quarter" idx="5"/>
          </p:nvPr>
        </p:nvSpPr>
        <p:spPr>
          <a:xfrm>
            <a:off x="4023995" y="9721110"/>
            <a:ext cx="3078427" cy="51350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32793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jpeg"/><Relationship Id="rId7" Type="http://schemas.openxmlformats.org/officeDocument/2006/relationships/image" Target="../media/image53.jpe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hyperlink" Target="https://www.linkedin.com/in/nandha-gopal-s-70491973/" TargetMode="External"/><Relationship Id="rId5" Type="http://schemas.openxmlformats.org/officeDocument/2006/relationships/image" Target="../media/image52.jpeg"/><Relationship Id="rId4" Type="http://schemas.openxmlformats.org/officeDocument/2006/relationships/image" Target="../media/image51.jpeg"/><Relationship Id="rId9" Type="http://schemas.openxmlformats.org/officeDocument/2006/relationships/hyperlink" Target="https://freepngimg.com/png/74290-icons-media-wallpaper-linkedin-desktop-computer-soci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133227A-7C1F-0D1D-E285-B5D983932F39}"/>
              </a:ext>
            </a:extLst>
          </p:cNvPr>
          <p:cNvPicPr>
            <a:picLocks noChangeAspect="1"/>
          </p:cNvPicPr>
          <p:nvPr/>
        </p:nvPicPr>
        <p:blipFill rotWithShape="1">
          <a:blip r:embed="rId3">
            <a:alphaModFix amt="50000"/>
          </a:blip>
          <a:srcRect l="-4765" t="6456" r="15430" b="-1121"/>
          <a:stretch/>
        </p:blipFill>
        <p:spPr>
          <a:xfrm>
            <a:off x="-686873" y="0"/>
            <a:ext cx="12878873" cy="6858000"/>
          </a:xfrm>
          <a:prstGeom prst="rect">
            <a:avLst/>
          </a:prstGeo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260792" y="422910"/>
            <a:ext cx="6247447" cy="2057400"/>
          </a:xfrm>
        </p:spPr>
        <p:txBody>
          <a:bodyPr/>
          <a:lstStyle/>
          <a:p>
            <a:r>
              <a:rPr lang="en-US" altLang="zh-CN" dirty="0"/>
              <a:t>Comprehensive Banking Analytics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83127" y="4171956"/>
            <a:ext cx="1859869" cy="903902"/>
          </a:xfrm>
        </p:spPr>
        <p:txBody>
          <a:bodyPr/>
          <a:lstStyle/>
          <a:p>
            <a:r>
              <a:rPr lang="en-US" dirty="0"/>
              <a:t>Presented by</a:t>
            </a:r>
          </a:p>
          <a:p>
            <a:r>
              <a:rPr lang="en-US" dirty="0"/>
              <a:t>Nandhagopal S</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22506"/>
            <a:ext cx="10515600" cy="643861"/>
          </a:xfrm>
        </p:spPr>
        <p:txBody>
          <a:bodyPr/>
          <a:lstStyle/>
          <a:p>
            <a:r>
              <a:rPr lang="en-US" dirty="0"/>
              <a:t>Customer Segmentation-Cluster-3-Insights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38332" y="6356816"/>
            <a:ext cx="4114800" cy="365125"/>
          </a:xfrm>
        </p:spPr>
        <p:txBody>
          <a:bodyPr/>
          <a:lstStyle/>
          <a:p>
            <a:r>
              <a:rPr lang="en-US" dirty="0"/>
              <a:t>Comprehensive Banking Analytics</a:t>
            </a:r>
            <a:endParaRPr lang="en-US" noProof="0"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18" name="Text Placeholder 3">
            <a:extLst>
              <a:ext uri="{FF2B5EF4-FFF2-40B4-BE49-F238E27FC236}">
                <a16:creationId xmlns:a16="http://schemas.microsoft.com/office/drawing/2014/main" id="{5277E020-DEC0-E684-06B3-A3801949FBE4}"/>
              </a:ext>
            </a:extLst>
          </p:cNvPr>
          <p:cNvSpPr txBox="1">
            <a:spLocks/>
          </p:cNvSpPr>
          <p:nvPr/>
        </p:nvSpPr>
        <p:spPr>
          <a:xfrm>
            <a:off x="252152" y="702481"/>
            <a:ext cx="6409904"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Descriptive and Perspective Analysis</a:t>
            </a:r>
            <a:endParaRPr lang="en-IN" sz="1100" dirty="0"/>
          </a:p>
        </p:txBody>
      </p:sp>
      <p:sp>
        <p:nvSpPr>
          <p:cNvPr id="33" name="Text Placeholder 4">
            <a:extLst>
              <a:ext uri="{FF2B5EF4-FFF2-40B4-BE49-F238E27FC236}">
                <a16:creationId xmlns:a16="http://schemas.microsoft.com/office/drawing/2014/main" id="{2EE5F8C2-41D3-0B5A-03E2-46333B7B3D78}"/>
              </a:ext>
            </a:extLst>
          </p:cNvPr>
          <p:cNvSpPr txBox="1">
            <a:spLocks/>
          </p:cNvSpPr>
          <p:nvPr/>
        </p:nvSpPr>
        <p:spPr>
          <a:xfrm>
            <a:off x="252151" y="1025504"/>
            <a:ext cx="6409905" cy="5247363"/>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Wingdings" panose="05000000000000000000" pitchFamily="2" charset="2"/>
              <a:buChar char="Ø"/>
            </a:pPr>
            <a:endParaRPr lang="en-US" sz="1200" b="1" u="sng" dirty="0"/>
          </a:p>
          <a:p>
            <a:pPr marL="171450" indent="-171450" algn="just">
              <a:buFont typeface="Wingdings" panose="05000000000000000000" pitchFamily="2" charset="2"/>
              <a:buChar char="Ø"/>
            </a:pPr>
            <a:r>
              <a:rPr lang="en-US" sz="1200" b="1" u="sng" dirty="0">
                <a:solidFill>
                  <a:srgbClr val="FF0000"/>
                </a:solidFill>
              </a:rPr>
              <a:t>Poor Credit Score:</a:t>
            </a:r>
            <a:r>
              <a:rPr lang="en-US" sz="1200" dirty="0"/>
              <a:t> All customers in Cluster 3 have been categorized as having a poor credit score. This suggests that they may have a history of late payments, defaults, or other credit issues that have impacted their creditworthiness.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Moderate Annual Income:</a:t>
            </a:r>
            <a:r>
              <a:rPr lang="en-US" sz="1200" dirty="0"/>
              <a:t> Customers in Cluster 3 have a moderate mean annual income of approximately 55,641.20 , with a minimum of 28,105.59 and a maximum of 179,948.78. This indicates that they are in a middle-income bracket.</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Financial Challenges:</a:t>
            </a:r>
            <a:r>
              <a:rPr lang="en-US" sz="1200" dirty="0"/>
              <a:t> The combination of a poor credit score and moderate income suggests that customers in Cluster 3 may face financial challenges. They may have limited access to credit and financial resources, making it difficult for them to meet their financial obligations.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Higher Risk Profile:</a:t>
            </a:r>
            <a:r>
              <a:rPr lang="en-US" sz="1200" dirty="0"/>
              <a:t> From a risk assessment perspective, customers in Cluster 3 may present a higher risk for default or late payments compared to customers in Clusters 1 and 2. We may need to carefully evaluate their creditworthiness and may consider offering them lower credit limits or higher interest rates to mitigate potential risks.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Financial Assistance:</a:t>
            </a:r>
            <a:r>
              <a:rPr lang="en-US" sz="1200" dirty="0"/>
              <a:t> Customers in Cluster 3 may benefit from financial assistance programs aimed at improving their creditworthiness and financial stability. This could include credit counseling, debt management plans, or financial education programs.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Targeted Financial Products:</a:t>
            </a:r>
            <a:r>
              <a:rPr lang="en-US" sz="1200" dirty="0"/>
              <a:t> Given their financial situation, customers in Cluster 3 may require specialized financial products and services that cater to individuals with poor credit history and moderate income. This could include credit repair services, alternative lending options, or budgeting tools.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dirty="0">
                <a:solidFill>
                  <a:srgbClr val="FF0000"/>
                </a:solidFill>
              </a:rPr>
              <a:t>Overall, </a:t>
            </a:r>
            <a:r>
              <a:rPr lang="en-US" sz="1200" dirty="0"/>
              <a:t>Cluster 3 represents a segment of customers who are facing financial challenges and may require targeted financial products and support to improve their financial stability and creditworthiness.</a:t>
            </a:r>
          </a:p>
        </p:txBody>
      </p:sp>
      <p:sp>
        <p:nvSpPr>
          <p:cNvPr id="3" name="Text Placeholder 3">
            <a:extLst>
              <a:ext uri="{FF2B5EF4-FFF2-40B4-BE49-F238E27FC236}">
                <a16:creationId xmlns:a16="http://schemas.microsoft.com/office/drawing/2014/main" id="{B40D2563-2113-7F58-5775-1DD9B2ACA21C}"/>
              </a:ext>
            </a:extLst>
          </p:cNvPr>
          <p:cNvSpPr txBox="1">
            <a:spLocks/>
          </p:cNvSpPr>
          <p:nvPr/>
        </p:nvSpPr>
        <p:spPr>
          <a:xfrm>
            <a:off x="6783352" y="702481"/>
            <a:ext cx="5296887"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Cluster-3</a:t>
            </a:r>
            <a:endParaRPr lang="en-IN" sz="1100" dirty="0"/>
          </a:p>
        </p:txBody>
      </p:sp>
      <p:sp>
        <p:nvSpPr>
          <p:cNvPr id="5" name="Text Placeholder 4">
            <a:extLst>
              <a:ext uri="{FF2B5EF4-FFF2-40B4-BE49-F238E27FC236}">
                <a16:creationId xmlns:a16="http://schemas.microsoft.com/office/drawing/2014/main" id="{DD99F9E1-A5AB-26C3-7CA5-6095978534F0}"/>
              </a:ext>
            </a:extLst>
          </p:cNvPr>
          <p:cNvSpPr txBox="1">
            <a:spLocks/>
          </p:cNvSpPr>
          <p:nvPr/>
        </p:nvSpPr>
        <p:spPr>
          <a:xfrm>
            <a:off x="6783353" y="1025504"/>
            <a:ext cx="5296887" cy="2969215"/>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100" dirty="0"/>
          </a:p>
        </p:txBody>
      </p:sp>
      <p:pic>
        <p:nvPicPr>
          <p:cNvPr id="7" name="Picture 6">
            <a:extLst>
              <a:ext uri="{FF2B5EF4-FFF2-40B4-BE49-F238E27FC236}">
                <a16:creationId xmlns:a16="http://schemas.microsoft.com/office/drawing/2014/main" id="{4B099285-7C6A-54FC-90CA-53C5C9E2055D}"/>
              </a:ext>
            </a:extLst>
          </p:cNvPr>
          <p:cNvPicPr>
            <a:picLocks noChangeAspect="1"/>
          </p:cNvPicPr>
          <p:nvPr/>
        </p:nvPicPr>
        <p:blipFill>
          <a:blip r:embed="rId3"/>
          <a:stretch>
            <a:fillRect/>
          </a:stretch>
        </p:blipFill>
        <p:spPr>
          <a:xfrm>
            <a:off x="6943649" y="1252702"/>
            <a:ext cx="4976291" cy="2514818"/>
          </a:xfrm>
          <a:prstGeom prst="rect">
            <a:avLst/>
          </a:prstGeom>
        </p:spPr>
      </p:pic>
    </p:spTree>
    <p:extLst>
      <p:ext uri="{BB962C8B-B14F-4D97-AF65-F5344CB8AC3E}">
        <p14:creationId xmlns:p14="http://schemas.microsoft.com/office/powerpoint/2010/main" val="311716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22506"/>
            <a:ext cx="10515600" cy="643861"/>
          </a:xfrm>
        </p:spPr>
        <p:txBody>
          <a:bodyPr/>
          <a:lstStyle/>
          <a:p>
            <a:r>
              <a:rPr lang="en-US" dirty="0"/>
              <a:t>Customer Segmentation-Cluster-4-Insights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03607" y="6379969"/>
            <a:ext cx="4114800" cy="365125"/>
          </a:xfrm>
        </p:spPr>
        <p:txBody>
          <a:bodyPr/>
          <a:lstStyle/>
          <a:p>
            <a:r>
              <a:rPr lang="en-US" dirty="0"/>
              <a:t>Comprehensive Banking Analytics</a:t>
            </a:r>
            <a:endParaRPr lang="en-US" noProof="0"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
        <p:nvSpPr>
          <p:cNvPr id="18" name="Text Placeholder 3">
            <a:extLst>
              <a:ext uri="{FF2B5EF4-FFF2-40B4-BE49-F238E27FC236}">
                <a16:creationId xmlns:a16="http://schemas.microsoft.com/office/drawing/2014/main" id="{5277E020-DEC0-E684-06B3-A3801949FBE4}"/>
              </a:ext>
            </a:extLst>
          </p:cNvPr>
          <p:cNvSpPr txBox="1">
            <a:spLocks/>
          </p:cNvSpPr>
          <p:nvPr/>
        </p:nvSpPr>
        <p:spPr>
          <a:xfrm>
            <a:off x="252152" y="702481"/>
            <a:ext cx="6409904"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Descriptive and Perspective Analysis</a:t>
            </a:r>
            <a:endParaRPr lang="en-IN" sz="1100" dirty="0"/>
          </a:p>
        </p:txBody>
      </p:sp>
      <p:sp>
        <p:nvSpPr>
          <p:cNvPr id="33" name="Text Placeholder 4">
            <a:extLst>
              <a:ext uri="{FF2B5EF4-FFF2-40B4-BE49-F238E27FC236}">
                <a16:creationId xmlns:a16="http://schemas.microsoft.com/office/drawing/2014/main" id="{2EE5F8C2-41D3-0B5A-03E2-46333B7B3D78}"/>
              </a:ext>
            </a:extLst>
          </p:cNvPr>
          <p:cNvSpPr txBox="1">
            <a:spLocks/>
          </p:cNvSpPr>
          <p:nvPr/>
        </p:nvSpPr>
        <p:spPr>
          <a:xfrm>
            <a:off x="252151" y="1025504"/>
            <a:ext cx="6409905" cy="5247363"/>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Wingdings" panose="05000000000000000000" pitchFamily="2" charset="2"/>
              <a:buChar char="Ø"/>
            </a:pPr>
            <a:r>
              <a:rPr lang="en-US" sz="1200" b="1" u="sng" dirty="0">
                <a:solidFill>
                  <a:srgbClr val="FF0000"/>
                </a:solidFill>
              </a:rPr>
              <a:t>Mixed Credit Scores:</a:t>
            </a:r>
            <a:r>
              <a:rPr lang="en-US" sz="1200" dirty="0"/>
              <a:t> Customers in Cluster 4 have a mix of credit scores. The majority have a standard credit score, with 1,781 customers falling into this category. Additionally, there are 186 customers with a good credit score in this cluster.</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Moderate Annual Income:</a:t>
            </a:r>
            <a:r>
              <a:rPr lang="en-US" sz="1200" dirty="0"/>
              <a:t> Customers in Cluster 4 have a moderate mean annual income of approximately 21,814.63, with a minimum of 7,023.16 and a maximum of 36,690.32. This suggests that they are in a middle to lower-middle income bracket.</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Diverse Financial Profiles:</a:t>
            </a:r>
            <a:r>
              <a:rPr lang="en-US" sz="1200" dirty="0"/>
              <a:t> The mix of credit scores in Cluster 4 indicates that customers in this cluster have diverse financial profiles. Some may have a strong credit history and creditworthiness (good credit score), while others may have a more average credit profile (standard credit score).</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Medium Risk Profile:</a:t>
            </a:r>
            <a:r>
              <a:rPr lang="en-US" sz="1200" dirty="0"/>
              <a:t> From a risk assessment perspective, customers in Cluster 4 may present a medium risk for default or late payments. While the majority have a standard credit score, which indicates a relatively good credit history, there are still customers with a good credit score who may present a lower risk.</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Financial Stability:</a:t>
            </a:r>
            <a:r>
              <a:rPr lang="en-US" sz="1200" dirty="0"/>
              <a:t> The moderate annual income of customers in Cluster 4 suggests that they are relatively stable financially. They may have decent access to credit and financial resources, making them less sensitive to economic fluctuations compared to customers in Cluster 1 and 3.</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Targeted Financial Products: </a:t>
            </a:r>
            <a:r>
              <a:rPr lang="en-US" sz="1200" dirty="0"/>
              <a:t>Customers in Cluster 4 may benefit from a range of financial products and services tailored to their diverse financial profiles. This could include credit options for those with standard credit scores and investment or savings products for those with good credit scores.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dirty="0">
                <a:solidFill>
                  <a:srgbClr val="FF0000"/>
                </a:solidFill>
              </a:rPr>
              <a:t>Overall, </a:t>
            </a:r>
            <a:r>
              <a:rPr lang="en-US" sz="1200" dirty="0"/>
              <a:t>Cluster 4 represents a segment of customers with diverse financial profiles, moderate risk, and moderate financial stability. They may require a mix of financial products and services to meet their needs and manage their financial well-being</a:t>
            </a:r>
          </a:p>
        </p:txBody>
      </p:sp>
      <p:sp>
        <p:nvSpPr>
          <p:cNvPr id="3" name="Text Placeholder 3">
            <a:extLst>
              <a:ext uri="{FF2B5EF4-FFF2-40B4-BE49-F238E27FC236}">
                <a16:creationId xmlns:a16="http://schemas.microsoft.com/office/drawing/2014/main" id="{B40D2563-2113-7F58-5775-1DD9B2ACA21C}"/>
              </a:ext>
            </a:extLst>
          </p:cNvPr>
          <p:cNvSpPr txBox="1">
            <a:spLocks/>
          </p:cNvSpPr>
          <p:nvPr/>
        </p:nvSpPr>
        <p:spPr>
          <a:xfrm>
            <a:off x="6783352" y="702481"/>
            <a:ext cx="5296887"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Cluster-4</a:t>
            </a:r>
            <a:endParaRPr lang="en-IN" sz="1100" dirty="0"/>
          </a:p>
        </p:txBody>
      </p:sp>
      <p:sp>
        <p:nvSpPr>
          <p:cNvPr id="5" name="Text Placeholder 4">
            <a:extLst>
              <a:ext uri="{FF2B5EF4-FFF2-40B4-BE49-F238E27FC236}">
                <a16:creationId xmlns:a16="http://schemas.microsoft.com/office/drawing/2014/main" id="{DD99F9E1-A5AB-26C3-7CA5-6095978534F0}"/>
              </a:ext>
            </a:extLst>
          </p:cNvPr>
          <p:cNvSpPr txBox="1">
            <a:spLocks/>
          </p:cNvSpPr>
          <p:nvPr/>
        </p:nvSpPr>
        <p:spPr>
          <a:xfrm>
            <a:off x="6783353" y="1025504"/>
            <a:ext cx="5296887" cy="2969215"/>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100" dirty="0"/>
          </a:p>
        </p:txBody>
      </p:sp>
      <p:pic>
        <p:nvPicPr>
          <p:cNvPr id="6" name="Picture 5">
            <a:extLst>
              <a:ext uri="{FF2B5EF4-FFF2-40B4-BE49-F238E27FC236}">
                <a16:creationId xmlns:a16="http://schemas.microsoft.com/office/drawing/2014/main" id="{93AF2428-40A7-8D22-5321-2F889FFB1005}"/>
              </a:ext>
            </a:extLst>
          </p:cNvPr>
          <p:cNvPicPr>
            <a:picLocks noChangeAspect="1"/>
          </p:cNvPicPr>
          <p:nvPr/>
        </p:nvPicPr>
        <p:blipFill>
          <a:blip r:embed="rId3"/>
          <a:stretch>
            <a:fillRect/>
          </a:stretch>
        </p:blipFill>
        <p:spPr>
          <a:xfrm>
            <a:off x="6947459" y="1167279"/>
            <a:ext cx="4968671" cy="2644369"/>
          </a:xfrm>
          <a:prstGeom prst="rect">
            <a:avLst/>
          </a:prstGeom>
        </p:spPr>
      </p:pic>
    </p:spTree>
    <p:extLst>
      <p:ext uri="{BB962C8B-B14F-4D97-AF65-F5344CB8AC3E}">
        <p14:creationId xmlns:p14="http://schemas.microsoft.com/office/powerpoint/2010/main" val="109693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22506"/>
            <a:ext cx="10515600" cy="643861"/>
          </a:xfrm>
        </p:spPr>
        <p:txBody>
          <a:bodyPr/>
          <a:lstStyle/>
          <a:p>
            <a:r>
              <a:rPr lang="en-US" dirty="0"/>
              <a:t>Customer Segmentation-Cluster-5-Insights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264711" y="6368392"/>
            <a:ext cx="4114800" cy="365125"/>
          </a:xfrm>
        </p:spPr>
        <p:txBody>
          <a:bodyPr/>
          <a:lstStyle/>
          <a:p>
            <a:r>
              <a:rPr lang="en-US" dirty="0"/>
              <a:t>Comprehensive Banking Analytics</a:t>
            </a:r>
            <a:endParaRPr lang="en-US" noProof="0"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sp>
        <p:nvSpPr>
          <p:cNvPr id="18" name="Text Placeholder 3">
            <a:extLst>
              <a:ext uri="{FF2B5EF4-FFF2-40B4-BE49-F238E27FC236}">
                <a16:creationId xmlns:a16="http://schemas.microsoft.com/office/drawing/2014/main" id="{5277E020-DEC0-E684-06B3-A3801949FBE4}"/>
              </a:ext>
            </a:extLst>
          </p:cNvPr>
          <p:cNvSpPr txBox="1">
            <a:spLocks/>
          </p:cNvSpPr>
          <p:nvPr/>
        </p:nvSpPr>
        <p:spPr>
          <a:xfrm>
            <a:off x="252152" y="702481"/>
            <a:ext cx="6409904"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Descriptive and Perspective Analysis</a:t>
            </a:r>
            <a:endParaRPr lang="en-IN" sz="1100" dirty="0"/>
          </a:p>
        </p:txBody>
      </p:sp>
      <p:sp>
        <p:nvSpPr>
          <p:cNvPr id="33" name="Text Placeholder 4">
            <a:extLst>
              <a:ext uri="{FF2B5EF4-FFF2-40B4-BE49-F238E27FC236}">
                <a16:creationId xmlns:a16="http://schemas.microsoft.com/office/drawing/2014/main" id="{2EE5F8C2-41D3-0B5A-03E2-46333B7B3D78}"/>
              </a:ext>
            </a:extLst>
          </p:cNvPr>
          <p:cNvSpPr txBox="1">
            <a:spLocks/>
          </p:cNvSpPr>
          <p:nvPr/>
        </p:nvSpPr>
        <p:spPr>
          <a:xfrm>
            <a:off x="252151" y="1025504"/>
            <a:ext cx="6409905" cy="5247363"/>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Wingdings" panose="05000000000000000000" pitchFamily="2" charset="2"/>
              <a:buChar char="Ø"/>
            </a:pPr>
            <a:endParaRPr lang="en-US" sz="1200" b="1" u="sng" dirty="0">
              <a:solidFill>
                <a:srgbClr val="FF0000"/>
              </a:solidFill>
            </a:endParaRPr>
          </a:p>
          <a:p>
            <a:pPr marL="171450" indent="-171450" algn="just">
              <a:buFont typeface="Wingdings" panose="05000000000000000000" pitchFamily="2" charset="2"/>
              <a:buChar char="Ø"/>
            </a:pPr>
            <a:r>
              <a:rPr lang="en-US" sz="1200" b="1" u="sng" dirty="0">
                <a:solidFill>
                  <a:srgbClr val="FF0000"/>
                </a:solidFill>
              </a:rPr>
              <a:t>Good Credit Score:</a:t>
            </a:r>
            <a:r>
              <a:rPr lang="en-US" sz="1200" dirty="0"/>
              <a:t> All customers in Cluster 5 have been categorized as having a good credit score. This indicates that they have a strong credit history and creditworthiness.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Higher Annual Income:</a:t>
            </a:r>
            <a:r>
              <a:rPr lang="en-US" sz="1200" dirty="0"/>
              <a:t> Customers in Cluster 5 have a higher mean annual income of approximately 69,599.71, with a minimum of 23,291.78 and a maximum of 179,072.28. This suggests that they are in a higher income bracket.</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Financial Stability:</a:t>
            </a:r>
            <a:r>
              <a:rPr lang="en-US" sz="1200" dirty="0"/>
              <a:t> The combination of a good credit score and higher annual income indicates that customers in Cluster 5 are likely to be more financially stable. They may have better access to credit and financial resources, making them less sensitive to economic fluctuations.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Lower Risk Profile:</a:t>
            </a:r>
            <a:r>
              <a:rPr lang="en-US" sz="1200" dirty="0"/>
              <a:t> From a risk assessment perspective, customers in Cluster 5 may present a lower risk for default or late payments compared to customers in Clusters 1, 3, and 4. Lending institutions may be more inclined to offer them higher credit limits or lower interest rates.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Targeted Financial Products:</a:t>
            </a:r>
            <a:r>
              <a:rPr lang="en-US" sz="1200" dirty="0"/>
              <a:t> Customers in Cluster 5 may benefit from a range of financial products and services tailored to their strong credit profile and higher income. This could include premium banking services, investment products, or wealth management services.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Financial Planning:</a:t>
            </a:r>
            <a:r>
              <a:rPr lang="en-US" sz="1200" dirty="0"/>
              <a:t> Given their higher income and good credit score, customers in Cluster 5 may be interested in financial planning services to help them achieve their long-term financial goals. This could include retirement planning, tax planning, and wealth preservation strategies.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dirty="0">
                <a:solidFill>
                  <a:srgbClr val="FF0000"/>
                </a:solidFill>
              </a:rPr>
              <a:t>Overall, </a:t>
            </a:r>
            <a:r>
              <a:rPr lang="en-US" sz="1200" dirty="0"/>
              <a:t>Cluster 5 represents a segment of customers who are financially stable, have a strong credit profile, and are in a higher income bracket. They may require different financial products and services that cater to their higher income and creditworthiness compared to other clusters.</a:t>
            </a:r>
          </a:p>
        </p:txBody>
      </p:sp>
      <p:sp>
        <p:nvSpPr>
          <p:cNvPr id="3" name="Text Placeholder 3">
            <a:extLst>
              <a:ext uri="{FF2B5EF4-FFF2-40B4-BE49-F238E27FC236}">
                <a16:creationId xmlns:a16="http://schemas.microsoft.com/office/drawing/2014/main" id="{B40D2563-2113-7F58-5775-1DD9B2ACA21C}"/>
              </a:ext>
            </a:extLst>
          </p:cNvPr>
          <p:cNvSpPr txBox="1">
            <a:spLocks/>
          </p:cNvSpPr>
          <p:nvPr/>
        </p:nvSpPr>
        <p:spPr>
          <a:xfrm>
            <a:off x="6783352" y="702481"/>
            <a:ext cx="5296887"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Cluster-5</a:t>
            </a:r>
            <a:endParaRPr lang="en-IN" sz="1100" dirty="0"/>
          </a:p>
        </p:txBody>
      </p:sp>
      <p:sp>
        <p:nvSpPr>
          <p:cNvPr id="5" name="Text Placeholder 4">
            <a:extLst>
              <a:ext uri="{FF2B5EF4-FFF2-40B4-BE49-F238E27FC236}">
                <a16:creationId xmlns:a16="http://schemas.microsoft.com/office/drawing/2014/main" id="{DD99F9E1-A5AB-26C3-7CA5-6095978534F0}"/>
              </a:ext>
            </a:extLst>
          </p:cNvPr>
          <p:cNvSpPr txBox="1">
            <a:spLocks/>
          </p:cNvSpPr>
          <p:nvPr/>
        </p:nvSpPr>
        <p:spPr>
          <a:xfrm>
            <a:off x="6783353" y="1025504"/>
            <a:ext cx="5296887" cy="2969215"/>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100" dirty="0"/>
          </a:p>
        </p:txBody>
      </p:sp>
      <p:pic>
        <p:nvPicPr>
          <p:cNvPr id="7" name="Picture 6">
            <a:extLst>
              <a:ext uri="{FF2B5EF4-FFF2-40B4-BE49-F238E27FC236}">
                <a16:creationId xmlns:a16="http://schemas.microsoft.com/office/drawing/2014/main" id="{1F1113BD-14E3-EADB-490C-25CE40FC193C}"/>
              </a:ext>
            </a:extLst>
          </p:cNvPr>
          <p:cNvPicPr>
            <a:picLocks noChangeAspect="1"/>
          </p:cNvPicPr>
          <p:nvPr/>
        </p:nvPicPr>
        <p:blipFill>
          <a:blip r:embed="rId3"/>
          <a:stretch>
            <a:fillRect/>
          </a:stretch>
        </p:blipFill>
        <p:spPr>
          <a:xfrm>
            <a:off x="6970321" y="1241056"/>
            <a:ext cx="4922947" cy="2408129"/>
          </a:xfrm>
          <a:prstGeom prst="rect">
            <a:avLst/>
          </a:prstGeom>
        </p:spPr>
      </p:pic>
    </p:spTree>
    <p:extLst>
      <p:ext uri="{BB962C8B-B14F-4D97-AF65-F5344CB8AC3E}">
        <p14:creationId xmlns:p14="http://schemas.microsoft.com/office/powerpoint/2010/main" val="259496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22506"/>
            <a:ext cx="10515600" cy="643861"/>
          </a:xfrm>
        </p:spPr>
        <p:txBody>
          <a:bodyPr/>
          <a:lstStyle/>
          <a:p>
            <a:r>
              <a:rPr lang="en-US" sz="3600" dirty="0"/>
              <a:t>Robust Credit Scoring and Loan Approval System: </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84632" y="6217920"/>
            <a:ext cx="4114800" cy="365125"/>
          </a:xfrm>
        </p:spPr>
        <p:txBody>
          <a:bodyPr/>
          <a:lstStyle/>
          <a:p>
            <a:r>
              <a:rPr lang="en-US" dirty="0"/>
              <a:t>Comprehensive Banking Analytics</a:t>
            </a:r>
            <a:endParaRPr lang="en-US" noProof="0"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sp>
        <p:nvSpPr>
          <p:cNvPr id="3" name="Text Placeholder 3">
            <a:extLst>
              <a:ext uri="{FF2B5EF4-FFF2-40B4-BE49-F238E27FC236}">
                <a16:creationId xmlns:a16="http://schemas.microsoft.com/office/drawing/2014/main" id="{B40D2563-2113-7F58-5775-1DD9B2ACA21C}"/>
              </a:ext>
            </a:extLst>
          </p:cNvPr>
          <p:cNvSpPr txBox="1">
            <a:spLocks/>
          </p:cNvSpPr>
          <p:nvPr/>
        </p:nvSpPr>
        <p:spPr>
          <a:xfrm>
            <a:off x="244900" y="621355"/>
            <a:ext cx="11873356" cy="277015"/>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Robust Credit Scoring System</a:t>
            </a:r>
            <a:endParaRPr lang="en-IN" sz="1100" dirty="0"/>
          </a:p>
        </p:txBody>
      </p:sp>
      <p:pic>
        <p:nvPicPr>
          <p:cNvPr id="6" name="Picture 5">
            <a:extLst>
              <a:ext uri="{FF2B5EF4-FFF2-40B4-BE49-F238E27FC236}">
                <a16:creationId xmlns:a16="http://schemas.microsoft.com/office/drawing/2014/main" id="{9E208954-6CBF-C3BB-8FE6-CA6F04F58FF8}"/>
              </a:ext>
            </a:extLst>
          </p:cNvPr>
          <p:cNvPicPr>
            <a:picLocks noChangeAspect="1"/>
          </p:cNvPicPr>
          <p:nvPr/>
        </p:nvPicPr>
        <p:blipFill>
          <a:blip r:embed="rId3"/>
          <a:stretch>
            <a:fillRect/>
          </a:stretch>
        </p:blipFill>
        <p:spPr>
          <a:xfrm>
            <a:off x="2312459" y="998352"/>
            <a:ext cx="6989021" cy="1389558"/>
          </a:xfrm>
          <a:prstGeom prst="rect">
            <a:avLst/>
          </a:prstGeom>
        </p:spPr>
      </p:pic>
      <p:pic>
        <p:nvPicPr>
          <p:cNvPr id="9" name="Picture 8">
            <a:extLst>
              <a:ext uri="{FF2B5EF4-FFF2-40B4-BE49-F238E27FC236}">
                <a16:creationId xmlns:a16="http://schemas.microsoft.com/office/drawing/2014/main" id="{E8B0724F-5C76-35E7-A441-92CBB3206D3A}"/>
              </a:ext>
            </a:extLst>
          </p:cNvPr>
          <p:cNvPicPr>
            <a:picLocks noChangeAspect="1"/>
          </p:cNvPicPr>
          <p:nvPr/>
        </p:nvPicPr>
        <p:blipFill>
          <a:blip r:embed="rId4"/>
          <a:stretch>
            <a:fillRect/>
          </a:stretch>
        </p:blipFill>
        <p:spPr>
          <a:xfrm>
            <a:off x="318641" y="2921144"/>
            <a:ext cx="11701910" cy="1917180"/>
          </a:xfrm>
          <a:prstGeom prst="rect">
            <a:avLst/>
          </a:prstGeom>
        </p:spPr>
      </p:pic>
      <p:sp>
        <p:nvSpPr>
          <p:cNvPr id="14" name="Text Placeholder 3">
            <a:extLst>
              <a:ext uri="{FF2B5EF4-FFF2-40B4-BE49-F238E27FC236}">
                <a16:creationId xmlns:a16="http://schemas.microsoft.com/office/drawing/2014/main" id="{62038A88-2EEB-9850-2E19-2597DD24F301}"/>
              </a:ext>
            </a:extLst>
          </p:cNvPr>
          <p:cNvSpPr txBox="1">
            <a:spLocks/>
          </p:cNvSpPr>
          <p:nvPr/>
        </p:nvSpPr>
        <p:spPr>
          <a:xfrm>
            <a:off x="244899" y="2500216"/>
            <a:ext cx="11873357" cy="349309"/>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Model Prediction</a:t>
            </a:r>
            <a:endParaRPr lang="en-IN" sz="1100" dirty="0"/>
          </a:p>
        </p:txBody>
      </p:sp>
      <p:sp>
        <p:nvSpPr>
          <p:cNvPr id="18" name="Rectangle 17">
            <a:extLst>
              <a:ext uri="{FF2B5EF4-FFF2-40B4-BE49-F238E27FC236}">
                <a16:creationId xmlns:a16="http://schemas.microsoft.com/office/drawing/2014/main" id="{6736A70B-87D3-A19D-3998-E36E73E5B06F}"/>
              </a:ext>
            </a:extLst>
          </p:cNvPr>
          <p:cNvSpPr/>
          <p:nvPr/>
        </p:nvSpPr>
        <p:spPr>
          <a:xfrm>
            <a:off x="244900" y="2849526"/>
            <a:ext cx="11873357" cy="2046425"/>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CC6A1265-71F6-613B-7B00-3055E8226268}"/>
              </a:ext>
            </a:extLst>
          </p:cNvPr>
          <p:cNvPicPr>
            <a:picLocks noChangeAspect="1"/>
          </p:cNvPicPr>
          <p:nvPr/>
        </p:nvPicPr>
        <p:blipFill>
          <a:blip r:embed="rId5"/>
          <a:stretch>
            <a:fillRect/>
          </a:stretch>
        </p:blipFill>
        <p:spPr>
          <a:xfrm>
            <a:off x="438995" y="5249044"/>
            <a:ext cx="2766008" cy="428364"/>
          </a:xfrm>
          <a:prstGeom prst="rect">
            <a:avLst/>
          </a:prstGeom>
        </p:spPr>
      </p:pic>
      <p:sp>
        <p:nvSpPr>
          <p:cNvPr id="25" name="Rectangle 24">
            <a:extLst>
              <a:ext uri="{FF2B5EF4-FFF2-40B4-BE49-F238E27FC236}">
                <a16:creationId xmlns:a16="http://schemas.microsoft.com/office/drawing/2014/main" id="{FB123771-023F-847A-47A7-3BADBC42B6F4}"/>
              </a:ext>
            </a:extLst>
          </p:cNvPr>
          <p:cNvSpPr/>
          <p:nvPr/>
        </p:nvSpPr>
        <p:spPr>
          <a:xfrm>
            <a:off x="244899" y="4909942"/>
            <a:ext cx="5988261" cy="1028708"/>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C825BDA5-1B4B-1FDC-081B-578CFCCEF1BF}"/>
              </a:ext>
            </a:extLst>
          </p:cNvPr>
          <p:cNvSpPr txBox="1"/>
          <p:nvPr/>
        </p:nvSpPr>
        <p:spPr>
          <a:xfrm>
            <a:off x="3502794" y="5046693"/>
            <a:ext cx="2629932" cy="830997"/>
          </a:xfrm>
          <a:prstGeom prst="rect">
            <a:avLst/>
          </a:prstGeom>
          <a:noFill/>
        </p:spPr>
        <p:txBody>
          <a:bodyPr wrap="square">
            <a:spAutoFit/>
          </a:bodyPr>
          <a:lstStyle/>
          <a:p>
            <a:pPr marL="171450" indent="-171450" algn="just">
              <a:buFont typeface="Wingdings" panose="05000000000000000000" pitchFamily="2" charset="2"/>
              <a:buChar char="Ø"/>
            </a:pPr>
            <a:r>
              <a:rPr lang="en-US" sz="1200" b="1" u="sng" dirty="0">
                <a:solidFill>
                  <a:srgbClr val="FF0000"/>
                </a:solidFill>
              </a:rPr>
              <a:t>Approved:</a:t>
            </a:r>
            <a:r>
              <a:rPr lang="en-US" sz="1200" dirty="0">
                <a:solidFill>
                  <a:srgbClr val="FF0000"/>
                </a:solidFill>
              </a:rPr>
              <a:t> </a:t>
            </a:r>
            <a:r>
              <a:rPr lang="en-US" sz="1200" dirty="0">
                <a:solidFill>
                  <a:schemeClr val="bg1"/>
                </a:solidFill>
              </a:rPr>
              <a:t>We can download the approved loan applicants list by clicking </a:t>
            </a:r>
            <a:r>
              <a:rPr lang="en-US" sz="1200" b="1" dirty="0">
                <a:solidFill>
                  <a:srgbClr val="FF0000"/>
                </a:solidFill>
              </a:rPr>
              <a:t>“Download approved loan applicants as CSV file”.</a:t>
            </a:r>
          </a:p>
        </p:txBody>
      </p:sp>
      <p:pic>
        <p:nvPicPr>
          <p:cNvPr id="28" name="Picture 27">
            <a:extLst>
              <a:ext uri="{FF2B5EF4-FFF2-40B4-BE49-F238E27FC236}">
                <a16:creationId xmlns:a16="http://schemas.microsoft.com/office/drawing/2014/main" id="{BB516E84-87DF-0431-572D-3AFAC95B300F}"/>
              </a:ext>
            </a:extLst>
          </p:cNvPr>
          <p:cNvPicPr>
            <a:picLocks noChangeAspect="1"/>
          </p:cNvPicPr>
          <p:nvPr/>
        </p:nvPicPr>
        <p:blipFill>
          <a:blip r:embed="rId5"/>
          <a:stretch>
            <a:fillRect/>
          </a:stretch>
        </p:blipFill>
        <p:spPr>
          <a:xfrm>
            <a:off x="6468795" y="5226184"/>
            <a:ext cx="2766008" cy="428364"/>
          </a:xfrm>
          <a:prstGeom prst="rect">
            <a:avLst/>
          </a:prstGeom>
        </p:spPr>
      </p:pic>
      <p:sp>
        <p:nvSpPr>
          <p:cNvPr id="29" name="Rectangle 28">
            <a:extLst>
              <a:ext uri="{FF2B5EF4-FFF2-40B4-BE49-F238E27FC236}">
                <a16:creationId xmlns:a16="http://schemas.microsoft.com/office/drawing/2014/main" id="{AFE37489-1AB8-6285-EDA1-3DD4B656D239}"/>
              </a:ext>
            </a:extLst>
          </p:cNvPr>
          <p:cNvSpPr/>
          <p:nvPr/>
        </p:nvSpPr>
        <p:spPr>
          <a:xfrm>
            <a:off x="6233161" y="4909942"/>
            <a:ext cx="5885096" cy="1028708"/>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9DDF38D-A655-9349-118A-4C29F5C9E53C}"/>
              </a:ext>
            </a:extLst>
          </p:cNvPr>
          <p:cNvSpPr txBox="1"/>
          <p:nvPr/>
        </p:nvSpPr>
        <p:spPr>
          <a:xfrm>
            <a:off x="9317169" y="5041326"/>
            <a:ext cx="2629932" cy="830997"/>
          </a:xfrm>
          <a:prstGeom prst="rect">
            <a:avLst/>
          </a:prstGeom>
          <a:noFill/>
        </p:spPr>
        <p:txBody>
          <a:bodyPr wrap="square">
            <a:spAutoFit/>
          </a:bodyPr>
          <a:lstStyle/>
          <a:p>
            <a:pPr marL="171450" indent="-171450" algn="just">
              <a:buFont typeface="Wingdings" panose="05000000000000000000" pitchFamily="2" charset="2"/>
              <a:buChar char="Ø"/>
            </a:pPr>
            <a:r>
              <a:rPr lang="en-US" sz="1200" b="1" u="sng" dirty="0">
                <a:solidFill>
                  <a:srgbClr val="FF0000"/>
                </a:solidFill>
              </a:rPr>
              <a:t>Rejected:</a:t>
            </a:r>
            <a:r>
              <a:rPr lang="en-US" sz="1200" dirty="0">
                <a:solidFill>
                  <a:srgbClr val="FF0000"/>
                </a:solidFill>
              </a:rPr>
              <a:t> </a:t>
            </a:r>
            <a:r>
              <a:rPr lang="en-US" sz="1200" dirty="0">
                <a:solidFill>
                  <a:schemeClr val="bg1"/>
                </a:solidFill>
              </a:rPr>
              <a:t>We can download the Rejected loan applicants list by clicking </a:t>
            </a:r>
            <a:r>
              <a:rPr lang="en-US" sz="1200" b="1" dirty="0">
                <a:solidFill>
                  <a:srgbClr val="FF0000"/>
                </a:solidFill>
              </a:rPr>
              <a:t>“Download Rejected loan applicants as CSV file</a:t>
            </a:r>
          </a:p>
        </p:txBody>
      </p:sp>
      <p:sp>
        <p:nvSpPr>
          <p:cNvPr id="32" name="Rectangle 31">
            <a:extLst>
              <a:ext uri="{FF2B5EF4-FFF2-40B4-BE49-F238E27FC236}">
                <a16:creationId xmlns:a16="http://schemas.microsoft.com/office/drawing/2014/main" id="{58F64377-E067-A19B-64BE-11B392689AC8}"/>
              </a:ext>
            </a:extLst>
          </p:cNvPr>
          <p:cNvSpPr/>
          <p:nvPr/>
        </p:nvSpPr>
        <p:spPr>
          <a:xfrm>
            <a:off x="244899" y="898370"/>
            <a:ext cx="11873357" cy="1586582"/>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E228230-97D8-3255-1085-AD82579685D9}"/>
              </a:ext>
            </a:extLst>
          </p:cNvPr>
          <p:cNvSpPr txBox="1"/>
          <p:nvPr/>
        </p:nvSpPr>
        <p:spPr>
          <a:xfrm>
            <a:off x="9438640" y="1071434"/>
            <a:ext cx="2629932" cy="1200329"/>
          </a:xfrm>
          <a:prstGeom prst="rect">
            <a:avLst/>
          </a:prstGeom>
          <a:noFill/>
        </p:spPr>
        <p:txBody>
          <a:bodyPr wrap="square">
            <a:spAutoFit/>
          </a:bodyPr>
          <a:lstStyle/>
          <a:p>
            <a:pPr marL="171450" indent="-171450" algn="just">
              <a:buFont typeface="Wingdings" panose="05000000000000000000" pitchFamily="2" charset="2"/>
              <a:buChar char="Ø"/>
            </a:pPr>
            <a:r>
              <a:rPr lang="en-US" sz="1200" dirty="0">
                <a:solidFill>
                  <a:schemeClr val="bg1"/>
                </a:solidFill>
              </a:rPr>
              <a:t>By uploading the CSV file to predict credit score and this system enables to approve or reject the loan based on the risk assessment and credit score prediction.</a:t>
            </a:r>
          </a:p>
        </p:txBody>
      </p:sp>
    </p:spTree>
    <p:extLst>
      <p:ext uri="{BB962C8B-B14F-4D97-AF65-F5344CB8AC3E}">
        <p14:creationId xmlns:p14="http://schemas.microsoft.com/office/powerpoint/2010/main" val="329657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22506"/>
            <a:ext cx="10515600" cy="643861"/>
          </a:xfrm>
        </p:spPr>
        <p:txBody>
          <a:bodyPr/>
          <a:lstStyle/>
          <a:p>
            <a:r>
              <a:rPr lang="en-US" sz="3600" dirty="0"/>
              <a:t>Robust Credit Scoring and Loan Approval System: </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84632" y="6215664"/>
            <a:ext cx="4114800" cy="365125"/>
          </a:xfrm>
        </p:spPr>
        <p:txBody>
          <a:bodyPr/>
          <a:lstStyle/>
          <a:p>
            <a:r>
              <a:rPr lang="en-US" dirty="0"/>
              <a:t>Comprehensive Banking Analytics</a:t>
            </a:r>
            <a:endParaRPr lang="en-US" noProof="0"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grpSp>
        <p:nvGrpSpPr>
          <p:cNvPr id="15" name="Group 14">
            <a:extLst>
              <a:ext uri="{FF2B5EF4-FFF2-40B4-BE49-F238E27FC236}">
                <a16:creationId xmlns:a16="http://schemas.microsoft.com/office/drawing/2014/main" id="{45509E47-8395-58F7-9C4E-E76AE7CB1E74}"/>
              </a:ext>
            </a:extLst>
          </p:cNvPr>
          <p:cNvGrpSpPr/>
          <p:nvPr/>
        </p:nvGrpSpPr>
        <p:grpSpPr>
          <a:xfrm>
            <a:off x="244899" y="621356"/>
            <a:ext cx="4007061" cy="2274244"/>
            <a:chOff x="244899" y="621356"/>
            <a:chExt cx="4007061" cy="2274244"/>
          </a:xfrm>
        </p:grpSpPr>
        <p:sp>
          <p:nvSpPr>
            <p:cNvPr id="3" name="Text Placeholder 3">
              <a:extLst>
                <a:ext uri="{FF2B5EF4-FFF2-40B4-BE49-F238E27FC236}">
                  <a16:creationId xmlns:a16="http://schemas.microsoft.com/office/drawing/2014/main" id="{B40D2563-2113-7F58-5775-1DD9B2ACA21C}"/>
                </a:ext>
              </a:extLst>
            </p:cNvPr>
            <p:cNvSpPr txBox="1">
              <a:spLocks/>
            </p:cNvSpPr>
            <p:nvPr/>
          </p:nvSpPr>
          <p:spPr>
            <a:xfrm>
              <a:off x="244900" y="621356"/>
              <a:ext cx="4007060" cy="274236"/>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Loan Applicants in Cluster-1</a:t>
              </a:r>
              <a:endParaRPr lang="en-IN" sz="1100" dirty="0"/>
            </a:p>
          </p:txBody>
        </p:sp>
        <p:sp>
          <p:nvSpPr>
            <p:cNvPr id="32" name="Rectangle 31">
              <a:extLst>
                <a:ext uri="{FF2B5EF4-FFF2-40B4-BE49-F238E27FC236}">
                  <a16:creationId xmlns:a16="http://schemas.microsoft.com/office/drawing/2014/main" id="{58F64377-E067-A19B-64BE-11B392689AC8}"/>
                </a:ext>
              </a:extLst>
            </p:cNvPr>
            <p:cNvSpPr/>
            <p:nvPr/>
          </p:nvSpPr>
          <p:spPr>
            <a:xfrm>
              <a:off x="244899" y="898370"/>
              <a:ext cx="4007061" cy="1997230"/>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a:extLst>
              <a:ext uri="{FF2B5EF4-FFF2-40B4-BE49-F238E27FC236}">
                <a16:creationId xmlns:a16="http://schemas.microsoft.com/office/drawing/2014/main" id="{51607BA3-7D57-8537-5136-7CA7AA2BE458}"/>
              </a:ext>
            </a:extLst>
          </p:cNvPr>
          <p:cNvPicPr>
            <a:picLocks noChangeAspect="1"/>
          </p:cNvPicPr>
          <p:nvPr/>
        </p:nvPicPr>
        <p:blipFill>
          <a:blip r:embed="rId3"/>
          <a:stretch>
            <a:fillRect/>
          </a:stretch>
        </p:blipFill>
        <p:spPr>
          <a:xfrm>
            <a:off x="334297" y="966968"/>
            <a:ext cx="3798111" cy="1857256"/>
          </a:xfrm>
          <a:prstGeom prst="rect">
            <a:avLst/>
          </a:prstGeom>
        </p:spPr>
      </p:pic>
      <p:grpSp>
        <p:nvGrpSpPr>
          <p:cNvPr id="16" name="Group 15">
            <a:extLst>
              <a:ext uri="{FF2B5EF4-FFF2-40B4-BE49-F238E27FC236}">
                <a16:creationId xmlns:a16="http://schemas.microsoft.com/office/drawing/2014/main" id="{3FAA7387-1227-FC2D-FF39-15927252A483}"/>
              </a:ext>
            </a:extLst>
          </p:cNvPr>
          <p:cNvGrpSpPr/>
          <p:nvPr/>
        </p:nvGrpSpPr>
        <p:grpSpPr>
          <a:xfrm>
            <a:off x="244899" y="3080790"/>
            <a:ext cx="4007061" cy="2274244"/>
            <a:chOff x="244899" y="621356"/>
            <a:chExt cx="4007061" cy="2274244"/>
          </a:xfrm>
        </p:grpSpPr>
        <p:sp>
          <p:nvSpPr>
            <p:cNvPr id="17" name="Text Placeholder 3">
              <a:extLst>
                <a:ext uri="{FF2B5EF4-FFF2-40B4-BE49-F238E27FC236}">
                  <a16:creationId xmlns:a16="http://schemas.microsoft.com/office/drawing/2014/main" id="{71034202-8BFE-FD6A-0DCD-C9CE2E724744}"/>
                </a:ext>
              </a:extLst>
            </p:cNvPr>
            <p:cNvSpPr txBox="1">
              <a:spLocks/>
            </p:cNvSpPr>
            <p:nvPr/>
          </p:nvSpPr>
          <p:spPr>
            <a:xfrm>
              <a:off x="244900" y="621356"/>
              <a:ext cx="4007060" cy="274236"/>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Loan Applicants in Cluster-3</a:t>
              </a:r>
              <a:endParaRPr lang="en-IN" sz="1100" dirty="0"/>
            </a:p>
          </p:txBody>
        </p:sp>
        <p:sp>
          <p:nvSpPr>
            <p:cNvPr id="19" name="Rectangle 18">
              <a:extLst>
                <a:ext uri="{FF2B5EF4-FFF2-40B4-BE49-F238E27FC236}">
                  <a16:creationId xmlns:a16="http://schemas.microsoft.com/office/drawing/2014/main" id="{2B375833-75F8-64D7-E423-669586EC88E0}"/>
                </a:ext>
              </a:extLst>
            </p:cNvPr>
            <p:cNvSpPr/>
            <p:nvPr/>
          </p:nvSpPr>
          <p:spPr>
            <a:xfrm>
              <a:off x="244899" y="898370"/>
              <a:ext cx="4007061" cy="1997230"/>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1A5F877D-EC59-BD94-179C-5F14ACAACDA4}"/>
              </a:ext>
            </a:extLst>
          </p:cNvPr>
          <p:cNvGrpSpPr/>
          <p:nvPr/>
        </p:nvGrpSpPr>
        <p:grpSpPr>
          <a:xfrm>
            <a:off x="4491692" y="621356"/>
            <a:ext cx="4007061" cy="2274244"/>
            <a:chOff x="244899" y="621356"/>
            <a:chExt cx="4007061" cy="2274244"/>
          </a:xfrm>
        </p:grpSpPr>
        <p:sp>
          <p:nvSpPr>
            <p:cNvPr id="26" name="Text Placeholder 3">
              <a:extLst>
                <a:ext uri="{FF2B5EF4-FFF2-40B4-BE49-F238E27FC236}">
                  <a16:creationId xmlns:a16="http://schemas.microsoft.com/office/drawing/2014/main" id="{CC74BA19-EABB-1C99-3A63-26E11D9AB807}"/>
                </a:ext>
              </a:extLst>
            </p:cNvPr>
            <p:cNvSpPr txBox="1">
              <a:spLocks/>
            </p:cNvSpPr>
            <p:nvPr/>
          </p:nvSpPr>
          <p:spPr>
            <a:xfrm>
              <a:off x="244900" y="621356"/>
              <a:ext cx="4007060" cy="274236"/>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Loan Applicants in Cluster-2</a:t>
              </a:r>
              <a:endParaRPr lang="en-IN" sz="1100" dirty="0"/>
            </a:p>
          </p:txBody>
        </p:sp>
        <p:sp>
          <p:nvSpPr>
            <p:cNvPr id="30" name="Rectangle 29">
              <a:extLst>
                <a:ext uri="{FF2B5EF4-FFF2-40B4-BE49-F238E27FC236}">
                  <a16:creationId xmlns:a16="http://schemas.microsoft.com/office/drawing/2014/main" id="{545FC3AB-1848-3E16-348C-CF56869B800B}"/>
                </a:ext>
              </a:extLst>
            </p:cNvPr>
            <p:cNvSpPr/>
            <p:nvPr/>
          </p:nvSpPr>
          <p:spPr>
            <a:xfrm>
              <a:off x="244899" y="898370"/>
              <a:ext cx="4007061" cy="1997230"/>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39DC8056-D5E8-AF9E-490A-E97213A9D9B6}"/>
              </a:ext>
            </a:extLst>
          </p:cNvPr>
          <p:cNvGrpSpPr/>
          <p:nvPr/>
        </p:nvGrpSpPr>
        <p:grpSpPr>
          <a:xfrm>
            <a:off x="4491692" y="3080790"/>
            <a:ext cx="4007061" cy="2274244"/>
            <a:chOff x="244899" y="621356"/>
            <a:chExt cx="4007061" cy="2274244"/>
          </a:xfrm>
        </p:grpSpPr>
        <p:sp>
          <p:nvSpPr>
            <p:cNvPr id="34" name="Text Placeholder 3">
              <a:extLst>
                <a:ext uri="{FF2B5EF4-FFF2-40B4-BE49-F238E27FC236}">
                  <a16:creationId xmlns:a16="http://schemas.microsoft.com/office/drawing/2014/main" id="{E7855306-463C-D61E-1D37-A779B66241A9}"/>
                </a:ext>
              </a:extLst>
            </p:cNvPr>
            <p:cNvSpPr txBox="1">
              <a:spLocks/>
            </p:cNvSpPr>
            <p:nvPr/>
          </p:nvSpPr>
          <p:spPr>
            <a:xfrm>
              <a:off x="244900" y="621356"/>
              <a:ext cx="4007060" cy="274236"/>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Loan Applicants in Cluster-4</a:t>
              </a:r>
              <a:endParaRPr lang="en-IN" sz="1100" dirty="0"/>
            </a:p>
          </p:txBody>
        </p:sp>
        <p:sp>
          <p:nvSpPr>
            <p:cNvPr id="36" name="Rectangle 35">
              <a:extLst>
                <a:ext uri="{FF2B5EF4-FFF2-40B4-BE49-F238E27FC236}">
                  <a16:creationId xmlns:a16="http://schemas.microsoft.com/office/drawing/2014/main" id="{E9C7D7A2-7C1A-CF04-0C0D-DEC38266EC1D}"/>
                </a:ext>
              </a:extLst>
            </p:cNvPr>
            <p:cNvSpPr/>
            <p:nvPr/>
          </p:nvSpPr>
          <p:spPr>
            <a:xfrm>
              <a:off x="244899" y="898370"/>
              <a:ext cx="4007061" cy="1997230"/>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Text Placeholder 3">
            <a:extLst>
              <a:ext uri="{FF2B5EF4-FFF2-40B4-BE49-F238E27FC236}">
                <a16:creationId xmlns:a16="http://schemas.microsoft.com/office/drawing/2014/main" id="{24599872-2353-B69E-581D-290D2A1E4C29}"/>
              </a:ext>
            </a:extLst>
          </p:cNvPr>
          <p:cNvSpPr txBox="1">
            <a:spLocks/>
          </p:cNvSpPr>
          <p:nvPr/>
        </p:nvSpPr>
        <p:spPr>
          <a:xfrm>
            <a:off x="8738486" y="621356"/>
            <a:ext cx="3280794" cy="274236"/>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Loan Applicants in Cluster-5</a:t>
            </a:r>
            <a:endParaRPr lang="en-IN" sz="1100" dirty="0"/>
          </a:p>
        </p:txBody>
      </p:sp>
      <p:sp>
        <p:nvSpPr>
          <p:cNvPr id="39" name="Rectangle 38">
            <a:extLst>
              <a:ext uri="{FF2B5EF4-FFF2-40B4-BE49-F238E27FC236}">
                <a16:creationId xmlns:a16="http://schemas.microsoft.com/office/drawing/2014/main" id="{CF5C1ED4-DF7B-3C88-716D-0E1646393CAE}"/>
              </a:ext>
            </a:extLst>
          </p:cNvPr>
          <p:cNvSpPr/>
          <p:nvPr/>
        </p:nvSpPr>
        <p:spPr>
          <a:xfrm>
            <a:off x="8738485" y="898370"/>
            <a:ext cx="3280795" cy="1997230"/>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u="sng"/>
          </a:p>
        </p:txBody>
      </p:sp>
      <p:pic>
        <p:nvPicPr>
          <p:cNvPr id="41" name="Picture 40">
            <a:extLst>
              <a:ext uri="{FF2B5EF4-FFF2-40B4-BE49-F238E27FC236}">
                <a16:creationId xmlns:a16="http://schemas.microsoft.com/office/drawing/2014/main" id="{7547C3CB-A88E-09FB-0197-09C7EB04D471}"/>
              </a:ext>
            </a:extLst>
          </p:cNvPr>
          <p:cNvPicPr>
            <a:picLocks noChangeAspect="1"/>
          </p:cNvPicPr>
          <p:nvPr/>
        </p:nvPicPr>
        <p:blipFill>
          <a:blip r:embed="rId4"/>
          <a:stretch>
            <a:fillRect/>
          </a:stretch>
        </p:blipFill>
        <p:spPr>
          <a:xfrm>
            <a:off x="4587397" y="979050"/>
            <a:ext cx="3815649" cy="1857256"/>
          </a:xfrm>
          <a:prstGeom prst="rect">
            <a:avLst/>
          </a:prstGeom>
        </p:spPr>
      </p:pic>
      <p:pic>
        <p:nvPicPr>
          <p:cNvPr id="43" name="Picture 42">
            <a:extLst>
              <a:ext uri="{FF2B5EF4-FFF2-40B4-BE49-F238E27FC236}">
                <a16:creationId xmlns:a16="http://schemas.microsoft.com/office/drawing/2014/main" id="{C3C4E982-C3FB-0ECF-C0AA-2D4CB3AC2F3B}"/>
              </a:ext>
            </a:extLst>
          </p:cNvPr>
          <p:cNvPicPr>
            <a:picLocks noChangeAspect="1"/>
          </p:cNvPicPr>
          <p:nvPr/>
        </p:nvPicPr>
        <p:blipFill>
          <a:blip r:embed="rId5"/>
          <a:stretch>
            <a:fillRect/>
          </a:stretch>
        </p:blipFill>
        <p:spPr>
          <a:xfrm>
            <a:off x="334297" y="3429000"/>
            <a:ext cx="3709383" cy="1739799"/>
          </a:xfrm>
          <a:prstGeom prst="rect">
            <a:avLst/>
          </a:prstGeom>
        </p:spPr>
      </p:pic>
      <p:pic>
        <p:nvPicPr>
          <p:cNvPr id="45" name="Picture 44">
            <a:extLst>
              <a:ext uri="{FF2B5EF4-FFF2-40B4-BE49-F238E27FC236}">
                <a16:creationId xmlns:a16="http://schemas.microsoft.com/office/drawing/2014/main" id="{7A1EC7C8-661B-95B2-F34E-043BC233D8F8}"/>
              </a:ext>
            </a:extLst>
          </p:cNvPr>
          <p:cNvPicPr>
            <a:picLocks noChangeAspect="1"/>
          </p:cNvPicPr>
          <p:nvPr/>
        </p:nvPicPr>
        <p:blipFill>
          <a:blip r:embed="rId6"/>
          <a:stretch>
            <a:fillRect/>
          </a:stretch>
        </p:blipFill>
        <p:spPr>
          <a:xfrm>
            <a:off x="4599432" y="3447810"/>
            <a:ext cx="3803614" cy="1780415"/>
          </a:xfrm>
          <a:prstGeom prst="rect">
            <a:avLst/>
          </a:prstGeom>
        </p:spPr>
      </p:pic>
      <p:pic>
        <p:nvPicPr>
          <p:cNvPr id="47" name="Picture 46">
            <a:extLst>
              <a:ext uri="{FF2B5EF4-FFF2-40B4-BE49-F238E27FC236}">
                <a16:creationId xmlns:a16="http://schemas.microsoft.com/office/drawing/2014/main" id="{7560D16B-02BB-023E-BC6B-77EA9275C773}"/>
              </a:ext>
            </a:extLst>
          </p:cNvPr>
          <p:cNvPicPr>
            <a:picLocks noChangeAspect="1"/>
          </p:cNvPicPr>
          <p:nvPr/>
        </p:nvPicPr>
        <p:blipFill>
          <a:blip r:embed="rId7"/>
          <a:stretch>
            <a:fillRect/>
          </a:stretch>
        </p:blipFill>
        <p:spPr>
          <a:xfrm>
            <a:off x="8782807" y="1047746"/>
            <a:ext cx="3192149" cy="1507878"/>
          </a:xfrm>
          <a:prstGeom prst="rect">
            <a:avLst/>
          </a:prstGeom>
        </p:spPr>
      </p:pic>
      <p:sp>
        <p:nvSpPr>
          <p:cNvPr id="49" name="TextBox 48">
            <a:extLst>
              <a:ext uri="{FF2B5EF4-FFF2-40B4-BE49-F238E27FC236}">
                <a16:creationId xmlns:a16="http://schemas.microsoft.com/office/drawing/2014/main" id="{780C48F7-EBC9-CB69-AAE9-C60E5E0C9491}"/>
              </a:ext>
            </a:extLst>
          </p:cNvPr>
          <p:cNvSpPr txBox="1"/>
          <p:nvPr/>
        </p:nvSpPr>
        <p:spPr>
          <a:xfrm>
            <a:off x="8707500" y="3511366"/>
            <a:ext cx="3342761" cy="1600438"/>
          </a:xfrm>
          <a:prstGeom prst="rect">
            <a:avLst/>
          </a:prstGeom>
          <a:noFill/>
          <a:ln w="19050">
            <a:noFill/>
          </a:ln>
        </p:spPr>
        <p:txBody>
          <a:bodyPr wrap="square">
            <a:spAutoFit/>
          </a:bodyPr>
          <a:lstStyle/>
          <a:p>
            <a:pPr marL="171450" indent="-171450">
              <a:buFont typeface="Wingdings" panose="05000000000000000000" pitchFamily="2" charset="2"/>
              <a:buChar char="Ø"/>
            </a:pPr>
            <a:r>
              <a:rPr lang="en-US" sz="1400" b="1" u="sng" dirty="0">
                <a:solidFill>
                  <a:srgbClr val="FF0000"/>
                </a:solidFill>
              </a:rPr>
              <a:t>Loan Approval:</a:t>
            </a:r>
            <a:r>
              <a:rPr lang="en-US" sz="1400" dirty="0"/>
              <a:t> </a:t>
            </a:r>
            <a:r>
              <a:rPr lang="en-US" sz="1400" dirty="0">
                <a:solidFill>
                  <a:schemeClr val="bg1"/>
                </a:solidFill>
              </a:rPr>
              <a:t>Displayed the Credit prediction insights from given CSV file. High risk profiles are getting rejected even though they are with Good or Standard credit score. This system provides the high level risk assessment loan approval process. </a:t>
            </a:r>
          </a:p>
        </p:txBody>
      </p:sp>
      <p:sp>
        <p:nvSpPr>
          <p:cNvPr id="50" name="Text Placeholder 3">
            <a:extLst>
              <a:ext uri="{FF2B5EF4-FFF2-40B4-BE49-F238E27FC236}">
                <a16:creationId xmlns:a16="http://schemas.microsoft.com/office/drawing/2014/main" id="{23F51FC9-3E1E-567F-8293-2E6E5F496BE6}"/>
              </a:ext>
            </a:extLst>
          </p:cNvPr>
          <p:cNvSpPr txBox="1">
            <a:spLocks/>
          </p:cNvSpPr>
          <p:nvPr/>
        </p:nvSpPr>
        <p:spPr>
          <a:xfrm>
            <a:off x="8707500" y="3078583"/>
            <a:ext cx="3342761" cy="27644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Insights</a:t>
            </a:r>
            <a:endParaRPr lang="en-IN" sz="1100" dirty="0"/>
          </a:p>
        </p:txBody>
      </p:sp>
      <p:sp>
        <p:nvSpPr>
          <p:cNvPr id="51" name="Rectangle 50">
            <a:extLst>
              <a:ext uri="{FF2B5EF4-FFF2-40B4-BE49-F238E27FC236}">
                <a16:creationId xmlns:a16="http://schemas.microsoft.com/office/drawing/2014/main" id="{D5D431DF-4011-0F17-7F34-2ED215ECC043}"/>
              </a:ext>
            </a:extLst>
          </p:cNvPr>
          <p:cNvSpPr/>
          <p:nvPr/>
        </p:nvSpPr>
        <p:spPr>
          <a:xfrm>
            <a:off x="8707500" y="3355026"/>
            <a:ext cx="3311779" cy="2001917"/>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80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137532"/>
            <a:ext cx="5117162" cy="1325563"/>
          </a:xfrm>
        </p:spPr>
        <p:txBody>
          <a:bodyPr/>
          <a:lstStyle/>
          <a:p>
            <a:r>
              <a:rPr lang="en-US" sz="4400" dirty="0"/>
              <a:t>Perspective Analysis</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114800" cy="2406454"/>
          </a:xfrm>
        </p:spPr>
        <p:txBody>
          <a:bodyPr/>
          <a:lstStyle/>
          <a:p>
            <a:pPr marL="285750" indent="-285750">
              <a:buFont typeface="Wingdings" panose="05000000000000000000" pitchFamily="2" charset="2"/>
              <a:buChar char="ü"/>
            </a:pPr>
            <a:r>
              <a:rPr lang="en-US" sz="1400" b="1" u="sng" dirty="0">
                <a:solidFill>
                  <a:srgbClr val="FF0000"/>
                </a:solidFill>
              </a:rPr>
              <a:t>Credit Improvement Programs:</a:t>
            </a:r>
            <a:r>
              <a:rPr lang="en-US" sz="1400" dirty="0"/>
              <a:t> </a:t>
            </a:r>
            <a:r>
              <a:rPr lang="en-US" sz="1400" dirty="0">
                <a:solidFill>
                  <a:schemeClr val="bg1"/>
                </a:solidFill>
              </a:rPr>
              <a:t>Implement programs aimed at helping applicants improve their credit scores. This could include financial education, credit counseling, and credit-building loans.</a:t>
            </a:r>
          </a:p>
          <a:p>
            <a:pPr marL="285750" indent="-285750">
              <a:buFont typeface="Wingdings" panose="05000000000000000000" pitchFamily="2" charset="2"/>
              <a:buChar char="ü"/>
            </a:pPr>
            <a:r>
              <a:rPr lang="en-US" sz="1400" b="1" u="sng" dirty="0">
                <a:solidFill>
                  <a:srgbClr val="FF0000"/>
                </a:solidFill>
              </a:rPr>
              <a:t>Diversify Risk Profiles: </a:t>
            </a:r>
            <a:r>
              <a:rPr lang="en-US" sz="1400" dirty="0">
                <a:solidFill>
                  <a:schemeClr val="bg1"/>
                </a:solidFill>
              </a:rPr>
              <a:t>Consider approving applicants with slightly higher risk profiles but with solid income and financial stability, perhaps with adjusted loan terms or higher interest rates to offset the risk.</a:t>
            </a:r>
            <a:endParaRPr lang="en-IN" sz="1400" dirty="0">
              <a:solidFill>
                <a:schemeClr val="bg1"/>
              </a:solidFill>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Comprehensive Banking Analytics</a:t>
            </a:r>
            <a:endParaRPr lang="en-US" noProof="0"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26" r="26"/>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1" y="3093991"/>
            <a:ext cx="2849880" cy="1289394"/>
          </a:xfrm>
        </p:spPr>
        <p:txBody>
          <a:bodyPr/>
          <a:lstStyle/>
          <a:p>
            <a:r>
              <a:rPr lang="en-US" dirty="0" err="1"/>
              <a:t>Nandhagopal</a:t>
            </a:r>
            <a:r>
              <a:rPr lang="en-US" dirty="0"/>
              <a:t> S</a:t>
            </a:r>
          </a:p>
          <a:p>
            <a:pPr lvl="0"/>
            <a:r>
              <a:rPr lang="en-US" dirty="0"/>
              <a:t>nandha2790@gmail.com</a:t>
            </a:r>
          </a:p>
          <a:p>
            <a:pPr lvl="0"/>
            <a:r>
              <a:rPr lang="en-US" dirty="0">
                <a:hlinkClick r:id="rId6"/>
              </a:rPr>
              <a:t>        </a:t>
            </a:r>
            <a:r>
              <a:rPr lang="en-US" dirty="0" err="1">
                <a:hlinkClick r:id="rId6"/>
              </a:rPr>
              <a:t>LinkedIn_Profile</a:t>
            </a:r>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7" cstate="print">
            <a:extLst>
              <a:ext uri="{28A0092B-C50C-407E-A947-70E740481C1C}">
                <a14:useLocalDpi xmlns:a14="http://schemas.microsoft.com/office/drawing/2010/main"/>
              </a:ext>
            </a:extLst>
          </a:blip>
          <a:srcRect/>
          <a:stretch>
            <a:fillRect/>
          </a:stretch>
        </p:blipFill>
        <p:spPr/>
      </p:pic>
      <p:pic>
        <p:nvPicPr>
          <p:cNvPr id="3" name="Picture 2">
            <a:hlinkClick r:id="rId6"/>
            <a:extLst>
              <a:ext uri="{FF2B5EF4-FFF2-40B4-BE49-F238E27FC236}">
                <a16:creationId xmlns:a16="http://schemas.microsoft.com/office/drawing/2014/main" id="{9E91DC62-A083-6FEF-1025-B1AD9142B2AD}"/>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107721" y="3790399"/>
            <a:ext cx="480862" cy="480862"/>
          </a:xfrm>
          <a:prstGeom prst="rect">
            <a:avLst/>
          </a:prstGeom>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E8290EE-0444-3D64-C492-9EF9BA79A785}"/>
              </a:ext>
            </a:extLst>
          </p:cNvPr>
          <p:cNvSpPr>
            <a:spLocks noGrp="1"/>
          </p:cNvSpPr>
          <p:nvPr>
            <p:ph type="title"/>
          </p:nvPr>
        </p:nvSpPr>
        <p:spPr>
          <a:xfrm>
            <a:off x="408125" y="139849"/>
            <a:ext cx="10889796" cy="500231"/>
          </a:xfrm>
        </p:spPr>
        <p:txBody>
          <a:bodyPr/>
          <a:lstStyle/>
          <a:p>
            <a:r>
              <a:rPr lang="en-US" sz="3200" dirty="0"/>
              <a:t>Problem Definition:</a:t>
            </a:r>
            <a:endParaRPr lang="en-IN" sz="3200" dirty="0"/>
          </a:p>
        </p:txBody>
      </p:sp>
      <p:sp>
        <p:nvSpPr>
          <p:cNvPr id="8" name="Footer Placeholder 7">
            <a:extLst>
              <a:ext uri="{FF2B5EF4-FFF2-40B4-BE49-F238E27FC236}">
                <a16:creationId xmlns:a16="http://schemas.microsoft.com/office/drawing/2014/main" id="{EAA56F9B-7DAE-4E44-5C8E-72EB0B3222DC}"/>
              </a:ext>
            </a:extLst>
          </p:cNvPr>
          <p:cNvSpPr>
            <a:spLocks noGrp="1"/>
          </p:cNvSpPr>
          <p:nvPr>
            <p:ph type="ftr" sz="quarter" idx="28"/>
          </p:nvPr>
        </p:nvSpPr>
        <p:spPr/>
        <p:txBody>
          <a:bodyPr/>
          <a:lstStyle/>
          <a:p>
            <a:r>
              <a:rPr lang="en-US" dirty="0"/>
              <a:t>Comprehensive Banking Analytics</a:t>
            </a:r>
            <a:endParaRPr lang="en-US" noProof="0" dirty="0"/>
          </a:p>
        </p:txBody>
      </p:sp>
      <p:sp>
        <p:nvSpPr>
          <p:cNvPr id="19" name="TextBox 18">
            <a:extLst>
              <a:ext uri="{FF2B5EF4-FFF2-40B4-BE49-F238E27FC236}">
                <a16:creationId xmlns:a16="http://schemas.microsoft.com/office/drawing/2014/main" id="{1CE794CD-72B5-3088-885B-5BAF0504EE4F}"/>
              </a:ext>
            </a:extLst>
          </p:cNvPr>
          <p:cNvSpPr txBox="1"/>
          <p:nvPr/>
        </p:nvSpPr>
        <p:spPr>
          <a:xfrm>
            <a:off x="817571" y="933772"/>
            <a:ext cx="9611360" cy="646331"/>
          </a:xfrm>
          <a:prstGeom prst="rect">
            <a:avLst/>
          </a:prstGeom>
        </p:spPr>
        <p:txBody>
          <a:bodyPr wrap="square" rtlCol="0" anchor="ctr">
            <a:spAutoFit/>
          </a:bodyPr>
          <a:lstStyle/>
          <a:p>
            <a:pPr marL="285750" indent="-285750">
              <a:buFont typeface="Arial" panose="020B0604020202020204" pitchFamily="34" charset="0"/>
              <a:buChar char="•"/>
            </a:pPr>
            <a:r>
              <a:rPr lang="en-US" dirty="0">
                <a:solidFill>
                  <a:schemeClr val="bg1"/>
                </a:solidFill>
                <a:latin typeface="+mj-lt"/>
              </a:rPr>
              <a:t>To enhance the Decision Making in loan approval process, this project is aims to address the customer segmentation and Credit Risk Assessment. </a:t>
            </a:r>
          </a:p>
        </p:txBody>
      </p:sp>
      <p:sp>
        <p:nvSpPr>
          <p:cNvPr id="22" name="Title 8">
            <a:extLst>
              <a:ext uri="{FF2B5EF4-FFF2-40B4-BE49-F238E27FC236}">
                <a16:creationId xmlns:a16="http://schemas.microsoft.com/office/drawing/2014/main" id="{09D4FEB6-3E2E-74E0-7872-7DE471970146}"/>
              </a:ext>
            </a:extLst>
          </p:cNvPr>
          <p:cNvSpPr txBox="1">
            <a:spLocks/>
          </p:cNvSpPr>
          <p:nvPr/>
        </p:nvSpPr>
        <p:spPr>
          <a:xfrm>
            <a:off x="484632" y="1873796"/>
            <a:ext cx="10889796" cy="67038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3200" dirty="0"/>
              <a:t>Solution:</a:t>
            </a:r>
            <a:endParaRPr lang="en-IN" sz="3200" dirty="0"/>
          </a:p>
        </p:txBody>
      </p:sp>
      <p:sp>
        <p:nvSpPr>
          <p:cNvPr id="27" name="TextBox 26">
            <a:extLst>
              <a:ext uri="{FF2B5EF4-FFF2-40B4-BE49-F238E27FC236}">
                <a16:creationId xmlns:a16="http://schemas.microsoft.com/office/drawing/2014/main" id="{F1F285B9-AE8A-E516-83BC-1509E8DE365F}"/>
              </a:ext>
            </a:extLst>
          </p:cNvPr>
          <p:cNvSpPr txBox="1"/>
          <p:nvPr/>
        </p:nvSpPr>
        <p:spPr>
          <a:xfrm>
            <a:off x="643987" y="2563167"/>
            <a:ext cx="9958527" cy="4154984"/>
          </a:xfrm>
          <a:prstGeom prst="rect">
            <a:avLst/>
          </a:prstGeom>
        </p:spPr>
        <p:txBody>
          <a:bodyPr wrap="square" rtlCol="0">
            <a:spAutoFit/>
          </a:bodyPr>
          <a:lstStyle/>
          <a:p>
            <a:pPr marL="800100" lvl="1" indent="-342900">
              <a:buFontTx/>
              <a:buAutoNum type="arabicPeriod"/>
            </a:pPr>
            <a:r>
              <a:rPr lang="en-US" sz="2400" dirty="0">
                <a:solidFill>
                  <a:prstClr val="white"/>
                </a:solidFill>
                <a:latin typeface="+mj-lt"/>
                <a:ea typeface="微软雅黑"/>
                <a:cs typeface="Posterama" panose="020B0504020200020000" pitchFamily="34" charset="0"/>
              </a:rPr>
              <a:t>Customer Segmentation</a:t>
            </a:r>
          </a:p>
          <a:p>
            <a:pPr marL="800100" lvl="1" indent="-342900">
              <a:buFontTx/>
              <a:buAutoNum type="arabicPeriod"/>
            </a:pPr>
            <a:endParaRPr lang="en-US" sz="2000" dirty="0">
              <a:solidFill>
                <a:prstClr val="white"/>
              </a:solidFill>
              <a:latin typeface="+mj-lt"/>
              <a:ea typeface="微软雅黑"/>
              <a:cs typeface="Posterama" panose="020B0504020200020000" pitchFamily="34" charset="0"/>
            </a:endParaRPr>
          </a:p>
          <a:p>
            <a:pPr marL="1257300" lvl="2" indent="-342900">
              <a:buFont typeface="Wingdings" panose="05000000000000000000" pitchFamily="2" charset="2"/>
              <a:buChar char="Ø"/>
            </a:pPr>
            <a:r>
              <a:rPr lang="en-IN" sz="2000" dirty="0">
                <a:solidFill>
                  <a:prstClr val="white"/>
                </a:solidFill>
                <a:latin typeface="+mj-lt"/>
                <a:ea typeface="微软雅黑"/>
                <a:cs typeface="Posterama" panose="020B0504020200020000" pitchFamily="34" charset="0"/>
              </a:rPr>
              <a:t>Grouping Customers  based on banking  behaviours, Transaction histories, and demographics to understand their financial profiles better</a:t>
            </a:r>
          </a:p>
          <a:p>
            <a:pPr marL="1257300" lvl="2" indent="-342900">
              <a:buFont typeface="Arial" panose="020B0604020202020204" pitchFamily="34" charset="0"/>
              <a:buChar char="•"/>
            </a:pPr>
            <a:endParaRPr lang="en-US" sz="2400" dirty="0">
              <a:solidFill>
                <a:prstClr val="white"/>
              </a:solidFill>
              <a:latin typeface="+mj-lt"/>
              <a:ea typeface="微软雅黑"/>
              <a:cs typeface="Posterama" panose="020B0504020200020000" pitchFamily="34" charset="0"/>
            </a:endParaRPr>
          </a:p>
          <a:p>
            <a:pPr marL="800100" lvl="1" indent="-342900">
              <a:buFontTx/>
              <a:buAutoNum type="arabicPeriod"/>
            </a:pPr>
            <a:r>
              <a:rPr lang="en-US" sz="2400" dirty="0">
                <a:solidFill>
                  <a:prstClr val="white"/>
                </a:solidFill>
                <a:latin typeface="+mj-lt"/>
                <a:ea typeface="微软雅黑"/>
                <a:cs typeface="Posterama" panose="020B0504020200020000" pitchFamily="34" charset="0"/>
              </a:rPr>
              <a:t>Credit Risk Assessment</a:t>
            </a:r>
          </a:p>
          <a:p>
            <a:pPr marL="800100" lvl="1" indent="-342900">
              <a:buFontTx/>
              <a:buAutoNum type="arabicPeriod"/>
            </a:pPr>
            <a:endParaRPr lang="en-US" sz="2400" dirty="0">
              <a:solidFill>
                <a:prstClr val="white"/>
              </a:solidFill>
              <a:latin typeface="+mj-lt"/>
              <a:ea typeface="微软雅黑"/>
              <a:cs typeface="Posterama" panose="020B0504020200020000" pitchFamily="34" charset="0"/>
            </a:endParaRPr>
          </a:p>
          <a:p>
            <a:pPr marL="1257300" lvl="2" indent="-342900">
              <a:buFont typeface="Wingdings" panose="05000000000000000000" pitchFamily="2" charset="2"/>
              <a:buChar char="Ø"/>
            </a:pPr>
            <a:r>
              <a:rPr lang="en-IN" sz="2000" dirty="0">
                <a:solidFill>
                  <a:prstClr val="white"/>
                </a:solidFill>
                <a:latin typeface="+mj-lt"/>
                <a:ea typeface="微软雅黑"/>
                <a:cs typeface="Posterama" panose="020B0504020200020000" pitchFamily="34" charset="0"/>
              </a:rPr>
              <a:t>Developing a robust credit scoring system that evaluates loan approval based on the historical data, clustering analysis, and predictive modelling for creditworthiness and late payment risks. </a:t>
            </a:r>
          </a:p>
          <a:p>
            <a:pPr marL="342900" indent="-342900">
              <a:buFont typeface="Arial" panose="020B0604020202020204" pitchFamily="34" charset="0"/>
              <a:buChar char="•"/>
            </a:pPr>
            <a:endParaRPr lang="en-IN" sz="2400" dirty="0">
              <a:solidFill>
                <a:prstClr val="white"/>
              </a:solidFill>
              <a:latin typeface="+mj-lt"/>
              <a:ea typeface="微软雅黑"/>
              <a:cs typeface="Posterama" panose="020B0504020200020000" pitchFamily="34" charset="0"/>
            </a:endParaRPr>
          </a:p>
          <a:p>
            <a:r>
              <a:rPr lang="en-IN" sz="2400" dirty="0">
                <a:solidFill>
                  <a:prstClr val="white"/>
                </a:solidFill>
                <a:latin typeface="+mj-lt"/>
                <a:ea typeface="微软雅黑"/>
                <a:cs typeface="Posterama" panose="020B0504020200020000" pitchFamily="34" charset="0"/>
              </a:rPr>
              <a:t> </a:t>
            </a:r>
          </a:p>
        </p:txBody>
      </p:sp>
    </p:spTree>
    <p:extLst>
      <p:ext uri="{BB962C8B-B14F-4D97-AF65-F5344CB8AC3E}">
        <p14:creationId xmlns:p14="http://schemas.microsoft.com/office/powerpoint/2010/main" val="266000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61A798-8A0C-FAE8-1272-C0466A78BF16}"/>
              </a:ext>
            </a:extLst>
          </p:cNvPr>
          <p:cNvSpPr>
            <a:spLocks noGrp="1"/>
          </p:cNvSpPr>
          <p:nvPr>
            <p:ph type="body" sz="quarter" idx="27"/>
          </p:nvPr>
        </p:nvSpPr>
        <p:spPr>
          <a:xfrm>
            <a:off x="1537615" y="3435960"/>
            <a:ext cx="1877575" cy="598499"/>
          </a:xfrm>
        </p:spPr>
        <p:txBody>
          <a:bodyPr/>
          <a:lstStyle/>
          <a:p>
            <a:r>
              <a:rPr lang="en-US" dirty="0"/>
              <a:t>Improved Accuracy</a:t>
            </a:r>
            <a:endParaRPr lang="en-IN" dirty="0"/>
          </a:p>
        </p:txBody>
      </p:sp>
      <p:sp>
        <p:nvSpPr>
          <p:cNvPr id="3" name="Text Placeholder 2">
            <a:extLst>
              <a:ext uri="{FF2B5EF4-FFF2-40B4-BE49-F238E27FC236}">
                <a16:creationId xmlns:a16="http://schemas.microsoft.com/office/drawing/2014/main" id="{14DB5200-A770-8F79-3C4A-46618D464C9C}"/>
              </a:ext>
            </a:extLst>
          </p:cNvPr>
          <p:cNvSpPr>
            <a:spLocks noGrp="1"/>
          </p:cNvSpPr>
          <p:nvPr>
            <p:ph type="body" sz="quarter" idx="28"/>
          </p:nvPr>
        </p:nvSpPr>
        <p:spPr>
          <a:xfrm>
            <a:off x="1203050" y="4110962"/>
            <a:ext cx="2546704" cy="1110477"/>
          </a:xfrm>
        </p:spPr>
        <p:txBody>
          <a:bodyPr/>
          <a:lstStyle/>
          <a:p>
            <a:r>
              <a:rPr lang="en-US" dirty="0"/>
              <a:t>Machine learning models provide more accuracy predictions for loan approval by analyzing vast amount of data, reducing human errors.</a:t>
            </a:r>
            <a:endParaRPr lang="en-IN" dirty="0"/>
          </a:p>
        </p:txBody>
      </p:sp>
      <p:sp>
        <p:nvSpPr>
          <p:cNvPr id="4" name="Text Placeholder 3">
            <a:extLst>
              <a:ext uri="{FF2B5EF4-FFF2-40B4-BE49-F238E27FC236}">
                <a16:creationId xmlns:a16="http://schemas.microsoft.com/office/drawing/2014/main" id="{702BBBE3-24D5-9173-79C0-9F04AC4B2054}"/>
              </a:ext>
            </a:extLst>
          </p:cNvPr>
          <p:cNvSpPr>
            <a:spLocks noGrp="1"/>
          </p:cNvSpPr>
          <p:nvPr>
            <p:ph type="body" sz="quarter" idx="38"/>
          </p:nvPr>
        </p:nvSpPr>
        <p:spPr>
          <a:xfrm>
            <a:off x="3889942" y="1926720"/>
            <a:ext cx="1877575" cy="949286"/>
          </a:xfrm>
        </p:spPr>
        <p:txBody>
          <a:bodyPr/>
          <a:lstStyle/>
          <a:p>
            <a:r>
              <a:rPr lang="en-US" dirty="0"/>
              <a:t>Enhanced Customer Segmentation</a:t>
            </a:r>
            <a:endParaRPr lang="en-IN" dirty="0"/>
          </a:p>
        </p:txBody>
      </p:sp>
      <p:sp>
        <p:nvSpPr>
          <p:cNvPr id="5" name="Text Placeholder 4">
            <a:extLst>
              <a:ext uri="{FF2B5EF4-FFF2-40B4-BE49-F238E27FC236}">
                <a16:creationId xmlns:a16="http://schemas.microsoft.com/office/drawing/2014/main" id="{641868A6-AE68-0F8F-E7ED-19BE3E148E17}"/>
              </a:ext>
            </a:extLst>
          </p:cNvPr>
          <p:cNvSpPr>
            <a:spLocks noGrp="1"/>
          </p:cNvSpPr>
          <p:nvPr>
            <p:ph type="body" sz="quarter" idx="39"/>
          </p:nvPr>
        </p:nvSpPr>
        <p:spPr>
          <a:xfrm>
            <a:off x="3734514" y="2943239"/>
            <a:ext cx="2277666" cy="1098839"/>
          </a:xfrm>
        </p:spPr>
        <p:txBody>
          <a:bodyPr/>
          <a:lstStyle/>
          <a:p>
            <a:r>
              <a:rPr lang="en-US" dirty="0"/>
              <a:t>Better segmentation allows for more personalized and targeted financial products and services</a:t>
            </a:r>
            <a:endParaRPr lang="en-IN" dirty="0"/>
          </a:p>
        </p:txBody>
      </p:sp>
      <p:sp>
        <p:nvSpPr>
          <p:cNvPr id="6" name="Text Placeholder 5">
            <a:extLst>
              <a:ext uri="{FF2B5EF4-FFF2-40B4-BE49-F238E27FC236}">
                <a16:creationId xmlns:a16="http://schemas.microsoft.com/office/drawing/2014/main" id="{90573068-72DE-2223-ED59-7D3BCC42BE6D}"/>
              </a:ext>
            </a:extLst>
          </p:cNvPr>
          <p:cNvSpPr>
            <a:spLocks noGrp="1"/>
          </p:cNvSpPr>
          <p:nvPr>
            <p:ph type="body" sz="quarter" idx="40"/>
          </p:nvPr>
        </p:nvSpPr>
        <p:spPr>
          <a:xfrm>
            <a:off x="5107230" y="4151545"/>
            <a:ext cx="1877575" cy="506399"/>
          </a:xfrm>
        </p:spPr>
        <p:txBody>
          <a:bodyPr anchor="ctr"/>
          <a:lstStyle/>
          <a:p>
            <a:r>
              <a:rPr lang="en-US" dirty="0"/>
              <a:t>Risk Assessment</a:t>
            </a:r>
            <a:endParaRPr lang="en-IN" dirty="0"/>
          </a:p>
        </p:txBody>
      </p:sp>
      <p:sp>
        <p:nvSpPr>
          <p:cNvPr id="7" name="Text Placeholder 6">
            <a:extLst>
              <a:ext uri="{FF2B5EF4-FFF2-40B4-BE49-F238E27FC236}">
                <a16:creationId xmlns:a16="http://schemas.microsoft.com/office/drawing/2014/main" id="{1E67E064-A2F4-02B1-9410-8513F70EF017}"/>
              </a:ext>
            </a:extLst>
          </p:cNvPr>
          <p:cNvSpPr>
            <a:spLocks noGrp="1"/>
          </p:cNvSpPr>
          <p:nvPr>
            <p:ph type="body" sz="quarter" idx="41"/>
          </p:nvPr>
        </p:nvSpPr>
        <p:spPr>
          <a:xfrm>
            <a:off x="4843984" y="4627464"/>
            <a:ext cx="2402636" cy="1293276"/>
          </a:xfrm>
        </p:spPr>
        <p:txBody>
          <a:bodyPr/>
          <a:lstStyle/>
          <a:p>
            <a:r>
              <a:rPr lang="en-US" dirty="0"/>
              <a:t>Effective credit risk assessment helps in identifying high risk customers, thereby reducing the like hood of loan defaults and financial losses. </a:t>
            </a:r>
            <a:endParaRPr lang="en-IN" dirty="0"/>
          </a:p>
        </p:txBody>
      </p:sp>
      <p:sp>
        <p:nvSpPr>
          <p:cNvPr id="8" name="Text Placeholder 7">
            <a:extLst>
              <a:ext uri="{FF2B5EF4-FFF2-40B4-BE49-F238E27FC236}">
                <a16:creationId xmlns:a16="http://schemas.microsoft.com/office/drawing/2014/main" id="{5BB4DED6-643C-5EA9-A4D4-46400C0A5BD8}"/>
              </a:ext>
            </a:extLst>
          </p:cNvPr>
          <p:cNvSpPr>
            <a:spLocks noGrp="1"/>
          </p:cNvSpPr>
          <p:nvPr>
            <p:ph type="body" sz="quarter" idx="42"/>
          </p:nvPr>
        </p:nvSpPr>
        <p:spPr>
          <a:xfrm>
            <a:off x="7420610" y="4148321"/>
            <a:ext cx="2043275" cy="582076"/>
          </a:xfrm>
        </p:spPr>
        <p:txBody>
          <a:bodyPr/>
          <a:lstStyle/>
          <a:p>
            <a:r>
              <a:rPr lang="en-US" dirty="0"/>
              <a:t>Data-Driven insights</a:t>
            </a:r>
            <a:endParaRPr lang="en-IN" dirty="0"/>
          </a:p>
        </p:txBody>
      </p:sp>
      <p:sp>
        <p:nvSpPr>
          <p:cNvPr id="9" name="Text Placeholder 8">
            <a:extLst>
              <a:ext uri="{FF2B5EF4-FFF2-40B4-BE49-F238E27FC236}">
                <a16:creationId xmlns:a16="http://schemas.microsoft.com/office/drawing/2014/main" id="{96AA0461-5B63-2F87-92EA-4640208B73B9}"/>
              </a:ext>
            </a:extLst>
          </p:cNvPr>
          <p:cNvSpPr>
            <a:spLocks noGrp="1"/>
          </p:cNvSpPr>
          <p:nvPr>
            <p:ph type="body" sz="quarter" idx="43"/>
          </p:nvPr>
        </p:nvSpPr>
        <p:spPr>
          <a:xfrm>
            <a:off x="7246620" y="4701272"/>
            <a:ext cx="2402636" cy="1246174"/>
          </a:xfrm>
        </p:spPr>
        <p:txBody>
          <a:bodyPr/>
          <a:lstStyle/>
          <a:p>
            <a:r>
              <a:rPr lang="en-US" dirty="0"/>
              <a:t>ML models provide valuable insights into customer behavior and financial health, enabling banks to make informed decisions and strategies</a:t>
            </a:r>
            <a:endParaRPr lang="en-IN" dirty="0"/>
          </a:p>
        </p:txBody>
      </p:sp>
      <p:sp>
        <p:nvSpPr>
          <p:cNvPr id="10" name="Text Placeholder 9">
            <a:extLst>
              <a:ext uri="{FF2B5EF4-FFF2-40B4-BE49-F238E27FC236}">
                <a16:creationId xmlns:a16="http://schemas.microsoft.com/office/drawing/2014/main" id="{D475EE1F-9F22-CEAC-384C-7C2AF65433D8}"/>
              </a:ext>
            </a:extLst>
          </p:cNvPr>
          <p:cNvSpPr>
            <a:spLocks noGrp="1"/>
          </p:cNvSpPr>
          <p:nvPr>
            <p:ph type="body" sz="quarter" idx="44"/>
          </p:nvPr>
        </p:nvSpPr>
        <p:spPr>
          <a:xfrm>
            <a:off x="8678831" y="2036587"/>
            <a:ext cx="1877575" cy="506399"/>
          </a:xfrm>
        </p:spPr>
        <p:txBody>
          <a:bodyPr anchor="ctr"/>
          <a:lstStyle/>
          <a:p>
            <a:r>
              <a:rPr lang="en-US" dirty="0"/>
              <a:t>Cost Reduction</a:t>
            </a:r>
            <a:endParaRPr lang="en-IN" dirty="0"/>
          </a:p>
        </p:txBody>
      </p:sp>
      <p:sp>
        <p:nvSpPr>
          <p:cNvPr id="11" name="Text Placeholder 10">
            <a:extLst>
              <a:ext uri="{FF2B5EF4-FFF2-40B4-BE49-F238E27FC236}">
                <a16:creationId xmlns:a16="http://schemas.microsoft.com/office/drawing/2014/main" id="{FCB3D9BB-2230-1F1E-70B7-871BAF4A64C1}"/>
              </a:ext>
            </a:extLst>
          </p:cNvPr>
          <p:cNvSpPr>
            <a:spLocks noGrp="1"/>
          </p:cNvSpPr>
          <p:nvPr>
            <p:ph type="body" sz="quarter" idx="45"/>
          </p:nvPr>
        </p:nvSpPr>
        <p:spPr>
          <a:xfrm>
            <a:off x="8416302" y="2423892"/>
            <a:ext cx="2402635" cy="1504218"/>
          </a:xfrm>
        </p:spPr>
        <p:txBody>
          <a:bodyPr anchor="ctr"/>
          <a:lstStyle/>
          <a:p>
            <a:r>
              <a:rPr lang="en-US" dirty="0"/>
              <a:t>Automation and accurate risk assessment reduce the need for extensive manual reviews, lowering operational cost and improving efficiency. </a:t>
            </a:r>
            <a:endParaRPr lang="en-IN" dirty="0"/>
          </a:p>
        </p:txBody>
      </p:sp>
      <p:sp>
        <p:nvSpPr>
          <p:cNvPr id="12" name="Title 11">
            <a:extLst>
              <a:ext uri="{FF2B5EF4-FFF2-40B4-BE49-F238E27FC236}">
                <a16:creationId xmlns:a16="http://schemas.microsoft.com/office/drawing/2014/main" id="{7F1517C4-C70A-A578-3544-C8730D04A805}"/>
              </a:ext>
            </a:extLst>
          </p:cNvPr>
          <p:cNvSpPr>
            <a:spLocks noGrp="1"/>
          </p:cNvSpPr>
          <p:nvPr>
            <p:ph type="title"/>
          </p:nvPr>
        </p:nvSpPr>
        <p:spPr>
          <a:xfrm>
            <a:off x="675191" y="92123"/>
            <a:ext cx="10515600" cy="1027936"/>
          </a:xfrm>
        </p:spPr>
        <p:txBody>
          <a:bodyPr anchor="ctr"/>
          <a:lstStyle/>
          <a:p>
            <a:pPr algn="ctr"/>
            <a:r>
              <a:rPr lang="en-US" dirty="0"/>
              <a:t>Benefits</a:t>
            </a:r>
            <a:endParaRPr lang="en-IN" dirty="0"/>
          </a:p>
        </p:txBody>
      </p:sp>
      <p:sp>
        <p:nvSpPr>
          <p:cNvPr id="13" name="Footer Placeholder 12">
            <a:extLst>
              <a:ext uri="{FF2B5EF4-FFF2-40B4-BE49-F238E27FC236}">
                <a16:creationId xmlns:a16="http://schemas.microsoft.com/office/drawing/2014/main" id="{B1FE42CA-D3C0-1BF4-B116-E1F737BE1F16}"/>
              </a:ext>
            </a:extLst>
          </p:cNvPr>
          <p:cNvSpPr>
            <a:spLocks noGrp="1"/>
          </p:cNvSpPr>
          <p:nvPr>
            <p:ph type="ftr" sz="quarter" idx="46"/>
          </p:nvPr>
        </p:nvSpPr>
        <p:spPr/>
        <p:txBody>
          <a:bodyPr/>
          <a:lstStyle/>
          <a:p>
            <a:r>
              <a:rPr lang="en-US" dirty="0"/>
              <a:t>Comprehensive Banking Analytics</a:t>
            </a:r>
            <a:endParaRPr lang="en-US" noProof="0" dirty="0"/>
          </a:p>
        </p:txBody>
      </p:sp>
    </p:spTree>
    <p:extLst>
      <p:ext uri="{BB962C8B-B14F-4D97-AF65-F5344CB8AC3E}">
        <p14:creationId xmlns:p14="http://schemas.microsoft.com/office/powerpoint/2010/main" val="211098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4A95-E243-82E3-7CB8-389E3A5445F7}"/>
              </a:ext>
            </a:extLst>
          </p:cNvPr>
          <p:cNvSpPr>
            <a:spLocks noGrp="1"/>
          </p:cNvSpPr>
          <p:nvPr>
            <p:ph type="title"/>
          </p:nvPr>
        </p:nvSpPr>
        <p:spPr>
          <a:xfrm>
            <a:off x="1" y="71766"/>
            <a:ext cx="11952514" cy="506399"/>
          </a:xfrm>
        </p:spPr>
        <p:txBody>
          <a:bodyPr/>
          <a:lstStyle/>
          <a:p>
            <a:pPr algn="ctr"/>
            <a:r>
              <a:rPr lang="en-US" sz="3200" dirty="0"/>
              <a:t>Data Collection: Feature details of Given dataset (train.csv)</a:t>
            </a:r>
            <a:endParaRPr lang="en-IN" sz="3200" dirty="0"/>
          </a:p>
        </p:txBody>
      </p:sp>
      <p:sp>
        <p:nvSpPr>
          <p:cNvPr id="4" name="Text Placeholder 3">
            <a:extLst>
              <a:ext uri="{FF2B5EF4-FFF2-40B4-BE49-F238E27FC236}">
                <a16:creationId xmlns:a16="http://schemas.microsoft.com/office/drawing/2014/main" id="{7BD091B7-2468-8EF8-911E-A84A90ABB413}"/>
              </a:ext>
            </a:extLst>
          </p:cNvPr>
          <p:cNvSpPr>
            <a:spLocks noGrp="1"/>
          </p:cNvSpPr>
          <p:nvPr>
            <p:ph type="body" sz="quarter" idx="27"/>
          </p:nvPr>
        </p:nvSpPr>
        <p:spPr>
          <a:xfrm>
            <a:off x="228891" y="622470"/>
            <a:ext cx="2289842" cy="375911"/>
          </a:xfrm>
          <a:ln w="28575">
            <a:solidFill>
              <a:schemeClr val="accent1"/>
            </a:solidFill>
          </a:ln>
        </p:spPr>
        <p:txBody>
          <a:bodyPr anchor="ctr"/>
          <a:lstStyle/>
          <a:p>
            <a:pPr algn="ctr"/>
            <a:r>
              <a:rPr lang="en-US" sz="1100" dirty="0"/>
              <a:t>01. ID</a:t>
            </a:r>
            <a:endParaRPr lang="en-IN" sz="1100" dirty="0"/>
          </a:p>
        </p:txBody>
      </p:sp>
      <p:sp>
        <p:nvSpPr>
          <p:cNvPr id="5" name="Text Placeholder 4">
            <a:extLst>
              <a:ext uri="{FF2B5EF4-FFF2-40B4-BE49-F238E27FC236}">
                <a16:creationId xmlns:a16="http://schemas.microsoft.com/office/drawing/2014/main" id="{5A80CB89-A990-44E6-6E1A-7CB5A639165E}"/>
              </a:ext>
            </a:extLst>
          </p:cNvPr>
          <p:cNvSpPr>
            <a:spLocks noGrp="1"/>
          </p:cNvSpPr>
          <p:nvPr>
            <p:ph type="body" sz="quarter" idx="28"/>
          </p:nvPr>
        </p:nvSpPr>
        <p:spPr>
          <a:xfrm>
            <a:off x="228891" y="998381"/>
            <a:ext cx="2289842" cy="506399"/>
          </a:xfrm>
          <a:ln w="19050">
            <a:solidFill>
              <a:schemeClr val="bg1"/>
            </a:solidFill>
          </a:ln>
        </p:spPr>
        <p:txBody>
          <a:bodyPr anchor="ctr"/>
          <a:lstStyle/>
          <a:p>
            <a:pPr algn="ctr"/>
            <a:r>
              <a:rPr lang="en-US" sz="1100" dirty="0"/>
              <a:t>ID number for customer’s</a:t>
            </a:r>
            <a:endParaRPr lang="en-IN" sz="1100" dirty="0"/>
          </a:p>
        </p:txBody>
      </p:sp>
      <p:sp>
        <p:nvSpPr>
          <p:cNvPr id="27" name="Footer Placeholder 26">
            <a:extLst>
              <a:ext uri="{FF2B5EF4-FFF2-40B4-BE49-F238E27FC236}">
                <a16:creationId xmlns:a16="http://schemas.microsoft.com/office/drawing/2014/main" id="{4E3F3325-5867-27F3-3D09-DD9EA94A5165}"/>
              </a:ext>
            </a:extLst>
          </p:cNvPr>
          <p:cNvSpPr>
            <a:spLocks noGrp="1"/>
          </p:cNvSpPr>
          <p:nvPr>
            <p:ph type="ftr" sz="quarter" idx="76"/>
          </p:nvPr>
        </p:nvSpPr>
        <p:spPr>
          <a:xfrm>
            <a:off x="0" y="6279835"/>
            <a:ext cx="2593910" cy="303210"/>
          </a:xfrm>
        </p:spPr>
        <p:txBody>
          <a:bodyPr/>
          <a:lstStyle/>
          <a:p>
            <a:r>
              <a:rPr lang="en-US" dirty="0"/>
              <a:t>Comprehensive Banking Analytics</a:t>
            </a:r>
            <a:endParaRPr lang="en-US" noProof="0" dirty="0"/>
          </a:p>
        </p:txBody>
      </p:sp>
      <p:sp>
        <p:nvSpPr>
          <p:cNvPr id="28" name="Text Placeholder 3">
            <a:extLst>
              <a:ext uri="{FF2B5EF4-FFF2-40B4-BE49-F238E27FC236}">
                <a16:creationId xmlns:a16="http://schemas.microsoft.com/office/drawing/2014/main" id="{BB106CF8-3A7C-DB2B-2C97-3B5C3D6FA9E5}"/>
              </a:ext>
            </a:extLst>
          </p:cNvPr>
          <p:cNvSpPr txBox="1">
            <a:spLocks/>
          </p:cNvSpPr>
          <p:nvPr/>
        </p:nvSpPr>
        <p:spPr>
          <a:xfrm>
            <a:off x="2753712" y="622470"/>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02. Customer ID</a:t>
            </a:r>
            <a:endParaRPr lang="en-IN" sz="1100" dirty="0"/>
          </a:p>
        </p:txBody>
      </p:sp>
      <p:sp>
        <p:nvSpPr>
          <p:cNvPr id="29" name="Text Placeholder 4">
            <a:extLst>
              <a:ext uri="{FF2B5EF4-FFF2-40B4-BE49-F238E27FC236}">
                <a16:creationId xmlns:a16="http://schemas.microsoft.com/office/drawing/2014/main" id="{C4862EF0-F793-CF71-8695-B03940249FD3}"/>
              </a:ext>
            </a:extLst>
          </p:cNvPr>
          <p:cNvSpPr txBox="1">
            <a:spLocks/>
          </p:cNvSpPr>
          <p:nvPr/>
        </p:nvSpPr>
        <p:spPr>
          <a:xfrm>
            <a:off x="2753712" y="998381"/>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Customer ID for each customer’s</a:t>
            </a:r>
            <a:endParaRPr lang="en-IN" sz="1100" dirty="0"/>
          </a:p>
        </p:txBody>
      </p:sp>
      <p:sp>
        <p:nvSpPr>
          <p:cNvPr id="30" name="Text Placeholder 3">
            <a:extLst>
              <a:ext uri="{FF2B5EF4-FFF2-40B4-BE49-F238E27FC236}">
                <a16:creationId xmlns:a16="http://schemas.microsoft.com/office/drawing/2014/main" id="{5937DA92-B882-B91B-C99C-429E2A6FDC72}"/>
              </a:ext>
            </a:extLst>
          </p:cNvPr>
          <p:cNvSpPr txBox="1">
            <a:spLocks/>
          </p:cNvSpPr>
          <p:nvPr/>
        </p:nvSpPr>
        <p:spPr>
          <a:xfrm>
            <a:off x="5278533" y="622470"/>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03. Month</a:t>
            </a:r>
            <a:endParaRPr lang="en-IN" sz="1100" dirty="0"/>
          </a:p>
        </p:txBody>
      </p:sp>
      <p:sp>
        <p:nvSpPr>
          <p:cNvPr id="31" name="Text Placeholder 4">
            <a:extLst>
              <a:ext uri="{FF2B5EF4-FFF2-40B4-BE49-F238E27FC236}">
                <a16:creationId xmlns:a16="http://schemas.microsoft.com/office/drawing/2014/main" id="{6D25B96B-8B9A-98F2-2153-87FB2716042B}"/>
              </a:ext>
            </a:extLst>
          </p:cNvPr>
          <p:cNvSpPr txBox="1">
            <a:spLocks/>
          </p:cNvSpPr>
          <p:nvPr/>
        </p:nvSpPr>
        <p:spPr>
          <a:xfrm>
            <a:off x="5278533" y="998381"/>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Indicating the month of transaction </a:t>
            </a:r>
            <a:endParaRPr lang="en-IN" sz="1100" dirty="0"/>
          </a:p>
        </p:txBody>
      </p:sp>
      <p:sp>
        <p:nvSpPr>
          <p:cNvPr id="32" name="Text Placeholder 3">
            <a:extLst>
              <a:ext uri="{FF2B5EF4-FFF2-40B4-BE49-F238E27FC236}">
                <a16:creationId xmlns:a16="http://schemas.microsoft.com/office/drawing/2014/main" id="{8C730534-2F5E-7046-EA2D-51CB52735011}"/>
              </a:ext>
            </a:extLst>
          </p:cNvPr>
          <p:cNvSpPr txBox="1">
            <a:spLocks/>
          </p:cNvSpPr>
          <p:nvPr/>
        </p:nvSpPr>
        <p:spPr>
          <a:xfrm>
            <a:off x="7803354" y="622470"/>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04. Name</a:t>
            </a:r>
            <a:endParaRPr lang="en-IN" sz="1100" dirty="0"/>
          </a:p>
        </p:txBody>
      </p:sp>
      <p:sp>
        <p:nvSpPr>
          <p:cNvPr id="33" name="Text Placeholder 4">
            <a:extLst>
              <a:ext uri="{FF2B5EF4-FFF2-40B4-BE49-F238E27FC236}">
                <a16:creationId xmlns:a16="http://schemas.microsoft.com/office/drawing/2014/main" id="{92AEF94F-AC6E-D89A-A1D9-A797F022CFD1}"/>
              </a:ext>
            </a:extLst>
          </p:cNvPr>
          <p:cNvSpPr txBox="1">
            <a:spLocks/>
          </p:cNvSpPr>
          <p:nvPr/>
        </p:nvSpPr>
        <p:spPr>
          <a:xfrm>
            <a:off x="7803354" y="998381"/>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Name of the Customer’s</a:t>
            </a:r>
            <a:endParaRPr lang="en-IN" sz="1100" dirty="0"/>
          </a:p>
        </p:txBody>
      </p:sp>
      <p:sp>
        <p:nvSpPr>
          <p:cNvPr id="34" name="Text Placeholder 3">
            <a:extLst>
              <a:ext uri="{FF2B5EF4-FFF2-40B4-BE49-F238E27FC236}">
                <a16:creationId xmlns:a16="http://schemas.microsoft.com/office/drawing/2014/main" id="{58EA92B0-7EBE-F924-DE4F-504B4EA8B64E}"/>
              </a:ext>
            </a:extLst>
          </p:cNvPr>
          <p:cNvSpPr txBox="1">
            <a:spLocks/>
          </p:cNvSpPr>
          <p:nvPr/>
        </p:nvSpPr>
        <p:spPr>
          <a:xfrm>
            <a:off x="10328175" y="622470"/>
            <a:ext cx="1782960"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05.Age</a:t>
            </a:r>
            <a:endParaRPr lang="en-IN" sz="1100" dirty="0"/>
          </a:p>
        </p:txBody>
      </p:sp>
      <p:sp>
        <p:nvSpPr>
          <p:cNvPr id="35" name="Text Placeholder 4">
            <a:extLst>
              <a:ext uri="{FF2B5EF4-FFF2-40B4-BE49-F238E27FC236}">
                <a16:creationId xmlns:a16="http://schemas.microsoft.com/office/drawing/2014/main" id="{4B27FBDC-B2EA-62D2-3F47-1D78E7AA345A}"/>
              </a:ext>
            </a:extLst>
          </p:cNvPr>
          <p:cNvSpPr txBox="1">
            <a:spLocks/>
          </p:cNvSpPr>
          <p:nvPr/>
        </p:nvSpPr>
        <p:spPr>
          <a:xfrm>
            <a:off x="10328175" y="998381"/>
            <a:ext cx="1782960"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Age of the Customer’s</a:t>
            </a:r>
            <a:endParaRPr lang="en-IN" sz="1100" dirty="0"/>
          </a:p>
        </p:txBody>
      </p:sp>
      <p:sp>
        <p:nvSpPr>
          <p:cNvPr id="36" name="Text Placeholder 3">
            <a:extLst>
              <a:ext uri="{FF2B5EF4-FFF2-40B4-BE49-F238E27FC236}">
                <a16:creationId xmlns:a16="http://schemas.microsoft.com/office/drawing/2014/main" id="{3CA770FC-5F71-C3A0-F912-199F57496DF3}"/>
              </a:ext>
            </a:extLst>
          </p:cNvPr>
          <p:cNvSpPr txBox="1">
            <a:spLocks/>
          </p:cNvSpPr>
          <p:nvPr/>
        </p:nvSpPr>
        <p:spPr>
          <a:xfrm>
            <a:off x="228891" y="1679583"/>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06. SSN</a:t>
            </a:r>
            <a:endParaRPr lang="en-IN" sz="1100" dirty="0"/>
          </a:p>
        </p:txBody>
      </p:sp>
      <p:sp>
        <p:nvSpPr>
          <p:cNvPr id="37" name="Text Placeholder 4">
            <a:extLst>
              <a:ext uri="{FF2B5EF4-FFF2-40B4-BE49-F238E27FC236}">
                <a16:creationId xmlns:a16="http://schemas.microsoft.com/office/drawing/2014/main" id="{1C5A61B3-BCC1-8710-9532-3768C9252080}"/>
              </a:ext>
            </a:extLst>
          </p:cNvPr>
          <p:cNvSpPr txBox="1">
            <a:spLocks/>
          </p:cNvSpPr>
          <p:nvPr/>
        </p:nvSpPr>
        <p:spPr>
          <a:xfrm>
            <a:off x="228891" y="2055494"/>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SSN number of customer’s</a:t>
            </a:r>
            <a:endParaRPr lang="en-IN" sz="1100" dirty="0"/>
          </a:p>
        </p:txBody>
      </p:sp>
      <p:sp>
        <p:nvSpPr>
          <p:cNvPr id="38" name="Text Placeholder 3">
            <a:extLst>
              <a:ext uri="{FF2B5EF4-FFF2-40B4-BE49-F238E27FC236}">
                <a16:creationId xmlns:a16="http://schemas.microsoft.com/office/drawing/2014/main" id="{39EB411C-63F3-C06E-A44D-79F4EF4ABC8C}"/>
              </a:ext>
            </a:extLst>
          </p:cNvPr>
          <p:cNvSpPr txBox="1">
            <a:spLocks/>
          </p:cNvSpPr>
          <p:nvPr/>
        </p:nvSpPr>
        <p:spPr>
          <a:xfrm>
            <a:off x="2753712" y="1679583"/>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07. Occupation</a:t>
            </a:r>
            <a:endParaRPr lang="en-IN" sz="1100" dirty="0"/>
          </a:p>
        </p:txBody>
      </p:sp>
      <p:sp>
        <p:nvSpPr>
          <p:cNvPr id="39" name="Text Placeholder 4">
            <a:extLst>
              <a:ext uri="{FF2B5EF4-FFF2-40B4-BE49-F238E27FC236}">
                <a16:creationId xmlns:a16="http://schemas.microsoft.com/office/drawing/2014/main" id="{B55C4EE9-D431-F3CD-34E7-6272EE5155A0}"/>
              </a:ext>
            </a:extLst>
          </p:cNvPr>
          <p:cNvSpPr txBox="1">
            <a:spLocks/>
          </p:cNvSpPr>
          <p:nvPr/>
        </p:nvSpPr>
        <p:spPr>
          <a:xfrm>
            <a:off x="2753712" y="2055494"/>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Customer’s occupation detail</a:t>
            </a:r>
            <a:endParaRPr lang="en-IN" sz="1100" dirty="0"/>
          </a:p>
        </p:txBody>
      </p:sp>
      <p:sp>
        <p:nvSpPr>
          <p:cNvPr id="40" name="Text Placeholder 3">
            <a:extLst>
              <a:ext uri="{FF2B5EF4-FFF2-40B4-BE49-F238E27FC236}">
                <a16:creationId xmlns:a16="http://schemas.microsoft.com/office/drawing/2014/main" id="{F4A1EADA-825A-8DA4-BF62-AB0A37F666E1}"/>
              </a:ext>
            </a:extLst>
          </p:cNvPr>
          <p:cNvSpPr txBox="1">
            <a:spLocks/>
          </p:cNvSpPr>
          <p:nvPr/>
        </p:nvSpPr>
        <p:spPr>
          <a:xfrm>
            <a:off x="5278533" y="1679583"/>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08. Annual Income</a:t>
            </a:r>
            <a:endParaRPr lang="en-IN" sz="1100" dirty="0"/>
          </a:p>
        </p:txBody>
      </p:sp>
      <p:sp>
        <p:nvSpPr>
          <p:cNvPr id="41" name="Text Placeholder 4">
            <a:extLst>
              <a:ext uri="{FF2B5EF4-FFF2-40B4-BE49-F238E27FC236}">
                <a16:creationId xmlns:a16="http://schemas.microsoft.com/office/drawing/2014/main" id="{818C1851-DD02-97AC-56A6-7C963707D8B3}"/>
              </a:ext>
            </a:extLst>
          </p:cNvPr>
          <p:cNvSpPr txBox="1">
            <a:spLocks/>
          </p:cNvSpPr>
          <p:nvPr/>
        </p:nvSpPr>
        <p:spPr>
          <a:xfrm>
            <a:off x="5278533" y="2055494"/>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Customer’s Annual Salary income information</a:t>
            </a:r>
            <a:endParaRPr lang="en-IN" sz="1100" dirty="0"/>
          </a:p>
        </p:txBody>
      </p:sp>
      <p:sp>
        <p:nvSpPr>
          <p:cNvPr id="42" name="Text Placeholder 3">
            <a:extLst>
              <a:ext uri="{FF2B5EF4-FFF2-40B4-BE49-F238E27FC236}">
                <a16:creationId xmlns:a16="http://schemas.microsoft.com/office/drawing/2014/main" id="{FC1F769B-9561-C2E6-B1CF-37F0D2D279E3}"/>
              </a:ext>
            </a:extLst>
          </p:cNvPr>
          <p:cNvSpPr txBox="1">
            <a:spLocks/>
          </p:cNvSpPr>
          <p:nvPr/>
        </p:nvSpPr>
        <p:spPr>
          <a:xfrm>
            <a:off x="7803354" y="1679583"/>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09. Monthly in hand salary</a:t>
            </a:r>
            <a:endParaRPr lang="en-IN" sz="1100" dirty="0"/>
          </a:p>
        </p:txBody>
      </p:sp>
      <p:sp>
        <p:nvSpPr>
          <p:cNvPr id="43" name="Text Placeholder 4">
            <a:extLst>
              <a:ext uri="{FF2B5EF4-FFF2-40B4-BE49-F238E27FC236}">
                <a16:creationId xmlns:a16="http://schemas.microsoft.com/office/drawing/2014/main" id="{D77B30E4-1EFC-151A-DEDA-800CF0EC504E}"/>
              </a:ext>
            </a:extLst>
          </p:cNvPr>
          <p:cNvSpPr txBox="1">
            <a:spLocks/>
          </p:cNvSpPr>
          <p:nvPr/>
        </p:nvSpPr>
        <p:spPr>
          <a:xfrm>
            <a:off x="7803354" y="2055494"/>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Customer’s Monthly in hand salary information</a:t>
            </a:r>
            <a:endParaRPr lang="en-IN" sz="1100" dirty="0"/>
          </a:p>
        </p:txBody>
      </p:sp>
      <p:sp>
        <p:nvSpPr>
          <p:cNvPr id="44" name="Text Placeholder 3">
            <a:extLst>
              <a:ext uri="{FF2B5EF4-FFF2-40B4-BE49-F238E27FC236}">
                <a16:creationId xmlns:a16="http://schemas.microsoft.com/office/drawing/2014/main" id="{F00F16E1-8904-7061-1CE8-4C9B67F8EEAF}"/>
              </a:ext>
            </a:extLst>
          </p:cNvPr>
          <p:cNvSpPr txBox="1">
            <a:spLocks/>
          </p:cNvSpPr>
          <p:nvPr/>
        </p:nvSpPr>
        <p:spPr>
          <a:xfrm>
            <a:off x="10328175" y="1679583"/>
            <a:ext cx="1782960"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10. No. of Bank Accounts</a:t>
            </a:r>
            <a:endParaRPr lang="en-IN" sz="1100" dirty="0"/>
          </a:p>
        </p:txBody>
      </p:sp>
      <p:sp>
        <p:nvSpPr>
          <p:cNvPr id="45" name="Text Placeholder 4">
            <a:extLst>
              <a:ext uri="{FF2B5EF4-FFF2-40B4-BE49-F238E27FC236}">
                <a16:creationId xmlns:a16="http://schemas.microsoft.com/office/drawing/2014/main" id="{62A0D28C-5D08-B0A9-9A88-A572A180A334}"/>
              </a:ext>
            </a:extLst>
          </p:cNvPr>
          <p:cNvSpPr txBox="1">
            <a:spLocks/>
          </p:cNvSpPr>
          <p:nvPr/>
        </p:nvSpPr>
        <p:spPr>
          <a:xfrm>
            <a:off x="10328175" y="2055494"/>
            <a:ext cx="1782960"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Total no. of banks owned by customer</a:t>
            </a:r>
            <a:endParaRPr lang="en-IN" sz="1100" dirty="0"/>
          </a:p>
        </p:txBody>
      </p:sp>
      <p:sp>
        <p:nvSpPr>
          <p:cNvPr id="48" name="Text Placeholder 3">
            <a:extLst>
              <a:ext uri="{FF2B5EF4-FFF2-40B4-BE49-F238E27FC236}">
                <a16:creationId xmlns:a16="http://schemas.microsoft.com/office/drawing/2014/main" id="{F53464ED-C73D-CF2F-3350-2BD37EDF00F7}"/>
              </a:ext>
            </a:extLst>
          </p:cNvPr>
          <p:cNvSpPr txBox="1">
            <a:spLocks/>
          </p:cNvSpPr>
          <p:nvPr/>
        </p:nvSpPr>
        <p:spPr>
          <a:xfrm>
            <a:off x="228891" y="2732904"/>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11.Num_Credit_Card</a:t>
            </a:r>
            <a:endParaRPr lang="en-IN" sz="1100" dirty="0"/>
          </a:p>
        </p:txBody>
      </p:sp>
      <p:sp>
        <p:nvSpPr>
          <p:cNvPr id="49" name="Text Placeholder 4">
            <a:extLst>
              <a:ext uri="{FF2B5EF4-FFF2-40B4-BE49-F238E27FC236}">
                <a16:creationId xmlns:a16="http://schemas.microsoft.com/office/drawing/2014/main" id="{918BB254-870B-3C71-F495-CEA09E70C692}"/>
              </a:ext>
            </a:extLst>
          </p:cNvPr>
          <p:cNvSpPr txBox="1">
            <a:spLocks/>
          </p:cNvSpPr>
          <p:nvPr/>
        </p:nvSpPr>
        <p:spPr>
          <a:xfrm>
            <a:off x="228891" y="3108815"/>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Total no. of credit card owned by customer</a:t>
            </a:r>
            <a:endParaRPr lang="en-IN" sz="1100" dirty="0"/>
          </a:p>
        </p:txBody>
      </p:sp>
      <p:sp>
        <p:nvSpPr>
          <p:cNvPr id="50" name="Text Placeholder 3">
            <a:extLst>
              <a:ext uri="{FF2B5EF4-FFF2-40B4-BE49-F238E27FC236}">
                <a16:creationId xmlns:a16="http://schemas.microsoft.com/office/drawing/2014/main" id="{59073BE3-83B6-766C-7FF2-77CB253165FF}"/>
              </a:ext>
            </a:extLst>
          </p:cNvPr>
          <p:cNvSpPr txBox="1">
            <a:spLocks/>
          </p:cNvSpPr>
          <p:nvPr/>
        </p:nvSpPr>
        <p:spPr>
          <a:xfrm>
            <a:off x="2753712" y="2732904"/>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12</a:t>
            </a:r>
            <a:r>
              <a:rPr lang="en-IN" sz="1100" dirty="0"/>
              <a:t>. </a:t>
            </a:r>
            <a:r>
              <a:rPr lang="en-IN" sz="1100" dirty="0" err="1"/>
              <a:t>Interest_Rate</a:t>
            </a:r>
            <a:endParaRPr lang="en-US" sz="1100" dirty="0"/>
          </a:p>
        </p:txBody>
      </p:sp>
      <p:sp>
        <p:nvSpPr>
          <p:cNvPr id="51" name="Text Placeholder 4">
            <a:extLst>
              <a:ext uri="{FF2B5EF4-FFF2-40B4-BE49-F238E27FC236}">
                <a16:creationId xmlns:a16="http://schemas.microsoft.com/office/drawing/2014/main" id="{5328640B-AEE3-5735-A673-D6A16C408C7B}"/>
              </a:ext>
            </a:extLst>
          </p:cNvPr>
          <p:cNvSpPr txBox="1">
            <a:spLocks/>
          </p:cNvSpPr>
          <p:nvPr/>
        </p:nvSpPr>
        <p:spPr>
          <a:xfrm>
            <a:off x="2753712" y="3108815"/>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Interest rate of loan </a:t>
            </a:r>
            <a:endParaRPr lang="en-IN" sz="1100" dirty="0"/>
          </a:p>
        </p:txBody>
      </p:sp>
      <p:sp>
        <p:nvSpPr>
          <p:cNvPr id="52" name="Text Placeholder 3">
            <a:extLst>
              <a:ext uri="{FF2B5EF4-FFF2-40B4-BE49-F238E27FC236}">
                <a16:creationId xmlns:a16="http://schemas.microsoft.com/office/drawing/2014/main" id="{89C6FB6A-DFB2-D2F0-DE53-8A1331A2D3E2}"/>
              </a:ext>
            </a:extLst>
          </p:cNvPr>
          <p:cNvSpPr txBox="1">
            <a:spLocks/>
          </p:cNvSpPr>
          <p:nvPr/>
        </p:nvSpPr>
        <p:spPr>
          <a:xfrm>
            <a:off x="5278533" y="2732904"/>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13. </a:t>
            </a:r>
            <a:r>
              <a:rPr lang="en-US" sz="1100" dirty="0" err="1"/>
              <a:t>Num_of_Loan</a:t>
            </a:r>
            <a:endParaRPr lang="en-IN" sz="1100" dirty="0"/>
          </a:p>
        </p:txBody>
      </p:sp>
      <p:sp>
        <p:nvSpPr>
          <p:cNvPr id="53" name="Text Placeholder 4">
            <a:extLst>
              <a:ext uri="{FF2B5EF4-FFF2-40B4-BE49-F238E27FC236}">
                <a16:creationId xmlns:a16="http://schemas.microsoft.com/office/drawing/2014/main" id="{EF372210-BAE7-8FB2-980A-38E3C86B05B2}"/>
              </a:ext>
            </a:extLst>
          </p:cNvPr>
          <p:cNvSpPr txBox="1">
            <a:spLocks/>
          </p:cNvSpPr>
          <p:nvPr/>
        </p:nvSpPr>
        <p:spPr>
          <a:xfrm>
            <a:off x="5278533" y="3108815"/>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Total no. of loan with customer</a:t>
            </a:r>
            <a:endParaRPr lang="en-IN" sz="1100" dirty="0"/>
          </a:p>
        </p:txBody>
      </p:sp>
      <p:sp>
        <p:nvSpPr>
          <p:cNvPr id="54" name="Text Placeholder 3">
            <a:extLst>
              <a:ext uri="{FF2B5EF4-FFF2-40B4-BE49-F238E27FC236}">
                <a16:creationId xmlns:a16="http://schemas.microsoft.com/office/drawing/2014/main" id="{454BB7D0-FF90-ED1E-6CE1-63A8B577369F}"/>
              </a:ext>
            </a:extLst>
          </p:cNvPr>
          <p:cNvSpPr txBox="1">
            <a:spLocks/>
          </p:cNvSpPr>
          <p:nvPr/>
        </p:nvSpPr>
        <p:spPr>
          <a:xfrm>
            <a:off x="7803354" y="2732904"/>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14. Type of loan</a:t>
            </a:r>
            <a:endParaRPr lang="en-IN" sz="1100" dirty="0"/>
          </a:p>
        </p:txBody>
      </p:sp>
      <p:sp>
        <p:nvSpPr>
          <p:cNvPr id="55" name="Text Placeholder 4">
            <a:extLst>
              <a:ext uri="{FF2B5EF4-FFF2-40B4-BE49-F238E27FC236}">
                <a16:creationId xmlns:a16="http://schemas.microsoft.com/office/drawing/2014/main" id="{15F3BAEA-AFB2-6088-D060-0C976A14CDAB}"/>
              </a:ext>
            </a:extLst>
          </p:cNvPr>
          <p:cNvSpPr txBox="1">
            <a:spLocks/>
          </p:cNvSpPr>
          <p:nvPr/>
        </p:nvSpPr>
        <p:spPr>
          <a:xfrm>
            <a:off x="7803354" y="3108815"/>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Type of loan customer purchased</a:t>
            </a:r>
            <a:endParaRPr lang="en-IN" sz="1100" dirty="0"/>
          </a:p>
        </p:txBody>
      </p:sp>
      <p:sp>
        <p:nvSpPr>
          <p:cNvPr id="56" name="Text Placeholder 3">
            <a:extLst>
              <a:ext uri="{FF2B5EF4-FFF2-40B4-BE49-F238E27FC236}">
                <a16:creationId xmlns:a16="http://schemas.microsoft.com/office/drawing/2014/main" id="{05112FC7-BC08-AD90-4952-006A7B28EA39}"/>
              </a:ext>
            </a:extLst>
          </p:cNvPr>
          <p:cNvSpPr txBox="1">
            <a:spLocks/>
          </p:cNvSpPr>
          <p:nvPr/>
        </p:nvSpPr>
        <p:spPr>
          <a:xfrm>
            <a:off x="10328175" y="2732904"/>
            <a:ext cx="1815564"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15. </a:t>
            </a:r>
            <a:r>
              <a:rPr lang="en-US" sz="1100" dirty="0" err="1"/>
              <a:t>Delay_from_due_date</a:t>
            </a:r>
            <a:endParaRPr lang="en-IN" sz="1100" dirty="0"/>
          </a:p>
        </p:txBody>
      </p:sp>
      <p:sp>
        <p:nvSpPr>
          <p:cNvPr id="57" name="Text Placeholder 4">
            <a:extLst>
              <a:ext uri="{FF2B5EF4-FFF2-40B4-BE49-F238E27FC236}">
                <a16:creationId xmlns:a16="http://schemas.microsoft.com/office/drawing/2014/main" id="{CEAA02E8-58EE-F3F5-16B4-FDE4D8631F2C}"/>
              </a:ext>
            </a:extLst>
          </p:cNvPr>
          <p:cNvSpPr txBox="1">
            <a:spLocks/>
          </p:cNvSpPr>
          <p:nvPr/>
        </p:nvSpPr>
        <p:spPr>
          <a:xfrm>
            <a:off x="10328175" y="3108815"/>
            <a:ext cx="1815564"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No. of delay payment from due date</a:t>
            </a:r>
            <a:endParaRPr lang="en-IN" sz="1100" dirty="0"/>
          </a:p>
        </p:txBody>
      </p:sp>
      <p:sp>
        <p:nvSpPr>
          <p:cNvPr id="58" name="Text Placeholder 3">
            <a:extLst>
              <a:ext uri="{FF2B5EF4-FFF2-40B4-BE49-F238E27FC236}">
                <a16:creationId xmlns:a16="http://schemas.microsoft.com/office/drawing/2014/main" id="{918FE6B5-B502-7850-3733-31C466031B0A}"/>
              </a:ext>
            </a:extLst>
          </p:cNvPr>
          <p:cNvSpPr txBox="1">
            <a:spLocks/>
          </p:cNvSpPr>
          <p:nvPr/>
        </p:nvSpPr>
        <p:spPr>
          <a:xfrm>
            <a:off x="228891" y="3816721"/>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16. </a:t>
            </a:r>
            <a:r>
              <a:rPr lang="en-US" sz="1100" dirty="0" err="1"/>
              <a:t>Num_of_Delayed_Payment</a:t>
            </a:r>
            <a:endParaRPr lang="en-IN" sz="1100" dirty="0"/>
          </a:p>
        </p:txBody>
      </p:sp>
      <p:sp>
        <p:nvSpPr>
          <p:cNvPr id="59" name="Text Placeholder 4">
            <a:extLst>
              <a:ext uri="{FF2B5EF4-FFF2-40B4-BE49-F238E27FC236}">
                <a16:creationId xmlns:a16="http://schemas.microsoft.com/office/drawing/2014/main" id="{81A0EB59-8DDA-D814-1857-782D994AE416}"/>
              </a:ext>
            </a:extLst>
          </p:cNvPr>
          <p:cNvSpPr txBox="1">
            <a:spLocks/>
          </p:cNvSpPr>
          <p:nvPr/>
        </p:nvSpPr>
        <p:spPr>
          <a:xfrm>
            <a:off x="228891" y="4192632"/>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No. of delay payment done by customer</a:t>
            </a:r>
            <a:endParaRPr lang="en-IN" sz="1100" dirty="0"/>
          </a:p>
        </p:txBody>
      </p:sp>
      <p:sp>
        <p:nvSpPr>
          <p:cNvPr id="60" name="Text Placeholder 3">
            <a:extLst>
              <a:ext uri="{FF2B5EF4-FFF2-40B4-BE49-F238E27FC236}">
                <a16:creationId xmlns:a16="http://schemas.microsoft.com/office/drawing/2014/main" id="{E0235F35-09C5-D814-5B67-3EB90E72E34B}"/>
              </a:ext>
            </a:extLst>
          </p:cNvPr>
          <p:cNvSpPr txBox="1">
            <a:spLocks/>
          </p:cNvSpPr>
          <p:nvPr/>
        </p:nvSpPr>
        <p:spPr>
          <a:xfrm>
            <a:off x="2753712" y="3816721"/>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17. </a:t>
            </a:r>
            <a:r>
              <a:rPr lang="en-US" sz="1100" dirty="0" err="1"/>
              <a:t>Changed_Credit_Limit</a:t>
            </a:r>
            <a:endParaRPr lang="en-IN" sz="1100" dirty="0"/>
          </a:p>
        </p:txBody>
      </p:sp>
      <p:sp>
        <p:nvSpPr>
          <p:cNvPr id="61" name="Text Placeholder 4">
            <a:extLst>
              <a:ext uri="{FF2B5EF4-FFF2-40B4-BE49-F238E27FC236}">
                <a16:creationId xmlns:a16="http://schemas.microsoft.com/office/drawing/2014/main" id="{9AD95C73-4F05-06D7-8E9A-1F3606F9F777}"/>
              </a:ext>
            </a:extLst>
          </p:cNvPr>
          <p:cNvSpPr txBox="1">
            <a:spLocks/>
          </p:cNvSpPr>
          <p:nvPr/>
        </p:nvSpPr>
        <p:spPr>
          <a:xfrm>
            <a:off x="2753712" y="4192632"/>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The difference between the previous and new credit limits.</a:t>
            </a:r>
            <a:endParaRPr lang="en-IN" sz="1100" dirty="0"/>
          </a:p>
        </p:txBody>
      </p:sp>
      <p:sp>
        <p:nvSpPr>
          <p:cNvPr id="62" name="Text Placeholder 3">
            <a:extLst>
              <a:ext uri="{FF2B5EF4-FFF2-40B4-BE49-F238E27FC236}">
                <a16:creationId xmlns:a16="http://schemas.microsoft.com/office/drawing/2014/main" id="{44844C1B-1399-CD63-57ED-130C767B9742}"/>
              </a:ext>
            </a:extLst>
          </p:cNvPr>
          <p:cNvSpPr txBox="1">
            <a:spLocks/>
          </p:cNvSpPr>
          <p:nvPr/>
        </p:nvSpPr>
        <p:spPr>
          <a:xfrm>
            <a:off x="5278533" y="3816721"/>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18. </a:t>
            </a:r>
            <a:r>
              <a:rPr lang="en-US" sz="1100" dirty="0" err="1"/>
              <a:t>Num_Credit_Inquiries</a:t>
            </a:r>
            <a:endParaRPr lang="en-IN" sz="1100" dirty="0"/>
          </a:p>
        </p:txBody>
      </p:sp>
      <p:sp>
        <p:nvSpPr>
          <p:cNvPr id="63" name="Text Placeholder 4">
            <a:extLst>
              <a:ext uri="{FF2B5EF4-FFF2-40B4-BE49-F238E27FC236}">
                <a16:creationId xmlns:a16="http://schemas.microsoft.com/office/drawing/2014/main" id="{7CF1295B-726B-7618-FFE7-90AD39FA0143}"/>
              </a:ext>
            </a:extLst>
          </p:cNvPr>
          <p:cNvSpPr txBox="1">
            <a:spLocks/>
          </p:cNvSpPr>
          <p:nvPr/>
        </p:nvSpPr>
        <p:spPr>
          <a:xfrm>
            <a:off x="5278533" y="4192632"/>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Credit inquiries from customer</a:t>
            </a:r>
            <a:endParaRPr lang="en-IN" sz="1100" dirty="0"/>
          </a:p>
        </p:txBody>
      </p:sp>
      <p:sp>
        <p:nvSpPr>
          <p:cNvPr id="64" name="Text Placeholder 3">
            <a:extLst>
              <a:ext uri="{FF2B5EF4-FFF2-40B4-BE49-F238E27FC236}">
                <a16:creationId xmlns:a16="http://schemas.microsoft.com/office/drawing/2014/main" id="{52B214D9-D509-CF18-2C75-FC04EC92025D}"/>
              </a:ext>
            </a:extLst>
          </p:cNvPr>
          <p:cNvSpPr txBox="1">
            <a:spLocks/>
          </p:cNvSpPr>
          <p:nvPr/>
        </p:nvSpPr>
        <p:spPr>
          <a:xfrm>
            <a:off x="7803354" y="3816721"/>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19. </a:t>
            </a:r>
            <a:r>
              <a:rPr lang="en-US" sz="1100" dirty="0" err="1"/>
              <a:t>Credit_mix</a:t>
            </a:r>
            <a:endParaRPr lang="en-IN" sz="1100" dirty="0"/>
          </a:p>
        </p:txBody>
      </p:sp>
      <p:sp>
        <p:nvSpPr>
          <p:cNvPr id="65" name="Text Placeholder 4">
            <a:extLst>
              <a:ext uri="{FF2B5EF4-FFF2-40B4-BE49-F238E27FC236}">
                <a16:creationId xmlns:a16="http://schemas.microsoft.com/office/drawing/2014/main" id="{A2B096B2-19A3-8EA6-B217-D270AF64E7C9}"/>
              </a:ext>
            </a:extLst>
          </p:cNvPr>
          <p:cNvSpPr txBox="1">
            <a:spLocks/>
          </p:cNvSpPr>
          <p:nvPr/>
        </p:nvSpPr>
        <p:spPr>
          <a:xfrm>
            <a:off x="7803354" y="4192632"/>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Credit score based on the variety of credit accounts that a customer has.</a:t>
            </a:r>
            <a:endParaRPr lang="en-IN" sz="1100" dirty="0"/>
          </a:p>
        </p:txBody>
      </p:sp>
      <p:sp>
        <p:nvSpPr>
          <p:cNvPr id="66" name="Text Placeholder 3">
            <a:extLst>
              <a:ext uri="{FF2B5EF4-FFF2-40B4-BE49-F238E27FC236}">
                <a16:creationId xmlns:a16="http://schemas.microsoft.com/office/drawing/2014/main" id="{C9BC41C3-084D-6EF9-5F63-C2EE0D0CCF48}"/>
              </a:ext>
            </a:extLst>
          </p:cNvPr>
          <p:cNvSpPr txBox="1">
            <a:spLocks/>
          </p:cNvSpPr>
          <p:nvPr/>
        </p:nvSpPr>
        <p:spPr>
          <a:xfrm>
            <a:off x="10328175" y="3816721"/>
            <a:ext cx="1782960"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20. </a:t>
            </a:r>
            <a:r>
              <a:rPr lang="en-US" sz="1100" dirty="0" err="1"/>
              <a:t>Outstanding_Debt</a:t>
            </a:r>
            <a:endParaRPr lang="en-IN" sz="1100" dirty="0"/>
          </a:p>
        </p:txBody>
      </p:sp>
      <p:sp>
        <p:nvSpPr>
          <p:cNvPr id="67" name="Text Placeholder 4">
            <a:extLst>
              <a:ext uri="{FF2B5EF4-FFF2-40B4-BE49-F238E27FC236}">
                <a16:creationId xmlns:a16="http://schemas.microsoft.com/office/drawing/2014/main" id="{BAD65A43-0785-27A3-A3A1-CDCA25132085}"/>
              </a:ext>
            </a:extLst>
          </p:cNvPr>
          <p:cNvSpPr txBox="1">
            <a:spLocks/>
          </p:cNvSpPr>
          <p:nvPr/>
        </p:nvSpPr>
        <p:spPr>
          <a:xfrm>
            <a:off x="10328175" y="4192632"/>
            <a:ext cx="1782960"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err="1"/>
              <a:t>Outstanding_Debt</a:t>
            </a:r>
            <a:r>
              <a:rPr lang="en-US" sz="1100" dirty="0"/>
              <a:t> of a credit accounts</a:t>
            </a:r>
            <a:endParaRPr lang="en-IN" sz="1100" dirty="0"/>
          </a:p>
        </p:txBody>
      </p:sp>
      <p:sp>
        <p:nvSpPr>
          <p:cNvPr id="68" name="Text Placeholder 3">
            <a:extLst>
              <a:ext uri="{FF2B5EF4-FFF2-40B4-BE49-F238E27FC236}">
                <a16:creationId xmlns:a16="http://schemas.microsoft.com/office/drawing/2014/main" id="{ABF7DF82-FDAA-A5E8-F63F-130032DC37D8}"/>
              </a:ext>
            </a:extLst>
          </p:cNvPr>
          <p:cNvSpPr txBox="1">
            <a:spLocks/>
          </p:cNvSpPr>
          <p:nvPr/>
        </p:nvSpPr>
        <p:spPr>
          <a:xfrm>
            <a:off x="228891" y="4846821"/>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21. </a:t>
            </a:r>
            <a:r>
              <a:rPr lang="en-US" sz="1100" dirty="0" err="1"/>
              <a:t>Credit_Utilization_Ratio</a:t>
            </a:r>
            <a:endParaRPr lang="en-IN" sz="1100" dirty="0"/>
          </a:p>
        </p:txBody>
      </p:sp>
      <p:sp>
        <p:nvSpPr>
          <p:cNvPr id="69" name="Text Placeholder 4">
            <a:extLst>
              <a:ext uri="{FF2B5EF4-FFF2-40B4-BE49-F238E27FC236}">
                <a16:creationId xmlns:a16="http://schemas.microsoft.com/office/drawing/2014/main" id="{53A18F3D-FC7B-843C-E5C9-AEBEFCCDCD25}"/>
              </a:ext>
            </a:extLst>
          </p:cNvPr>
          <p:cNvSpPr txBox="1">
            <a:spLocks/>
          </p:cNvSpPr>
          <p:nvPr/>
        </p:nvSpPr>
        <p:spPr>
          <a:xfrm>
            <a:off x="228891" y="5222732"/>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err="1"/>
              <a:t>Credit_Utilization_Ratio</a:t>
            </a:r>
            <a:r>
              <a:rPr lang="en-US" sz="1100" dirty="0"/>
              <a:t> of credit accounts</a:t>
            </a:r>
            <a:endParaRPr lang="en-IN" sz="1100" dirty="0"/>
          </a:p>
        </p:txBody>
      </p:sp>
      <p:sp>
        <p:nvSpPr>
          <p:cNvPr id="70" name="Text Placeholder 3">
            <a:extLst>
              <a:ext uri="{FF2B5EF4-FFF2-40B4-BE49-F238E27FC236}">
                <a16:creationId xmlns:a16="http://schemas.microsoft.com/office/drawing/2014/main" id="{490CA342-02A8-E9CF-A0BF-B1BF54CA8F36}"/>
              </a:ext>
            </a:extLst>
          </p:cNvPr>
          <p:cNvSpPr txBox="1">
            <a:spLocks/>
          </p:cNvSpPr>
          <p:nvPr/>
        </p:nvSpPr>
        <p:spPr>
          <a:xfrm>
            <a:off x="2753712" y="4846821"/>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22. </a:t>
            </a:r>
            <a:r>
              <a:rPr lang="en-US" sz="1100" dirty="0" err="1"/>
              <a:t>Credit_History_Age</a:t>
            </a:r>
            <a:endParaRPr lang="en-IN" sz="1100" dirty="0"/>
          </a:p>
        </p:txBody>
      </p:sp>
      <p:sp>
        <p:nvSpPr>
          <p:cNvPr id="71" name="Text Placeholder 4">
            <a:extLst>
              <a:ext uri="{FF2B5EF4-FFF2-40B4-BE49-F238E27FC236}">
                <a16:creationId xmlns:a16="http://schemas.microsoft.com/office/drawing/2014/main" id="{1BB4A14E-A5FA-FCE0-F307-1F054C470AEE}"/>
              </a:ext>
            </a:extLst>
          </p:cNvPr>
          <p:cNvSpPr txBox="1">
            <a:spLocks/>
          </p:cNvSpPr>
          <p:nvPr/>
        </p:nvSpPr>
        <p:spPr>
          <a:xfrm>
            <a:off x="2753712" y="5222732"/>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Credit history age of customer</a:t>
            </a:r>
            <a:endParaRPr lang="en-IN" sz="1100" dirty="0"/>
          </a:p>
        </p:txBody>
      </p:sp>
      <p:sp>
        <p:nvSpPr>
          <p:cNvPr id="72" name="Text Placeholder 3">
            <a:extLst>
              <a:ext uri="{FF2B5EF4-FFF2-40B4-BE49-F238E27FC236}">
                <a16:creationId xmlns:a16="http://schemas.microsoft.com/office/drawing/2014/main" id="{F5C098A2-174E-08FA-83B3-A4B6081C1C0C}"/>
              </a:ext>
            </a:extLst>
          </p:cNvPr>
          <p:cNvSpPr txBox="1">
            <a:spLocks/>
          </p:cNvSpPr>
          <p:nvPr/>
        </p:nvSpPr>
        <p:spPr>
          <a:xfrm>
            <a:off x="5278533" y="4846821"/>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23. </a:t>
            </a:r>
            <a:r>
              <a:rPr lang="en-US" sz="1100" dirty="0" err="1"/>
              <a:t>Payment_of_Min_Amount</a:t>
            </a:r>
            <a:endParaRPr lang="en-IN" sz="1100" dirty="0"/>
          </a:p>
        </p:txBody>
      </p:sp>
      <p:sp>
        <p:nvSpPr>
          <p:cNvPr id="73" name="Text Placeholder 4">
            <a:extLst>
              <a:ext uri="{FF2B5EF4-FFF2-40B4-BE49-F238E27FC236}">
                <a16:creationId xmlns:a16="http://schemas.microsoft.com/office/drawing/2014/main" id="{DCC24BF0-4EEF-9746-DC0B-0F18156C57A4}"/>
              </a:ext>
            </a:extLst>
          </p:cNvPr>
          <p:cNvSpPr txBox="1">
            <a:spLocks/>
          </p:cNvSpPr>
          <p:nvPr/>
        </p:nvSpPr>
        <p:spPr>
          <a:xfrm>
            <a:off x="5278533" y="5222732"/>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Labeled feature if customer likely have min amount for credit account</a:t>
            </a:r>
            <a:endParaRPr lang="en-IN" sz="1100" dirty="0"/>
          </a:p>
        </p:txBody>
      </p:sp>
      <p:sp>
        <p:nvSpPr>
          <p:cNvPr id="74" name="Text Placeholder 3">
            <a:extLst>
              <a:ext uri="{FF2B5EF4-FFF2-40B4-BE49-F238E27FC236}">
                <a16:creationId xmlns:a16="http://schemas.microsoft.com/office/drawing/2014/main" id="{4E39E299-F2B3-5C3A-EA31-AC73E469E40A}"/>
              </a:ext>
            </a:extLst>
          </p:cNvPr>
          <p:cNvSpPr txBox="1">
            <a:spLocks/>
          </p:cNvSpPr>
          <p:nvPr/>
        </p:nvSpPr>
        <p:spPr>
          <a:xfrm>
            <a:off x="7803354" y="4846821"/>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24. </a:t>
            </a:r>
            <a:r>
              <a:rPr lang="en-US" sz="1100" dirty="0" err="1"/>
              <a:t>Total_EMI_per_month</a:t>
            </a:r>
            <a:endParaRPr lang="en-IN" sz="1100" dirty="0"/>
          </a:p>
        </p:txBody>
      </p:sp>
      <p:sp>
        <p:nvSpPr>
          <p:cNvPr id="75" name="Text Placeholder 4">
            <a:extLst>
              <a:ext uri="{FF2B5EF4-FFF2-40B4-BE49-F238E27FC236}">
                <a16:creationId xmlns:a16="http://schemas.microsoft.com/office/drawing/2014/main" id="{74B7ADE3-3016-0CD0-C191-EC287AE57D09}"/>
              </a:ext>
            </a:extLst>
          </p:cNvPr>
          <p:cNvSpPr txBox="1">
            <a:spLocks/>
          </p:cNvSpPr>
          <p:nvPr/>
        </p:nvSpPr>
        <p:spPr>
          <a:xfrm>
            <a:off x="7803354" y="5222732"/>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Total amount of EMI need to pay for the customer</a:t>
            </a:r>
            <a:endParaRPr lang="en-IN" sz="1100" dirty="0"/>
          </a:p>
        </p:txBody>
      </p:sp>
      <p:sp>
        <p:nvSpPr>
          <p:cNvPr id="76" name="Text Placeholder 3">
            <a:extLst>
              <a:ext uri="{FF2B5EF4-FFF2-40B4-BE49-F238E27FC236}">
                <a16:creationId xmlns:a16="http://schemas.microsoft.com/office/drawing/2014/main" id="{3CB38EC3-BD2A-3290-C086-F06414681034}"/>
              </a:ext>
            </a:extLst>
          </p:cNvPr>
          <p:cNvSpPr txBox="1">
            <a:spLocks/>
          </p:cNvSpPr>
          <p:nvPr/>
        </p:nvSpPr>
        <p:spPr>
          <a:xfrm>
            <a:off x="10328175" y="4846821"/>
            <a:ext cx="1782960" cy="37591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25. </a:t>
            </a:r>
            <a:r>
              <a:rPr lang="en-US" sz="1100" dirty="0" err="1"/>
              <a:t>Amount_invested_monthly</a:t>
            </a:r>
            <a:endParaRPr lang="en-IN" sz="1100" dirty="0"/>
          </a:p>
        </p:txBody>
      </p:sp>
      <p:sp>
        <p:nvSpPr>
          <p:cNvPr id="77" name="Text Placeholder 4">
            <a:extLst>
              <a:ext uri="{FF2B5EF4-FFF2-40B4-BE49-F238E27FC236}">
                <a16:creationId xmlns:a16="http://schemas.microsoft.com/office/drawing/2014/main" id="{E4E82950-8B0B-BB24-DDDE-695AD68EEE43}"/>
              </a:ext>
            </a:extLst>
          </p:cNvPr>
          <p:cNvSpPr txBox="1">
            <a:spLocks/>
          </p:cNvSpPr>
          <p:nvPr/>
        </p:nvSpPr>
        <p:spPr>
          <a:xfrm>
            <a:off x="10328175" y="5222732"/>
            <a:ext cx="1782960"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Invested amount by customer</a:t>
            </a:r>
            <a:endParaRPr lang="en-IN" sz="1100" dirty="0"/>
          </a:p>
        </p:txBody>
      </p:sp>
      <p:sp>
        <p:nvSpPr>
          <p:cNvPr id="78" name="Text Placeholder 3">
            <a:extLst>
              <a:ext uri="{FF2B5EF4-FFF2-40B4-BE49-F238E27FC236}">
                <a16:creationId xmlns:a16="http://schemas.microsoft.com/office/drawing/2014/main" id="{AEDF9D06-BB13-7D5E-EDD0-10EF00754D96}"/>
              </a:ext>
            </a:extLst>
          </p:cNvPr>
          <p:cNvSpPr txBox="1">
            <a:spLocks/>
          </p:cNvSpPr>
          <p:nvPr/>
        </p:nvSpPr>
        <p:spPr>
          <a:xfrm>
            <a:off x="2753712" y="5903924"/>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26. </a:t>
            </a:r>
            <a:r>
              <a:rPr lang="en-US" sz="1100" dirty="0" err="1"/>
              <a:t>Payment_Behaviour</a:t>
            </a:r>
            <a:endParaRPr lang="en-IN" sz="1100" dirty="0"/>
          </a:p>
        </p:txBody>
      </p:sp>
      <p:sp>
        <p:nvSpPr>
          <p:cNvPr id="79" name="Text Placeholder 4">
            <a:extLst>
              <a:ext uri="{FF2B5EF4-FFF2-40B4-BE49-F238E27FC236}">
                <a16:creationId xmlns:a16="http://schemas.microsoft.com/office/drawing/2014/main" id="{0BC79A0C-D920-2948-2054-8FE1FD12D804}"/>
              </a:ext>
            </a:extLst>
          </p:cNvPr>
          <p:cNvSpPr txBox="1">
            <a:spLocks/>
          </p:cNvSpPr>
          <p:nvPr/>
        </p:nvSpPr>
        <p:spPr>
          <a:xfrm>
            <a:off x="2753712" y="6279835"/>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Labeled feature of customer payment behavior's</a:t>
            </a:r>
            <a:endParaRPr lang="en-IN" sz="1100" dirty="0"/>
          </a:p>
        </p:txBody>
      </p:sp>
      <p:sp>
        <p:nvSpPr>
          <p:cNvPr id="80" name="Text Placeholder 3">
            <a:extLst>
              <a:ext uri="{FF2B5EF4-FFF2-40B4-BE49-F238E27FC236}">
                <a16:creationId xmlns:a16="http://schemas.microsoft.com/office/drawing/2014/main" id="{37DE0882-3655-985A-DCD3-8C41DDB0469F}"/>
              </a:ext>
            </a:extLst>
          </p:cNvPr>
          <p:cNvSpPr txBox="1">
            <a:spLocks/>
          </p:cNvSpPr>
          <p:nvPr/>
        </p:nvSpPr>
        <p:spPr>
          <a:xfrm>
            <a:off x="5278533" y="5903924"/>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27. </a:t>
            </a:r>
            <a:r>
              <a:rPr lang="en-US" sz="1100" dirty="0" err="1"/>
              <a:t>Monthly_Balance</a:t>
            </a:r>
            <a:endParaRPr lang="en-IN" sz="1100" dirty="0"/>
          </a:p>
        </p:txBody>
      </p:sp>
      <p:sp>
        <p:nvSpPr>
          <p:cNvPr id="81" name="Text Placeholder 4">
            <a:extLst>
              <a:ext uri="{FF2B5EF4-FFF2-40B4-BE49-F238E27FC236}">
                <a16:creationId xmlns:a16="http://schemas.microsoft.com/office/drawing/2014/main" id="{75615DA2-61D2-A67C-E099-5FBEA7B1538A}"/>
              </a:ext>
            </a:extLst>
          </p:cNvPr>
          <p:cNvSpPr txBox="1">
            <a:spLocks/>
          </p:cNvSpPr>
          <p:nvPr/>
        </p:nvSpPr>
        <p:spPr>
          <a:xfrm>
            <a:off x="5278533" y="6279835"/>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Monthly balance amount after all the debit by customer</a:t>
            </a:r>
            <a:endParaRPr lang="en-IN" sz="1100" dirty="0"/>
          </a:p>
        </p:txBody>
      </p:sp>
      <p:sp>
        <p:nvSpPr>
          <p:cNvPr id="82" name="Text Placeholder 3">
            <a:extLst>
              <a:ext uri="{FF2B5EF4-FFF2-40B4-BE49-F238E27FC236}">
                <a16:creationId xmlns:a16="http://schemas.microsoft.com/office/drawing/2014/main" id="{F33FCBA1-582B-4CCA-7FE7-5B922E40863E}"/>
              </a:ext>
            </a:extLst>
          </p:cNvPr>
          <p:cNvSpPr txBox="1">
            <a:spLocks/>
          </p:cNvSpPr>
          <p:nvPr/>
        </p:nvSpPr>
        <p:spPr>
          <a:xfrm>
            <a:off x="7803354" y="5903924"/>
            <a:ext cx="2289842" cy="37591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28. </a:t>
            </a:r>
            <a:r>
              <a:rPr lang="en-US" sz="1100" dirty="0" err="1"/>
              <a:t>Credit_Score</a:t>
            </a:r>
            <a:endParaRPr lang="en-IN" sz="1100" dirty="0"/>
          </a:p>
        </p:txBody>
      </p:sp>
      <p:sp>
        <p:nvSpPr>
          <p:cNvPr id="83" name="Text Placeholder 4">
            <a:extLst>
              <a:ext uri="{FF2B5EF4-FFF2-40B4-BE49-F238E27FC236}">
                <a16:creationId xmlns:a16="http://schemas.microsoft.com/office/drawing/2014/main" id="{C50327C1-66A0-A968-7ECA-B3934F376A6C}"/>
              </a:ext>
            </a:extLst>
          </p:cNvPr>
          <p:cNvSpPr txBox="1">
            <a:spLocks/>
          </p:cNvSpPr>
          <p:nvPr/>
        </p:nvSpPr>
        <p:spPr>
          <a:xfrm>
            <a:off x="7803354" y="6279835"/>
            <a:ext cx="2289842" cy="506399"/>
          </a:xfrm>
          <a:prstGeom prst="rect">
            <a:avLst/>
          </a:prstGeom>
          <a:ln w="1905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Labeled feature of Credit Behavior</a:t>
            </a:r>
            <a:endParaRPr lang="en-IN" sz="1100" dirty="0"/>
          </a:p>
        </p:txBody>
      </p:sp>
    </p:spTree>
    <p:extLst>
      <p:ext uri="{BB962C8B-B14F-4D97-AF65-F5344CB8AC3E}">
        <p14:creationId xmlns:p14="http://schemas.microsoft.com/office/powerpoint/2010/main" val="255622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ECE8-D303-71F3-2810-93099BF86C8E}"/>
              </a:ext>
            </a:extLst>
          </p:cNvPr>
          <p:cNvSpPr>
            <a:spLocks noGrp="1"/>
          </p:cNvSpPr>
          <p:nvPr>
            <p:ph type="title"/>
          </p:nvPr>
        </p:nvSpPr>
        <p:spPr>
          <a:xfrm>
            <a:off x="345233" y="133851"/>
            <a:ext cx="10515600" cy="1115434"/>
          </a:xfrm>
        </p:spPr>
        <p:txBody>
          <a:bodyPr/>
          <a:lstStyle/>
          <a:p>
            <a:r>
              <a:rPr lang="en-US" dirty="0"/>
              <a:t>EDA : Exploratory Data Analysis</a:t>
            </a:r>
            <a:endParaRPr lang="en-IN" dirty="0"/>
          </a:p>
        </p:txBody>
      </p:sp>
      <p:sp>
        <p:nvSpPr>
          <p:cNvPr id="4" name="Footer Placeholder 3">
            <a:extLst>
              <a:ext uri="{FF2B5EF4-FFF2-40B4-BE49-F238E27FC236}">
                <a16:creationId xmlns:a16="http://schemas.microsoft.com/office/drawing/2014/main" id="{4F872852-9208-B218-79E4-E24B6475A890}"/>
              </a:ext>
            </a:extLst>
          </p:cNvPr>
          <p:cNvSpPr>
            <a:spLocks noGrp="1"/>
          </p:cNvSpPr>
          <p:nvPr>
            <p:ph type="ftr" sz="quarter" idx="28"/>
          </p:nvPr>
        </p:nvSpPr>
        <p:spPr/>
        <p:txBody>
          <a:bodyPr/>
          <a:lstStyle/>
          <a:p>
            <a:r>
              <a:rPr lang="en-US" dirty="0"/>
              <a:t>Comprehensive Banking Analytics</a:t>
            </a:r>
            <a:endParaRPr lang="en-US" noProof="0" dirty="0"/>
          </a:p>
        </p:txBody>
      </p:sp>
      <p:grpSp>
        <p:nvGrpSpPr>
          <p:cNvPr id="9" name="Group 8">
            <a:extLst>
              <a:ext uri="{FF2B5EF4-FFF2-40B4-BE49-F238E27FC236}">
                <a16:creationId xmlns:a16="http://schemas.microsoft.com/office/drawing/2014/main" id="{09EB7CD7-7B52-C6D4-9F1C-8FA46A220514}"/>
              </a:ext>
            </a:extLst>
          </p:cNvPr>
          <p:cNvGrpSpPr/>
          <p:nvPr/>
        </p:nvGrpSpPr>
        <p:grpSpPr>
          <a:xfrm>
            <a:off x="215169" y="1249285"/>
            <a:ext cx="4338540" cy="2236843"/>
            <a:chOff x="215169" y="1249285"/>
            <a:chExt cx="4338542" cy="2030363"/>
          </a:xfrm>
        </p:grpSpPr>
        <p:pic>
          <p:nvPicPr>
            <p:cNvPr id="6" name="Picture 5">
              <a:extLst>
                <a:ext uri="{FF2B5EF4-FFF2-40B4-BE49-F238E27FC236}">
                  <a16:creationId xmlns:a16="http://schemas.microsoft.com/office/drawing/2014/main" id="{785FF760-9F33-4413-C068-D8C6FC687285}"/>
                </a:ext>
              </a:extLst>
            </p:cNvPr>
            <p:cNvPicPr>
              <a:picLocks noChangeAspect="1"/>
            </p:cNvPicPr>
            <p:nvPr/>
          </p:nvPicPr>
          <p:blipFill>
            <a:blip r:embed="rId3"/>
            <a:stretch>
              <a:fillRect/>
            </a:stretch>
          </p:blipFill>
          <p:spPr>
            <a:xfrm>
              <a:off x="881663" y="1568793"/>
              <a:ext cx="2887697" cy="1139880"/>
            </a:xfrm>
            <a:prstGeom prst="rect">
              <a:avLst/>
            </a:prstGeom>
          </p:spPr>
        </p:pic>
        <p:sp>
          <p:nvSpPr>
            <p:cNvPr id="7" name="Text Placeholder 3">
              <a:extLst>
                <a:ext uri="{FF2B5EF4-FFF2-40B4-BE49-F238E27FC236}">
                  <a16:creationId xmlns:a16="http://schemas.microsoft.com/office/drawing/2014/main" id="{38E67025-1360-7FD3-1675-BE68202C3DB4}"/>
                </a:ext>
              </a:extLst>
            </p:cNvPr>
            <p:cNvSpPr txBox="1">
              <a:spLocks/>
            </p:cNvSpPr>
            <p:nvPr/>
          </p:nvSpPr>
          <p:spPr>
            <a:xfrm>
              <a:off x="215170" y="1249285"/>
              <a:ext cx="4338541" cy="244235"/>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Skewed Data after log transformation Comparison</a:t>
              </a:r>
              <a:endParaRPr lang="en-IN" sz="1100" dirty="0"/>
            </a:p>
          </p:txBody>
        </p:sp>
        <p:sp>
          <p:nvSpPr>
            <p:cNvPr id="8" name="Text Placeholder 3">
              <a:extLst>
                <a:ext uri="{FF2B5EF4-FFF2-40B4-BE49-F238E27FC236}">
                  <a16:creationId xmlns:a16="http://schemas.microsoft.com/office/drawing/2014/main" id="{87F7DD2A-C168-97BD-1AA4-71E53D42D77C}"/>
                </a:ext>
              </a:extLst>
            </p:cNvPr>
            <p:cNvSpPr txBox="1">
              <a:spLocks/>
            </p:cNvSpPr>
            <p:nvPr/>
          </p:nvSpPr>
          <p:spPr>
            <a:xfrm>
              <a:off x="215169" y="1493520"/>
              <a:ext cx="4338541" cy="1786128"/>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45" name="Group 44">
            <a:extLst>
              <a:ext uri="{FF2B5EF4-FFF2-40B4-BE49-F238E27FC236}">
                <a16:creationId xmlns:a16="http://schemas.microsoft.com/office/drawing/2014/main" id="{911C9291-A69B-1178-EE36-DBF6E998CBE6}"/>
              </a:ext>
            </a:extLst>
          </p:cNvPr>
          <p:cNvGrpSpPr/>
          <p:nvPr/>
        </p:nvGrpSpPr>
        <p:grpSpPr>
          <a:xfrm>
            <a:off x="215169" y="3691201"/>
            <a:ext cx="4338541" cy="2409787"/>
            <a:chOff x="4829841" y="1249285"/>
            <a:chExt cx="3729959" cy="2179715"/>
          </a:xfrm>
        </p:grpSpPr>
        <p:grpSp>
          <p:nvGrpSpPr>
            <p:cNvPr id="10" name="Group 9">
              <a:extLst>
                <a:ext uri="{FF2B5EF4-FFF2-40B4-BE49-F238E27FC236}">
                  <a16:creationId xmlns:a16="http://schemas.microsoft.com/office/drawing/2014/main" id="{A6A14122-4DE0-39ED-B3F8-331E60F2C118}"/>
                </a:ext>
              </a:extLst>
            </p:cNvPr>
            <p:cNvGrpSpPr/>
            <p:nvPr/>
          </p:nvGrpSpPr>
          <p:grpSpPr>
            <a:xfrm>
              <a:off x="4829841" y="1249285"/>
              <a:ext cx="3729959" cy="2179715"/>
              <a:chOff x="215169" y="1249285"/>
              <a:chExt cx="4338542" cy="2030363"/>
            </a:xfrm>
          </p:grpSpPr>
          <p:sp>
            <p:nvSpPr>
              <p:cNvPr id="12" name="Text Placeholder 3">
                <a:extLst>
                  <a:ext uri="{FF2B5EF4-FFF2-40B4-BE49-F238E27FC236}">
                    <a16:creationId xmlns:a16="http://schemas.microsoft.com/office/drawing/2014/main" id="{3ED84134-99B6-1985-9E60-D889BB9BD444}"/>
                  </a:ext>
                </a:extLst>
              </p:cNvPr>
              <p:cNvSpPr txBox="1">
                <a:spLocks/>
              </p:cNvSpPr>
              <p:nvPr/>
            </p:nvSpPr>
            <p:spPr>
              <a:xfrm>
                <a:off x="215170" y="1249285"/>
                <a:ext cx="4338541" cy="244235"/>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Outliers and treatment (Using IQR Method)</a:t>
                </a:r>
                <a:endParaRPr lang="en-IN" sz="1100" dirty="0"/>
              </a:p>
            </p:txBody>
          </p:sp>
          <p:sp>
            <p:nvSpPr>
              <p:cNvPr id="13" name="Text Placeholder 3">
                <a:extLst>
                  <a:ext uri="{FF2B5EF4-FFF2-40B4-BE49-F238E27FC236}">
                    <a16:creationId xmlns:a16="http://schemas.microsoft.com/office/drawing/2014/main" id="{32B7E587-EE0F-3D1A-BDC2-1448E25D228C}"/>
                  </a:ext>
                </a:extLst>
              </p:cNvPr>
              <p:cNvSpPr txBox="1">
                <a:spLocks/>
              </p:cNvSpPr>
              <p:nvPr/>
            </p:nvSpPr>
            <p:spPr>
              <a:xfrm>
                <a:off x="215169" y="1493520"/>
                <a:ext cx="4338541" cy="1786128"/>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pic>
          <p:nvPicPr>
            <p:cNvPr id="16" name="Picture 15">
              <a:extLst>
                <a:ext uri="{FF2B5EF4-FFF2-40B4-BE49-F238E27FC236}">
                  <a16:creationId xmlns:a16="http://schemas.microsoft.com/office/drawing/2014/main" id="{F47755A9-6BC2-51E6-75B2-323A49BD1C65}"/>
                </a:ext>
              </a:extLst>
            </p:cNvPr>
            <p:cNvPicPr>
              <a:picLocks noChangeAspect="1"/>
            </p:cNvPicPr>
            <p:nvPr/>
          </p:nvPicPr>
          <p:blipFill>
            <a:blip r:embed="rId4"/>
            <a:stretch>
              <a:fillRect/>
            </a:stretch>
          </p:blipFill>
          <p:spPr>
            <a:xfrm>
              <a:off x="4885660" y="1555064"/>
              <a:ext cx="615980" cy="538983"/>
            </a:xfrm>
            <a:prstGeom prst="rect">
              <a:avLst/>
            </a:prstGeom>
          </p:spPr>
        </p:pic>
        <p:pic>
          <p:nvPicPr>
            <p:cNvPr id="18" name="Picture 17">
              <a:extLst>
                <a:ext uri="{FF2B5EF4-FFF2-40B4-BE49-F238E27FC236}">
                  <a16:creationId xmlns:a16="http://schemas.microsoft.com/office/drawing/2014/main" id="{08CBC345-1D9C-C3A3-14A2-B35BFD7B0C99}"/>
                </a:ext>
              </a:extLst>
            </p:cNvPr>
            <p:cNvPicPr>
              <a:picLocks noChangeAspect="1"/>
            </p:cNvPicPr>
            <p:nvPr/>
          </p:nvPicPr>
          <p:blipFill>
            <a:blip r:embed="rId5"/>
            <a:stretch>
              <a:fillRect/>
            </a:stretch>
          </p:blipFill>
          <p:spPr>
            <a:xfrm>
              <a:off x="5609363" y="1555063"/>
              <a:ext cx="615980" cy="538983"/>
            </a:xfrm>
            <a:prstGeom prst="rect">
              <a:avLst/>
            </a:prstGeom>
          </p:spPr>
        </p:pic>
        <p:pic>
          <p:nvPicPr>
            <p:cNvPr id="21" name="Picture 20">
              <a:extLst>
                <a:ext uri="{FF2B5EF4-FFF2-40B4-BE49-F238E27FC236}">
                  <a16:creationId xmlns:a16="http://schemas.microsoft.com/office/drawing/2014/main" id="{55FEBA90-B372-4D31-5386-0E6840304A86}"/>
                </a:ext>
              </a:extLst>
            </p:cNvPr>
            <p:cNvPicPr>
              <a:picLocks noChangeAspect="1"/>
            </p:cNvPicPr>
            <p:nvPr/>
          </p:nvPicPr>
          <p:blipFill>
            <a:blip r:embed="rId6"/>
            <a:stretch>
              <a:fillRect/>
            </a:stretch>
          </p:blipFill>
          <p:spPr>
            <a:xfrm>
              <a:off x="6344496" y="1555063"/>
              <a:ext cx="615980" cy="538983"/>
            </a:xfrm>
            <a:prstGeom prst="rect">
              <a:avLst/>
            </a:prstGeom>
          </p:spPr>
        </p:pic>
        <p:pic>
          <p:nvPicPr>
            <p:cNvPr id="23" name="Picture 22">
              <a:extLst>
                <a:ext uri="{FF2B5EF4-FFF2-40B4-BE49-F238E27FC236}">
                  <a16:creationId xmlns:a16="http://schemas.microsoft.com/office/drawing/2014/main" id="{F6A246BA-BFD3-13B2-273F-AB946A8D18BB}"/>
                </a:ext>
              </a:extLst>
            </p:cNvPr>
            <p:cNvPicPr>
              <a:picLocks noChangeAspect="1"/>
            </p:cNvPicPr>
            <p:nvPr/>
          </p:nvPicPr>
          <p:blipFill>
            <a:blip r:embed="rId7"/>
            <a:stretch>
              <a:fillRect/>
            </a:stretch>
          </p:blipFill>
          <p:spPr>
            <a:xfrm>
              <a:off x="7106299" y="1555063"/>
              <a:ext cx="615980" cy="538982"/>
            </a:xfrm>
            <a:prstGeom prst="rect">
              <a:avLst/>
            </a:prstGeom>
          </p:spPr>
        </p:pic>
        <p:pic>
          <p:nvPicPr>
            <p:cNvPr id="25" name="Picture 24">
              <a:extLst>
                <a:ext uri="{FF2B5EF4-FFF2-40B4-BE49-F238E27FC236}">
                  <a16:creationId xmlns:a16="http://schemas.microsoft.com/office/drawing/2014/main" id="{84F37E9C-D339-16CB-BB9C-AF8D325EEA87}"/>
                </a:ext>
              </a:extLst>
            </p:cNvPr>
            <p:cNvPicPr>
              <a:picLocks noChangeAspect="1"/>
            </p:cNvPicPr>
            <p:nvPr/>
          </p:nvPicPr>
          <p:blipFill>
            <a:blip r:embed="rId8"/>
            <a:stretch>
              <a:fillRect/>
            </a:stretch>
          </p:blipFill>
          <p:spPr>
            <a:xfrm>
              <a:off x="7837622" y="1558173"/>
              <a:ext cx="612424" cy="535871"/>
            </a:xfrm>
            <a:prstGeom prst="rect">
              <a:avLst/>
            </a:prstGeom>
          </p:spPr>
        </p:pic>
        <p:pic>
          <p:nvPicPr>
            <p:cNvPr id="27" name="Picture 26">
              <a:extLst>
                <a:ext uri="{FF2B5EF4-FFF2-40B4-BE49-F238E27FC236}">
                  <a16:creationId xmlns:a16="http://schemas.microsoft.com/office/drawing/2014/main" id="{A1015225-FBA5-A0D3-995E-384D94E00A00}"/>
                </a:ext>
              </a:extLst>
            </p:cNvPr>
            <p:cNvPicPr>
              <a:picLocks noChangeAspect="1"/>
            </p:cNvPicPr>
            <p:nvPr/>
          </p:nvPicPr>
          <p:blipFill>
            <a:blip r:embed="rId9"/>
            <a:stretch>
              <a:fillRect/>
            </a:stretch>
          </p:blipFill>
          <p:spPr>
            <a:xfrm>
              <a:off x="4885659" y="2126060"/>
              <a:ext cx="3574487" cy="245235"/>
            </a:xfrm>
            <a:prstGeom prst="rect">
              <a:avLst/>
            </a:prstGeom>
          </p:spPr>
        </p:pic>
        <p:pic>
          <p:nvPicPr>
            <p:cNvPr id="29" name="Picture 28">
              <a:extLst>
                <a:ext uri="{FF2B5EF4-FFF2-40B4-BE49-F238E27FC236}">
                  <a16:creationId xmlns:a16="http://schemas.microsoft.com/office/drawing/2014/main" id="{267F520D-F8D0-5EE9-1DF2-59A29E7E9FB4}"/>
                </a:ext>
              </a:extLst>
            </p:cNvPr>
            <p:cNvPicPr>
              <a:picLocks noChangeAspect="1"/>
            </p:cNvPicPr>
            <p:nvPr/>
          </p:nvPicPr>
          <p:blipFill>
            <a:blip r:embed="rId10"/>
            <a:stretch>
              <a:fillRect/>
            </a:stretch>
          </p:blipFill>
          <p:spPr>
            <a:xfrm>
              <a:off x="7296179" y="2419059"/>
              <a:ext cx="1163968" cy="459926"/>
            </a:xfrm>
            <a:prstGeom prst="rect">
              <a:avLst/>
            </a:prstGeom>
          </p:spPr>
        </p:pic>
        <p:pic>
          <p:nvPicPr>
            <p:cNvPr id="30" name="Picture 29">
              <a:extLst>
                <a:ext uri="{FF2B5EF4-FFF2-40B4-BE49-F238E27FC236}">
                  <a16:creationId xmlns:a16="http://schemas.microsoft.com/office/drawing/2014/main" id="{C8870824-6B01-A1AE-FE13-4F9BB74F7DA3}"/>
                </a:ext>
              </a:extLst>
            </p:cNvPr>
            <p:cNvPicPr>
              <a:picLocks noChangeAspect="1"/>
            </p:cNvPicPr>
            <p:nvPr/>
          </p:nvPicPr>
          <p:blipFill>
            <a:blip r:embed="rId10"/>
            <a:stretch>
              <a:fillRect/>
            </a:stretch>
          </p:blipFill>
          <p:spPr>
            <a:xfrm>
              <a:off x="4885660" y="2419060"/>
              <a:ext cx="1163968" cy="459926"/>
            </a:xfrm>
            <a:prstGeom prst="rect">
              <a:avLst/>
            </a:prstGeom>
          </p:spPr>
        </p:pic>
        <p:pic>
          <p:nvPicPr>
            <p:cNvPr id="32" name="Picture 31">
              <a:extLst>
                <a:ext uri="{FF2B5EF4-FFF2-40B4-BE49-F238E27FC236}">
                  <a16:creationId xmlns:a16="http://schemas.microsoft.com/office/drawing/2014/main" id="{1EAE0BF0-6FDD-EA5F-7FD4-65BD3708A70A}"/>
                </a:ext>
              </a:extLst>
            </p:cNvPr>
            <p:cNvPicPr>
              <a:picLocks noChangeAspect="1"/>
            </p:cNvPicPr>
            <p:nvPr/>
          </p:nvPicPr>
          <p:blipFill>
            <a:blip r:embed="rId11"/>
            <a:stretch>
              <a:fillRect/>
            </a:stretch>
          </p:blipFill>
          <p:spPr>
            <a:xfrm>
              <a:off x="6096000" y="2419059"/>
              <a:ext cx="1167505" cy="459925"/>
            </a:xfrm>
            <a:prstGeom prst="rect">
              <a:avLst/>
            </a:prstGeom>
          </p:spPr>
        </p:pic>
        <p:pic>
          <p:nvPicPr>
            <p:cNvPr id="36" name="Picture 35">
              <a:extLst>
                <a:ext uri="{FF2B5EF4-FFF2-40B4-BE49-F238E27FC236}">
                  <a16:creationId xmlns:a16="http://schemas.microsoft.com/office/drawing/2014/main" id="{8BFB46B8-5C06-B7B2-C4E3-F124E7FFBB41}"/>
                </a:ext>
              </a:extLst>
            </p:cNvPr>
            <p:cNvPicPr>
              <a:picLocks noChangeAspect="1"/>
            </p:cNvPicPr>
            <p:nvPr/>
          </p:nvPicPr>
          <p:blipFill>
            <a:blip r:embed="rId12"/>
            <a:stretch>
              <a:fillRect/>
            </a:stretch>
          </p:blipFill>
          <p:spPr>
            <a:xfrm>
              <a:off x="4885660" y="2926018"/>
              <a:ext cx="1163968" cy="458997"/>
            </a:xfrm>
            <a:prstGeom prst="rect">
              <a:avLst/>
            </a:prstGeom>
          </p:spPr>
        </p:pic>
        <p:pic>
          <p:nvPicPr>
            <p:cNvPr id="38" name="Picture 37">
              <a:extLst>
                <a:ext uri="{FF2B5EF4-FFF2-40B4-BE49-F238E27FC236}">
                  <a16:creationId xmlns:a16="http://schemas.microsoft.com/office/drawing/2014/main" id="{A839FD06-FBF7-4AF4-3204-3E069E0B4CDF}"/>
                </a:ext>
              </a:extLst>
            </p:cNvPr>
            <p:cNvPicPr>
              <a:picLocks noChangeAspect="1"/>
            </p:cNvPicPr>
            <p:nvPr/>
          </p:nvPicPr>
          <p:blipFill>
            <a:blip r:embed="rId13"/>
            <a:stretch>
              <a:fillRect/>
            </a:stretch>
          </p:blipFill>
          <p:spPr>
            <a:xfrm>
              <a:off x="6095999" y="2926018"/>
              <a:ext cx="1163967" cy="458996"/>
            </a:xfrm>
            <a:prstGeom prst="rect">
              <a:avLst/>
            </a:prstGeom>
          </p:spPr>
        </p:pic>
        <p:pic>
          <p:nvPicPr>
            <p:cNvPr id="40" name="Picture 39">
              <a:extLst>
                <a:ext uri="{FF2B5EF4-FFF2-40B4-BE49-F238E27FC236}">
                  <a16:creationId xmlns:a16="http://schemas.microsoft.com/office/drawing/2014/main" id="{FF41C774-12A9-7ADD-ADC7-5125404CAEA8}"/>
                </a:ext>
              </a:extLst>
            </p:cNvPr>
            <p:cNvPicPr>
              <a:picLocks noChangeAspect="1"/>
            </p:cNvPicPr>
            <p:nvPr/>
          </p:nvPicPr>
          <p:blipFill>
            <a:blip r:embed="rId14"/>
            <a:stretch>
              <a:fillRect/>
            </a:stretch>
          </p:blipFill>
          <p:spPr>
            <a:xfrm>
              <a:off x="7306337" y="2926018"/>
              <a:ext cx="1165145" cy="458996"/>
            </a:xfrm>
            <a:prstGeom prst="rect">
              <a:avLst/>
            </a:prstGeom>
          </p:spPr>
        </p:pic>
      </p:grpSp>
      <p:grpSp>
        <p:nvGrpSpPr>
          <p:cNvPr id="63" name="Group 62">
            <a:extLst>
              <a:ext uri="{FF2B5EF4-FFF2-40B4-BE49-F238E27FC236}">
                <a16:creationId xmlns:a16="http://schemas.microsoft.com/office/drawing/2014/main" id="{EE8EC09C-E875-70D5-AEC1-EBE484BA1D18}"/>
              </a:ext>
            </a:extLst>
          </p:cNvPr>
          <p:cNvGrpSpPr/>
          <p:nvPr/>
        </p:nvGrpSpPr>
        <p:grpSpPr>
          <a:xfrm>
            <a:off x="4663440" y="1249285"/>
            <a:ext cx="5627286" cy="4851703"/>
            <a:chOff x="4876799" y="1249285"/>
            <a:chExt cx="6646507" cy="4851703"/>
          </a:xfrm>
        </p:grpSpPr>
        <p:sp>
          <p:nvSpPr>
            <p:cNvPr id="43" name="Text Placeholder 3">
              <a:extLst>
                <a:ext uri="{FF2B5EF4-FFF2-40B4-BE49-F238E27FC236}">
                  <a16:creationId xmlns:a16="http://schemas.microsoft.com/office/drawing/2014/main" id="{51638F5D-1DD4-9F5B-D3B4-7B07C0996641}"/>
                </a:ext>
              </a:extLst>
            </p:cNvPr>
            <p:cNvSpPr txBox="1">
              <a:spLocks/>
            </p:cNvSpPr>
            <p:nvPr/>
          </p:nvSpPr>
          <p:spPr>
            <a:xfrm>
              <a:off x="4876800" y="1249285"/>
              <a:ext cx="6646506" cy="262201"/>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Comparison of Distribution after outlier treatment Using IQR Method</a:t>
              </a:r>
              <a:endParaRPr lang="en-IN" sz="1100" dirty="0"/>
            </a:p>
          </p:txBody>
        </p:sp>
        <p:sp>
          <p:nvSpPr>
            <p:cNvPr id="44" name="Text Placeholder 3">
              <a:extLst>
                <a:ext uri="{FF2B5EF4-FFF2-40B4-BE49-F238E27FC236}">
                  <a16:creationId xmlns:a16="http://schemas.microsoft.com/office/drawing/2014/main" id="{133A8C5B-FB97-F165-D23E-B20784703FF0}"/>
                </a:ext>
              </a:extLst>
            </p:cNvPr>
            <p:cNvSpPr txBox="1">
              <a:spLocks/>
            </p:cNvSpPr>
            <p:nvPr/>
          </p:nvSpPr>
          <p:spPr>
            <a:xfrm>
              <a:off x="4876799" y="1511486"/>
              <a:ext cx="6646507" cy="458950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pic>
          <p:nvPicPr>
            <p:cNvPr id="56" name="Picture 55">
              <a:extLst>
                <a:ext uri="{FF2B5EF4-FFF2-40B4-BE49-F238E27FC236}">
                  <a16:creationId xmlns:a16="http://schemas.microsoft.com/office/drawing/2014/main" id="{F375A9EF-E607-80C8-6A5E-4FFB4CC40A2F}"/>
                </a:ext>
              </a:extLst>
            </p:cNvPr>
            <p:cNvPicPr>
              <a:picLocks noChangeAspect="1"/>
            </p:cNvPicPr>
            <p:nvPr/>
          </p:nvPicPr>
          <p:blipFill>
            <a:blip r:embed="rId15"/>
            <a:stretch>
              <a:fillRect/>
            </a:stretch>
          </p:blipFill>
          <p:spPr>
            <a:xfrm>
              <a:off x="4962171" y="4731058"/>
              <a:ext cx="3201384" cy="1262427"/>
            </a:xfrm>
            <a:prstGeom prst="rect">
              <a:avLst/>
            </a:prstGeom>
          </p:spPr>
        </p:pic>
      </p:grpSp>
      <p:sp>
        <p:nvSpPr>
          <p:cNvPr id="61" name="Text Placeholder 4">
            <a:extLst>
              <a:ext uri="{FF2B5EF4-FFF2-40B4-BE49-F238E27FC236}">
                <a16:creationId xmlns:a16="http://schemas.microsoft.com/office/drawing/2014/main" id="{FF236D91-6658-E9E1-6E5D-FEA38DDECC2F}"/>
              </a:ext>
            </a:extLst>
          </p:cNvPr>
          <p:cNvSpPr txBox="1">
            <a:spLocks/>
          </p:cNvSpPr>
          <p:nvPr/>
        </p:nvSpPr>
        <p:spPr>
          <a:xfrm>
            <a:off x="235488" y="2896216"/>
            <a:ext cx="4215494" cy="564561"/>
          </a:xfrm>
          <a:prstGeom prst="rect">
            <a:avLst/>
          </a:prstGeom>
          <a:ln w="19050">
            <a:no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Our Data is Positively skewed (right Skewed) and handled by log transformation to compress the data and brings distribution closer to normal. This makes ml algorithm that assume a normal distribution. </a:t>
            </a:r>
            <a:endParaRPr lang="en-IN" sz="1100" dirty="0"/>
          </a:p>
        </p:txBody>
      </p:sp>
      <p:sp>
        <p:nvSpPr>
          <p:cNvPr id="62" name="Text Placeholder 4">
            <a:extLst>
              <a:ext uri="{FF2B5EF4-FFF2-40B4-BE49-F238E27FC236}">
                <a16:creationId xmlns:a16="http://schemas.microsoft.com/office/drawing/2014/main" id="{277BF72C-80CB-98FF-31C1-008A44225D59}"/>
              </a:ext>
            </a:extLst>
          </p:cNvPr>
          <p:cNvSpPr txBox="1">
            <a:spLocks/>
          </p:cNvSpPr>
          <p:nvPr/>
        </p:nvSpPr>
        <p:spPr>
          <a:xfrm>
            <a:off x="10360267" y="1504574"/>
            <a:ext cx="1763812" cy="4596414"/>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u="sng" dirty="0"/>
              <a:t>Method Used:</a:t>
            </a:r>
          </a:p>
          <a:p>
            <a:r>
              <a:rPr lang="en-US" sz="1100" dirty="0"/>
              <a:t>Interquartile Range (IQR) Method</a:t>
            </a:r>
          </a:p>
          <a:p>
            <a:endParaRPr lang="en-US" sz="1100" dirty="0"/>
          </a:p>
          <a:p>
            <a:r>
              <a:rPr lang="en-US" sz="1100" dirty="0"/>
              <a:t>IQR = Q3 – Q1</a:t>
            </a:r>
          </a:p>
          <a:p>
            <a:endParaRPr lang="en-US" sz="1100" dirty="0"/>
          </a:p>
          <a:p>
            <a:pPr marL="171450" indent="-171450">
              <a:buFont typeface="Arial" panose="020B0604020202020204" pitchFamily="34" charset="0"/>
              <a:buChar char="•"/>
            </a:pPr>
            <a:r>
              <a:rPr lang="en-US" sz="1100" b="1" u="sng" dirty="0"/>
              <a:t>Lower Bound:</a:t>
            </a:r>
          </a:p>
          <a:p>
            <a:r>
              <a:rPr lang="en-US" sz="1100" dirty="0"/>
              <a:t>    Q1 - 1.5 * IQR</a:t>
            </a:r>
          </a:p>
          <a:p>
            <a:pPr marL="171450" indent="-171450">
              <a:buFont typeface="Arial" panose="020B0604020202020204" pitchFamily="34" charset="0"/>
              <a:buChar char="•"/>
            </a:pPr>
            <a:r>
              <a:rPr lang="en-US" sz="1100" b="1" u="sng" dirty="0"/>
              <a:t>Upper Bound: </a:t>
            </a:r>
          </a:p>
          <a:p>
            <a:r>
              <a:rPr lang="en-US" sz="1100" dirty="0"/>
              <a:t>    Q3 + 1.5 * IQR</a:t>
            </a:r>
          </a:p>
          <a:p>
            <a:endParaRPr lang="en-US" sz="1100" dirty="0"/>
          </a:p>
          <a:p>
            <a:endParaRPr lang="en-US" sz="1100" dirty="0"/>
          </a:p>
          <a:p>
            <a:endParaRPr lang="en-US" sz="1100" dirty="0"/>
          </a:p>
          <a:p>
            <a:r>
              <a:rPr lang="en-US" sz="1100" b="1" u="sng" dirty="0"/>
              <a:t>Action Taken: </a:t>
            </a:r>
          </a:p>
          <a:p>
            <a:endParaRPr lang="en-US" sz="1100" b="1" u="sng" dirty="0"/>
          </a:p>
          <a:p>
            <a:r>
              <a:rPr lang="en-US" sz="1100" dirty="0"/>
              <a:t>Outliers beyond the lower and upper bounds were identified and removed.</a:t>
            </a:r>
          </a:p>
          <a:p>
            <a:endParaRPr lang="en-US" sz="1100" dirty="0"/>
          </a:p>
          <a:p>
            <a:endParaRPr lang="en-US" sz="1100" dirty="0"/>
          </a:p>
          <a:p>
            <a:endParaRPr lang="en-US" sz="1100" dirty="0"/>
          </a:p>
          <a:p>
            <a:endParaRPr lang="en-US" sz="1100" dirty="0"/>
          </a:p>
          <a:p>
            <a:r>
              <a:rPr lang="en-US" sz="1100" b="1" u="sng" dirty="0"/>
              <a:t>Outcome: </a:t>
            </a:r>
          </a:p>
          <a:p>
            <a:endParaRPr lang="en-US" sz="1100" b="1" u="sng" dirty="0"/>
          </a:p>
          <a:p>
            <a:r>
              <a:rPr lang="en-US" sz="1100" dirty="0"/>
              <a:t>After handling outliers, the data is cleaned and ready for the next step in the machine learning process.</a:t>
            </a:r>
            <a:endParaRPr lang="en-IN" sz="1100" dirty="0"/>
          </a:p>
        </p:txBody>
      </p:sp>
      <p:sp>
        <p:nvSpPr>
          <p:cNvPr id="64" name="Text Placeholder 3">
            <a:extLst>
              <a:ext uri="{FF2B5EF4-FFF2-40B4-BE49-F238E27FC236}">
                <a16:creationId xmlns:a16="http://schemas.microsoft.com/office/drawing/2014/main" id="{C58275B8-0AE8-A1DA-0B63-EF26C72A2A26}"/>
              </a:ext>
            </a:extLst>
          </p:cNvPr>
          <p:cNvSpPr txBox="1">
            <a:spLocks/>
          </p:cNvSpPr>
          <p:nvPr/>
        </p:nvSpPr>
        <p:spPr>
          <a:xfrm>
            <a:off x="10360267" y="1249285"/>
            <a:ext cx="1763812" cy="263190"/>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Summary</a:t>
            </a:r>
            <a:endParaRPr lang="en-IN" sz="1100" dirty="0"/>
          </a:p>
        </p:txBody>
      </p:sp>
      <p:pic>
        <p:nvPicPr>
          <p:cNvPr id="5" name="Picture 4">
            <a:extLst>
              <a:ext uri="{FF2B5EF4-FFF2-40B4-BE49-F238E27FC236}">
                <a16:creationId xmlns:a16="http://schemas.microsoft.com/office/drawing/2014/main" id="{CF7F9AE2-0B16-F5B3-CBE2-C9B53F29012B}"/>
              </a:ext>
            </a:extLst>
          </p:cNvPr>
          <p:cNvPicPr>
            <a:picLocks noChangeAspect="1"/>
          </p:cNvPicPr>
          <p:nvPr/>
        </p:nvPicPr>
        <p:blipFill>
          <a:blip r:embed="rId16"/>
          <a:stretch>
            <a:fillRect/>
          </a:stretch>
        </p:blipFill>
        <p:spPr>
          <a:xfrm>
            <a:off x="7518465" y="1638016"/>
            <a:ext cx="2706591" cy="1258410"/>
          </a:xfrm>
          <a:prstGeom prst="rect">
            <a:avLst/>
          </a:prstGeom>
        </p:spPr>
      </p:pic>
      <p:pic>
        <p:nvPicPr>
          <p:cNvPr id="15" name="Picture 14">
            <a:extLst>
              <a:ext uri="{FF2B5EF4-FFF2-40B4-BE49-F238E27FC236}">
                <a16:creationId xmlns:a16="http://schemas.microsoft.com/office/drawing/2014/main" id="{AA049B61-AC7B-7FD9-C3C1-FCFB9D64EE96}"/>
              </a:ext>
            </a:extLst>
          </p:cNvPr>
          <p:cNvPicPr>
            <a:picLocks noChangeAspect="1"/>
          </p:cNvPicPr>
          <p:nvPr/>
        </p:nvPicPr>
        <p:blipFill>
          <a:blip r:embed="rId17"/>
          <a:stretch>
            <a:fillRect/>
          </a:stretch>
        </p:blipFill>
        <p:spPr>
          <a:xfrm>
            <a:off x="4756039" y="1638016"/>
            <a:ext cx="2652693" cy="1258200"/>
          </a:xfrm>
          <a:prstGeom prst="rect">
            <a:avLst/>
          </a:prstGeom>
        </p:spPr>
      </p:pic>
      <p:pic>
        <p:nvPicPr>
          <p:cNvPr id="19" name="Picture 18">
            <a:extLst>
              <a:ext uri="{FF2B5EF4-FFF2-40B4-BE49-F238E27FC236}">
                <a16:creationId xmlns:a16="http://schemas.microsoft.com/office/drawing/2014/main" id="{EC04AE99-D450-EA92-F9D0-EC5DE55B0E23}"/>
              </a:ext>
            </a:extLst>
          </p:cNvPr>
          <p:cNvPicPr>
            <a:picLocks noChangeAspect="1"/>
          </p:cNvPicPr>
          <p:nvPr/>
        </p:nvPicPr>
        <p:blipFill>
          <a:blip r:embed="rId18"/>
          <a:stretch>
            <a:fillRect/>
          </a:stretch>
        </p:blipFill>
        <p:spPr>
          <a:xfrm>
            <a:off x="4756038" y="3185292"/>
            <a:ext cx="2652693" cy="1258199"/>
          </a:xfrm>
          <a:prstGeom prst="rect">
            <a:avLst/>
          </a:prstGeom>
        </p:spPr>
      </p:pic>
      <p:pic>
        <p:nvPicPr>
          <p:cNvPr id="22" name="Picture 21">
            <a:extLst>
              <a:ext uri="{FF2B5EF4-FFF2-40B4-BE49-F238E27FC236}">
                <a16:creationId xmlns:a16="http://schemas.microsoft.com/office/drawing/2014/main" id="{6740DC1B-93A3-BD6A-D0BF-D179AD7AA3D5}"/>
              </a:ext>
            </a:extLst>
          </p:cNvPr>
          <p:cNvPicPr>
            <a:picLocks noChangeAspect="1"/>
          </p:cNvPicPr>
          <p:nvPr/>
        </p:nvPicPr>
        <p:blipFill>
          <a:blip r:embed="rId19"/>
          <a:stretch>
            <a:fillRect/>
          </a:stretch>
        </p:blipFill>
        <p:spPr>
          <a:xfrm>
            <a:off x="7555912" y="4731058"/>
            <a:ext cx="2669144" cy="1261153"/>
          </a:xfrm>
          <a:prstGeom prst="rect">
            <a:avLst/>
          </a:prstGeom>
        </p:spPr>
      </p:pic>
      <p:pic>
        <p:nvPicPr>
          <p:cNvPr id="26" name="Picture 25">
            <a:extLst>
              <a:ext uri="{FF2B5EF4-FFF2-40B4-BE49-F238E27FC236}">
                <a16:creationId xmlns:a16="http://schemas.microsoft.com/office/drawing/2014/main" id="{B140A1DB-A85C-081D-B9B8-4A68A94920A1}"/>
              </a:ext>
            </a:extLst>
          </p:cNvPr>
          <p:cNvPicPr>
            <a:picLocks noChangeAspect="1"/>
          </p:cNvPicPr>
          <p:nvPr/>
        </p:nvPicPr>
        <p:blipFill>
          <a:blip r:embed="rId20"/>
          <a:stretch>
            <a:fillRect/>
          </a:stretch>
        </p:blipFill>
        <p:spPr>
          <a:xfrm>
            <a:off x="7555912" y="3174925"/>
            <a:ext cx="2652693" cy="1258199"/>
          </a:xfrm>
          <a:prstGeom prst="rect">
            <a:avLst/>
          </a:prstGeom>
        </p:spPr>
      </p:pic>
    </p:spTree>
    <p:extLst>
      <p:ext uri="{BB962C8B-B14F-4D97-AF65-F5344CB8AC3E}">
        <p14:creationId xmlns:p14="http://schemas.microsoft.com/office/powerpoint/2010/main" val="43568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ECE8-D303-71F3-2810-93099BF86C8E}"/>
              </a:ext>
            </a:extLst>
          </p:cNvPr>
          <p:cNvSpPr>
            <a:spLocks noGrp="1"/>
          </p:cNvSpPr>
          <p:nvPr>
            <p:ph type="title"/>
          </p:nvPr>
        </p:nvSpPr>
        <p:spPr>
          <a:xfrm>
            <a:off x="345232" y="133851"/>
            <a:ext cx="10814179" cy="623161"/>
          </a:xfrm>
        </p:spPr>
        <p:txBody>
          <a:bodyPr/>
          <a:lstStyle/>
          <a:p>
            <a:r>
              <a:rPr lang="en-US" sz="3600" dirty="0"/>
              <a:t>Model Training – Clustering(Unsupervised learning) </a:t>
            </a:r>
            <a:endParaRPr lang="en-IN" sz="3600" dirty="0"/>
          </a:p>
        </p:txBody>
      </p:sp>
      <p:sp>
        <p:nvSpPr>
          <p:cNvPr id="4" name="Footer Placeholder 3">
            <a:extLst>
              <a:ext uri="{FF2B5EF4-FFF2-40B4-BE49-F238E27FC236}">
                <a16:creationId xmlns:a16="http://schemas.microsoft.com/office/drawing/2014/main" id="{4F872852-9208-B218-79E4-E24B6475A890}"/>
              </a:ext>
            </a:extLst>
          </p:cNvPr>
          <p:cNvSpPr>
            <a:spLocks noGrp="1"/>
          </p:cNvSpPr>
          <p:nvPr>
            <p:ph type="ftr" sz="quarter" idx="28"/>
          </p:nvPr>
        </p:nvSpPr>
        <p:spPr/>
        <p:txBody>
          <a:bodyPr/>
          <a:lstStyle/>
          <a:p>
            <a:r>
              <a:rPr lang="en-US" dirty="0"/>
              <a:t>Comprehensive Banking Analytics</a:t>
            </a:r>
            <a:endParaRPr lang="en-US" noProof="0" dirty="0"/>
          </a:p>
        </p:txBody>
      </p:sp>
      <p:grpSp>
        <p:nvGrpSpPr>
          <p:cNvPr id="14" name="Group 13">
            <a:extLst>
              <a:ext uri="{FF2B5EF4-FFF2-40B4-BE49-F238E27FC236}">
                <a16:creationId xmlns:a16="http://schemas.microsoft.com/office/drawing/2014/main" id="{096ED521-4DDA-8A40-7D3D-055E3F07A55B}"/>
              </a:ext>
            </a:extLst>
          </p:cNvPr>
          <p:cNvGrpSpPr/>
          <p:nvPr/>
        </p:nvGrpSpPr>
        <p:grpSpPr>
          <a:xfrm>
            <a:off x="47211" y="919602"/>
            <a:ext cx="2931891" cy="1151014"/>
            <a:chOff x="215169" y="1249286"/>
            <a:chExt cx="2934431" cy="1107834"/>
          </a:xfrm>
        </p:grpSpPr>
        <p:sp>
          <p:nvSpPr>
            <p:cNvPr id="7" name="Text Placeholder 3">
              <a:extLst>
                <a:ext uri="{FF2B5EF4-FFF2-40B4-BE49-F238E27FC236}">
                  <a16:creationId xmlns:a16="http://schemas.microsoft.com/office/drawing/2014/main" id="{38E67025-1360-7FD3-1675-BE68202C3DB4}"/>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Feature-1</a:t>
              </a:r>
              <a:endParaRPr lang="en-IN" sz="1100" dirty="0"/>
            </a:p>
          </p:txBody>
        </p:sp>
        <p:sp>
          <p:nvSpPr>
            <p:cNvPr id="8" name="Text Placeholder 3">
              <a:extLst>
                <a:ext uri="{FF2B5EF4-FFF2-40B4-BE49-F238E27FC236}">
                  <a16:creationId xmlns:a16="http://schemas.microsoft.com/office/drawing/2014/main" id="{87F7DD2A-C168-97BD-1AA4-71E53D42D77C}"/>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pic>
        <p:nvPicPr>
          <p:cNvPr id="82" name="Picture 81">
            <a:extLst>
              <a:ext uri="{FF2B5EF4-FFF2-40B4-BE49-F238E27FC236}">
                <a16:creationId xmlns:a16="http://schemas.microsoft.com/office/drawing/2014/main" id="{5AE53763-0127-0593-F363-CB7FB22B475A}"/>
              </a:ext>
            </a:extLst>
          </p:cNvPr>
          <p:cNvPicPr>
            <a:picLocks noChangeAspect="1"/>
          </p:cNvPicPr>
          <p:nvPr/>
        </p:nvPicPr>
        <p:blipFill>
          <a:blip r:embed="rId3"/>
          <a:stretch>
            <a:fillRect/>
          </a:stretch>
        </p:blipFill>
        <p:spPr>
          <a:xfrm>
            <a:off x="100552" y="1248472"/>
            <a:ext cx="2791570" cy="744419"/>
          </a:xfrm>
          <a:prstGeom prst="rect">
            <a:avLst/>
          </a:prstGeom>
        </p:spPr>
      </p:pic>
      <p:grpSp>
        <p:nvGrpSpPr>
          <p:cNvPr id="83" name="Group 82">
            <a:extLst>
              <a:ext uri="{FF2B5EF4-FFF2-40B4-BE49-F238E27FC236}">
                <a16:creationId xmlns:a16="http://schemas.microsoft.com/office/drawing/2014/main" id="{6C33E96A-2FF3-D869-1AE1-95D8F4F4236A}"/>
              </a:ext>
            </a:extLst>
          </p:cNvPr>
          <p:cNvGrpSpPr/>
          <p:nvPr/>
        </p:nvGrpSpPr>
        <p:grpSpPr>
          <a:xfrm>
            <a:off x="3092565" y="919602"/>
            <a:ext cx="2931891" cy="1151014"/>
            <a:chOff x="215169" y="1249286"/>
            <a:chExt cx="2934431" cy="1107834"/>
          </a:xfrm>
        </p:grpSpPr>
        <p:sp>
          <p:nvSpPr>
            <p:cNvPr id="84" name="Text Placeholder 3">
              <a:extLst>
                <a:ext uri="{FF2B5EF4-FFF2-40B4-BE49-F238E27FC236}">
                  <a16:creationId xmlns:a16="http://schemas.microsoft.com/office/drawing/2014/main" id="{7C03993F-B080-E438-48C7-07392E2E0646}"/>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Feature-2</a:t>
              </a:r>
              <a:endParaRPr lang="en-IN" sz="1100" dirty="0"/>
            </a:p>
          </p:txBody>
        </p:sp>
        <p:sp>
          <p:nvSpPr>
            <p:cNvPr id="85" name="Text Placeholder 3">
              <a:extLst>
                <a:ext uri="{FF2B5EF4-FFF2-40B4-BE49-F238E27FC236}">
                  <a16:creationId xmlns:a16="http://schemas.microsoft.com/office/drawing/2014/main" id="{921F150B-C159-54BC-28B1-BA88D2B55CE1}"/>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86" name="Group 85">
            <a:extLst>
              <a:ext uri="{FF2B5EF4-FFF2-40B4-BE49-F238E27FC236}">
                <a16:creationId xmlns:a16="http://schemas.microsoft.com/office/drawing/2014/main" id="{84260B68-1766-AD2F-7CC9-A1E3F7EE6773}"/>
              </a:ext>
            </a:extLst>
          </p:cNvPr>
          <p:cNvGrpSpPr/>
          <p:nvPr/>
        </p:nvGrpSpPr>
        <p:grpSpPr>
          <a:xfrm>
            <a:off x="6165912" y="919602"/>
            <a:ext cx="2931891" cy="1151014"/>
            <a:chOff x="215169" y="1249286"/>
            <a:chExt cx="2934431" cy="1107834"/>
          </a:xfrm>
        </p:grpSpPr>
        <p:sp>
          <p:nvSpPr>
            <p:cNvPr id="87" name="Text Placeholder 3">
              <a:extLst>
                <a:ext uri="{FF2B5EF4-FFF2-40B4-BE49-F238E27FC236}">
                  <a16:creationId xmlns:a16="http://schemas.microsoft.com/office/drawing/2014/main" id="{7E870863-2F44-DC5A-4F96-DB3D05CA3620}"/>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Feature-3</a:t>
              </a:r>
              <a:endParaRPr lang="en-IN" sz="1100" dirty="0"/>
            </a:p>
          </p:txBody>
        </p:sp>
        <p:sp>
          <p:nvSpPr>
            <p:cNvPr id="88" name="Text Placeholder 3">
              <a:extLst>
                <a:ext uri="{FF2B5EF4-FFF2-40B4-BE49-F238E27FC236}">
                  <a16:creationId xmlns:a16="http://schemas.microsoft.com/office/drawing/2014/main" id="{6630DBB6-F4EE-E467-910F-5AAD54B54291}"/>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89" name="Group 88">
            <a:extLst>
              <a:ext uri="{FF2B5EF4-FFF2-40B4-BE49-F238E27FC236}">
                <a16:creationId xmlns:a16="http://schemas.microsoft.com/office/drawing/2014/main" id="{3E2D9020-FFF8-7603-465A-72737C22E8C5}"/>
              </a:ext>
            </a:extLst>
          </p:cNvPr>
          <p:cNvGrpSpPr/>
          <p:nvPr/>
        </p:nvGrpSpPr>
        <p:grpSpPr>
          <a:xfrm>
            <a:off x="9201471" y="919602"/>
            <a:ext cx="2931891" cy="1151014"/>
            <a:chOff x="215169" y="1249286"/>
            <a:chExt cx="2934431" cy="1107834"/>
          </a:xfrm>
        </p:grpSpPr>
        <p:sp>
          <p:nvSpPr>
            <p:cNvPr id="90" name="Text Placeholder 3">
              <a:extLst>
                <a:ext uri="{FF2B5EF4-FFF2-40B4-BE49-F238E27FC236}">
                  <a16:creationId xmlns:a16="http://schemas.microsoft.com/office/drawing/2014/main" id="{AD55363E-5435-57D5-C502-6679A69F7F33}"/>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Feature-4</a:t>
              </a:r>
              <a:endParaRPr lang="en-IN" sz="1100" dirty="0"/>
            </a:p>
          </p:txBody>
        </p:sp>
        <p:sp>
          <p:nvSpPr>
            <p:cNvPr id="91" name="Text Placeholder 3">
              <a:extLst>
                <a:ext uri="{FF2B5EF4-FFF2-40B4-BE49-F238E27FC236}">
                  <a16:creationId xmlns:a16="http://schemas.microsoft.com/office/drawing/2014/main" id="{4010D1FA-33B4-FA42-96B2-2A365048E925}"/>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104" name="Group 103">
            <a:extLst>
              <a:ext uri="{FF2B5EF4-FFF2-40B4-BE49-F238E27FC236}">
                <a16:creationId xmlns:a16="http://schemas.microsoft.com/office/drawing/2014/main" id="{A5AD3972-4676-7F56-290F-F48F3D5522FB}"/>
              </a:ext>
            </a:extLst>
          </p:cNvPr>
          <p:cNvGrpSpPr/>
          <p:nvPr/>
        </p:nvGrpSpPr>
        <p:grpSpPr>
          <a:xfrm>
            <a:off x="47211" y="2290242"/>
            <a:ext cx="2931891" cy="1151014"/>
            <a:chOff x="215169" y="1249286"/>
            <a:chExt cx="2934431" cy="1107834"/>
          </a:xfrm>
        </p:grpSpPr>
        <p:sp>
          <p:nvSpPr>
            <p:cNvPr id="105" name="Text Placeholder 3">
              <a:extLst>
                <a:ext uri="{FF2B5EF4-FFF2-40B4-BE49-F238E27FC236}">
                  <a16:creationId xmlns:a16="http://schemas.microsoft.com/office/drawing/2014/main" id="{A6C17B79-B4AA-6335-9FD6-5EA8AB25A6CF}"/>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Feature-5</a:t>
              </a:r>
              <a:endParaRPr lang="en-IN" sz="1100" dirty="0"/>
            </a:p>
          </p:txBody>
        </p:sp>
        <p:sp>
          <p:nvSpPr>
            <p:cNvPr id="106" name="Text Placeholder 3">
              <a:extLst>
                <a:ext uri="{FF2B5EF4-FFF2-40B4-BE49-F238E27FC236}">
                  <a16:creationId xmlns:a16="http://schemas.microsoft.com/office/drawing/2014/main" id="{BDDC5286-33AF-7D5E-12FF-5881BEEBF92C}"/>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107" name="Group 106">
            <a:extLst>
              <a:ext uri="{FF2B5EF4-FFF2-40B4-BE49-F238E27FC236}">
                <a16:creationId xmlns:a16="http://schemas.microsoft.com/office/drawing/2014/main" id="{088972E3-9B13-BBE2-6204-95D87DA15498}"/>
              </a:ext>
            </a:extLst>
          </p:cNvPr>
          <p:cNvGrpSpPr/>
          <p:nvPr/>
        </p:nvGrpSpPr>
        <p:grpSpPr>
          <a:xfrm>
            <a:off x="3092565" y="2290242"/>
            <a:ext cx="2931891" cy="1151014"/>
            <a:chOff x="215169" y="1249286"/>
            <a:chExt cx="2934431" cy="1107834"/>
          </a:xfrm>
        </p:grpSpPr>
        <p:sp>
          <p:nvSpPr>
            <p:cNvPr id="108" name="Text Placeholder 3">
              <a:extLst>
                <a:ext uri="{FF2B5EF4-FFF2-40B4-BE49-F238E27FC236}">
                  <a16:creationId xmlns:a16="http://schemas.microsoft.com/office/drawing/2014/main" id="{6DB11A50-4BC2-3A4D-C4BD-399E73AD5675}"/>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Feature-6</a:t>
              </a:r>
              <a:endParaRPr lang="en-IN" sz="1100" dirty="0"/>
            </a:p>
          </p:txBody>
        </p:sp>
        <p:sp>
          <p:nvSpPr>
            <p:cNvPr id="109" name="Text Placeholder 3">
              <a:extLst>
                <a:ext uri="{FF2B5EF4-FFF2-40B4-BE49-F238E27FC236}">
                  <a16:creationId xmlns:a16="http://schemas.microsoft.com/office/drawing/2014/main" id="{91762180-CBDB-43A3-B5BF-5E6D48BCA430}"/>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110" name="Group 109">
            <a:extLst>
              <a:ext uri="{FF2B5EF4-FFF2-40B4-BE49-F238E27FC236}">
                <a16:creationId xmlns:a16="http://schemas.microsoft.com/office/drawing/2014/main" id="{31063AE5-235D-D20E-52F1-BE201F73378B}"/>
              </a:ext>
            </a:extLst>
          </p:cNvPr>
          <p:cNvGrpSpPr/>
          <p:nvPr/>
        </p:nvGrpSpPr>
        <p:grpSpPr>
          <a:xfrm>
            <a:off x="6165912" y="2290242"/>
            <a:ext cx="2931891" cy="1151014"/>
            <a:chOff x="215169" y="1249286"/>
            <a:chExt cx="2934431" cy="1107834"/>
          </a:xfrm>
        </p:grpSpPr>
        <p:sp>
          <p:nvSpPr>
            <p:cNvPr id="111" name="Text Placeholder 3">
              <a:extLst>
                <a:ext uri="{FF2B5EF4-FFF2-40B4-BE49-F238E27FC236}">
                  <a16:creationId xmlns:a16="http://schemas.microsoft.com/office/drawing/2014/main" id="{AA73FFF9-215F-D18F-1F58-53F99BA189D7}"/>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Feature-7</a:t>
              </a:r>
              <a:endParaRPr lang="en-IN" sz="1100" dirty="0"/>
            </a:p>
          </p:txBody>
        </p:sp>
        <p:sp>
          <p:nvSpPr>
            <p:cNvPr id="112" name="Text Placeholder 3">
              <a:extLst>
                <a:ext uri="{FF2B5EF4-FFF2-40B4-BE49-F238E27FC236}">
                  <a16:creationId xmlns:a16="http://schemas.microsoft.com/office/drawing/2014/main" id="{ED22ACD7-A000-C15A-B9B3-75CEF63E706A}"/>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113" name="Group 112">
            <a:extLst>
              <a:ext uri="{FF2B5EF4-FFF2-40B4-BE49-F238E27FC236}">
                <a16:creationId xmlns:a16="http://schemas.microsoft.com/office/drawing/2014/main" id="{34206311-2623-EBB3-6882-A33C5FB6DCB1}"/>
              </a:ext>
            </a:extLst>
          </p:cNvPr>
          <p:cNvGrpSpPr/>
          <p:nvPr/>
        </p:nvGrpSpPr>
        <p:grpSpPr>
          <a:xfrm>
            <a:off x="9201471" y="2290242"/>
            <a:ext cx="2931891" cy="1151014"/>
            <a:chOff x="215169" y="1249286"/>
            <a:chExt cx="2934431" cy="1107834"/>
          </a:xfrm>
        </p:grpSpPr>
        <p:sp>
          <p:nvSpPr>
            <p:cNvPr id="114" name="Text Placeholder 3">
              <a:extLst>
                <a:ext uri="{FF2B5EF4-FFF2-40B4-BE49-F238E27FC236}">
                  <a16:creationId xmlns:a16="http://schemas.microsoft.com/office/drawing/2014/main" id="{109D1EDE-FE08-838C-2F34-99376DA85C75}"/>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Feature-8</a:t>
              </a:r>
              <a:endParaRPr lang="en-IN" sz="1100" dirty="0"/>
            </a:p>
          </p:txBody>
        </p:sp>
        <p:sp>
          <p:nvSpPr>
            <p:cNvPr id="115" name="Text Placeholder 3">
              <a:extLst>
                <a:ext uri="{FF2B5EF4-FFF2-40B4-BE49-F238E27FC236}">
                  <a16:creationId xmlns:a16="http://schemas.microsoft.com/office/drawing/2014/main" id="{2ACD4235-A4DA-3BB6-53D5-425EC5E8F52D}"/>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116" name="Group 115">
            <a:extLst>
              <a:ext uri="{FF2B5EF4-FFF2-40B4-BE49-F238E27FC236}">
                <a16:creationId xmlns:a16="http://schemas.microsoft.com/office/drawing/2014/main" id="{B3E47A73-BDC4-5807-5E1F-DC51AC6E5163}"/>
              </a:ext>
            </a:extLst>
          </p:cNvPr>
          <p:cNvGrpSpPr/>
          <p:nvPr/>
        </p:nvGrpSpPr>
        <p:grpSpPr>
          <a:xfrm>
            <a:off x="47211" y="3615182"/>
            <a:ext cx="2931891" cy="1151014"/>
            <a:chOff x="215169" y="1249286"/>
            <a:chExt cx="2934431" cy="1107834"/>
          </a:xfrm>
        </p:grpSpPr>
        <p:sp>
          <p:nvSpPr>
            <p:cNvPr id="117" name="Text Placeholder 3">
              <a:extLst>
                <a:ext uri="{FF2B5EF4-FFF2-40B4-BE49-F238E27FC236}">
                  <a16:creationId xmlns:a16="http://schemas.microsoft.com/office/drawing/2014/main" id="{3051F5DA-00E3-CA97-59DD-9ADE5CC402B3}"/>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Feature-9</a:t>
              </a:r>
              <a:endParaRPr lang="en-IN" sz="1100" dirty="0"/>
            </a:p>
          </p:txBody>
        </p:sp>
        <p:sp>
          <p:nvSpPr>
            <p:cNvPr id="118" name="Text Placeholder 3">
              <a:extLst>
                <a:ext uri="{FF2B5EF4-FFF2-40B4-BE49-F238E27FC236}">
                  <a16:creationId xmlns:a16="http://schemas.microsoft.com/office/drawing/2014/main" id="{CF77451E-5D05-7641-0B94-564DD6B39CFB}"/>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119" name="Group 118">
            <a:extLst>
              <a:ext uri="{FF2B5EF4-FFF2-40B4-BE49-F238E27FC236}">
                <a16:creationId xmlns:a16="http://schemas.microsoft.com/office/drawing/2014/main" id="{9764A1B3-8276-F5F2-EE5A-B5AE06F4A3EA}"/>
              </a:ext>
            </a:extLst>
          </p:cNvPr>
          <p:cNvGrpSpPr/>
          <p:nvPr/>
        </p:nvGrpSpPr>
        <p:grpSpPr>
          <a:xfrm>
            <a:off x="3092565" y="3615182"/>
            <a:ext cx="2931891" cy="1151014"/>
            <a:chOff x="215169" y="1249286"/>
            <a:chExt cx="2934431" cy="1107834"/>
          </a:xfrm>
        </p:grpSpPr>
        <p:sp>
          <p:nvSpPr>
            <p:cNvPr id="120" name="Text Placeholder 3">
              <a:extLst>
                <a:ext uri="{FF2B5EF4-FFF2-40B4-BE49-F238E27FC236}">
                  <a16:creationId xmlns:a16="http://schemas.microsoft.com/office/drawing/2014/main" id="{9E19CC09-2EA2-37F4-5903-745A0BB82D2A}"/>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Feature-10</a:t>
              </a:r>
              <a:endParaRPr lang="en-IN" sz="1100" dirty="0"/>
            </a:p>
          </p:txBody>
        </p:sp>
        <p:sp>
          <p:nvSpPr>
            <p:cNvPr id="121" name="Text Placeholder 3">
              <a:extLst>
                <a:ext uri="{FF2B5EF4-FFF2-40B4-BE49-F238E27FC236}">
                  <a16:creationId xmlns:a16="http://schemas.microsoft.com/office/drawing/2014/main" id="{407A8179-2281-92A8-34F1-1EBA94F8F2C1}"/>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122" name="Group 121">
            <a:extLst>
              <a:ext uri="{FF2B5EF4-FFF2-40B4-BE49-F238E27FC236}">
                <a16:creationId xmlns:a16="http://schemas.microsoft.com/office/drawing/2014/main" id="{9885068F-10B9-8EF6-E6D0-E894119C1701}"/>
              </a:ext>
            </a:extLst>
          </p:cNvPr>
          <p:cNvGrpSpPr/>
          <p:nvPr/>
        </p:nvGrpSpPr>
        <p:grpSpPr>
          <a:xfrm>
            <a:off x="6165912" y="3615182"/>
            <a:ext cx="2931891" cy="1151014"/>
            <a:chOff x="215169" y="1249286"/>
            <a:chExt cx="2934431" cy="1107834"/>
          </a:xfrm>
        </p:grpSpPr>
        <p:sp>
          <p:nvSpPr>
            <p:cNvPr id="123" name="Text Placeholder 3">
              <a:extLst>
                <a:ext uri="{FF2B5EF4-FFF2-40B4-BE49-F238E27FC236}">
                  <a16:creationId xmlns:a16="http://schemas.microsoft.com/office/drawing/2014/main" id="{FA53A181-E471-445A-DDE7-B816D083A521}"/>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Feature-11</a:t>
              </a:r>
              <a:endParaRPr lang="en-IN" sz="1100" dirty="0"/>
            </a:p>
          </p:txBody>
        </p:sp>
        <p:sp>
          <p:nvSpPr>
            <p:cNvPr id="124" name="Text Placeholder 3">
              <a:extLst>
                <a:ext uri="{FF2B5EF4-FFF2-40B4-BE49-F238E27FC236}">
                  <a16:creationId xmlns:a16="http://schemas.microsoft.com/office/drawing/2014/main" id="{A6705A2C-E606-F363-112E-9F67FB4277A2}"/>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125" name="Group 124">
            <a:extLst>
              <a:ext uri="{FF2B5EF4-FFF2-40B4-BE49-F238E27FC236}">
                <a16:creationId xmlns:a16="http://schemas.microsoft.com/office/drawing/2014/main" id="{1A99007F-DB72-E3CB-D1FB-6B88E644F5DB}"/>
              </a:ext>
            </a:extLst>
          </p:cNvPr>
          <p:cNvGrpSpPr/>
          <p:nvPr/>
        </p:nvGrpSpPr>
        <p:grpSpPr>
          <a:xfrm>
            <a:off x="9201471" y="3615182"/>
            <a:ext cx="2931891" cy="1151014"/>
            <a:chOff x="215169" y="1249286"/>
            <a:chExt cx="2934431" cy="1107834"/>
          </a:xfrm>
        </p:grpSpPr>
        <p:sp>
          <p:nvSpPr>
            <p:cNvPr id="126" name="Text Placeholder 3">
              <a:extLst>
                <a:ext uri="{FF2B5EF4-FFF2-40B4-BE49-F238E27FC236}">
                  <a16:creationId xmlns:a16="http://schemas.microsoft.com/office/drawing/2014/main" id="{86D0113C-ABC8-B68B-E429-D2BB3C942105}"/>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Feature-12</a:t>
              </a:r>
              <a:endParaRPr lang="en-IN" sz="1100" dirty="0"/>
            </a:p>
          </p:txBody>
        </p:sp>
        <p:sp>
          <p:nvSpPr>
            <p:cNvPr id="127" name="Text Placeholder 3">
              <a:extLst>
                <a:ext uri="{FF2B5EF4-FFF2-40B4-BE49-F238E27FC236}">
                  <a16:creationId xmlns:a16="http://schemas.microsoft.com/office/drawing/2014/main" id="{8057675B-E752-D24A-F9DF-9A3E6FF05AC1}"/>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128" name="Group 127">
            <a:extLst>
              <a:ext uri="{FF2B5EF4-FFF2-40B4-BE49-F238E27FC236}">
                <a16:creationId xmlns:a16="http://schemas.microsoft.com/office/drawing/2014/main" id="{616F9AA4-ABED-F912-CD71-8C3AD3DE7037}"/>
              </a:ext>
            </a:extLst>
          </p:cNvPr>
          <p:cNvGrpSpPr/>
          <p:nvPr/>
        </p:nvGrpSpPr>
        <p:grpSpPr>
          <a:xfrm>
            <a:off x="47211" y="4889622"/>
            <a:ext cx="2931891" cy="1151014"/>
            <a:chOff x="215169" y="1249286"/>
            <a:chExt cx="2934431" cy="1107834"/>
          </a:xfrm>
        </p:grpSpPr>
        <p:sp>
          <p:nvSpPr>
            <p:cNvPr id="129" name="Text Placeholder 3">
              <a:extLst>
                <a:ext uri="{FF2B5EF4-FFF2-40B4-BE49-F238E27FC236}">
                  <a16:creationId xmlns:a16="http://schemas.microsoft.com/office/drawing/2014/main" id="{4F8EC1EF-9183-4B0B-9D5C-0AFE20DB208C}"/>
                </a:ext>
              </a:extLst>
            </p:cNvPr>
            <p:cNvSpPr txBox="1">
              <a:spLocks/>
            </p:cNvSpPr>
            <p:nvPr/>
          </p:nvSpPr>
          <p:spPr>
            <a:xfrm>
              <a:off x="215171" y="1249286"/>
              <a:ext cx="2934429" cy="26907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Feature-13</a:t>
              </a:r>
              <a:endParaRPr lang="en-IN" sz="1100" dirty="0"/>
            </a:p>
          </p:txBody>
        </p:sp>
        <p:sp>
          <p:nvSpPr>
            <p:cNvPr id="130" name="Text Placeholder 3">
              <a:extLst>
                <a:ext uri="{FF2B5EF4-FFF2-40B4-BE49-F238E27FC236}">
                  <a16:creationId xmlns:a16="http://schemas.microsoft.com/office/drawing/2014/main" id="{415466D9-0DB8-AD11-77B0-316CE07D5F51}"/>
                </a:ext>
              </a:extLst>
            </p:cNvPr>
            <p:cNvSpPr txBox="1">
              <a:spLocks/>
            </p:cNvSpPr>
            <p:nvPr/>
          </p:nvSpPr>
          <p:spPr>
            <a:xfrm>
              <a:off x="215169" y="1518358"/>
              <a:ext cx="2934431" cy="838762"/>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pic>
        <p:nvPicPr>
          <p:cNvPr id="132" name="Picture 131">
            <a:extLst>
              <a:ext uri="{FF2B5EF4-FFF2-40B4-BE49-F238E27FC236}">
                <a16:creationId xmlns:a16="http://schemas.microsoft.com/office/drawing/2014/main" id="{F5616644-8223-75E0-6E19-DDD1337F00D8}"/>
              </a:ext>
            </a:extLst>
          </p:cNvPr>
          <p:cNvPicPr>
            <a:picLocks noChangeAspect="1"/>
          </p:cNvPicPr>
          <p:nvPr/>
        </p:nvPicPr>
        <p:blipFill>
          <a:blip r:embed="rId4"/>
          <a:stretch>
            <a:fillRect/>
          </a:stretch>
        </p:blipFill>
        <p:spPr>
          <a:xfrm>
            <a:off x="3166065" y="1230051"/>
            <a:ext cx="2795050" cy="800242"/>
          </a:xfrm>
          <a:prstGeom prst="rect">
            <a:avLst/>
          </a:prstGeom>
        </p:spPr>
      </p:pic>
      <p:pic>
        <p:nvPicPr>
          <p:cNvPr id="134" name="Picture 133">
            <a:extLst>
              <a:ext uri="{FF2B5EF4-FFF2-40B4-BE49-F238E27FC236}">
                <a16:creationId xmlns:a16="http://schemas.microsoft.com/office/drawing/2014/main" id="{558DB22D-47BF-ECEB-9031-297C54F21437}"/>
              </a:ext>
            </a:extLst>
          </p:cNvPr>
          <p:cNvPicPr>
            <a:picLocks noChangeAspect="1"/>
          </p:cNvPicPr>
          <p:nvPr/>
        </p:nvPicPr>
        <p:blipFill>
          <a:blip r:embed="rId5"/>
          <a:stretch>
            <a:fillRect/>
          </a:stretch>
        </p:blipFill>
        <p:spPr>
          <a:xfrm>
            <a:off x="6212409" y="1230556"/>
            <a:ext cx="2837611" cy="809047"/>
          </a:xfrm>
          <a:prstGeom prst="rect">
            <a:avLst/>
          </a:prstGeom>
        </p:spPr>
      </p:pic>
      <p:pic>
        <p:nvPicPr>
          <p:cNvPr id="136" name="Picture 135">
            <a:extLst>
              <a:ext uri="{FF2B5EF4-FFF2-40B4-BE49-F238E27FC236}">
                <a16:creationId xmlns:a16="http://schemas.microsoft.com/office/drawing/2014/main" id="{CB2F8F30-4999-7B56-CA2E-40D2A518E43B}"/>
              </a:ext>
            </a:extLst>
          </p:cNvPr>
          <p:cNvPicPr>
            <a:picLocks noChangeAspect="1"/>
          </p:cNvPicPr>
          <p:nvPr/>
        </p:nvPicPr>
        <p:blipFill>
          <a:blip r:embed="rId6"/>
          <a:stretch>
            <a:fillRect/>
          </a:stretch>
        </p:blipFill>
        <p:spPr>
          <a:xfrm>
            <a:off x="9269739" y="1241578"/>
            <a:ext cx="2804320" cy="788715"/>
          </a:xfrm>
          <a:prstGeom prst="rect">
            <a:avLst/>
          </a:prstGeom>
        </p:spPr>
      </p:pic>
      <p:pic>
        <p:nvPicPr>
          <p:cNvPr id="138" name="Picture 137">
            <a:extLst>
              <a:ext uri="{FF2B5EF4-FFF2-40B4-BE49-F238E27FC236}">
                <a16:creationId xmlns:a16="http://schemas.microsoft.com/office/drawing/2014/main" id="{18ABA523-6150-DB64-9C53-217141FBD3AA}"/>
              </a:ext>
            </a:extLst>
          </p:cNvPr>
          <p:cNvPicPr>
            <a:picLocks noChangeAspect="1"/>
          </p:cNvPicPr>
          <p:nvPr/>
        </p:nvPicPr>
        <p:blipFill>
          <a:blip r:embed="rId7"/>
          <a:stretch>
            <a:fillRect/>
          </a:stretch>
        </p:blipFill>
        <p:spPr>
          <a:xfrm>
            <a:off x="100553" y="2609256"/>
            <a:ext cx="2791570" cy="758204"/>
          </a:xfrm>
          <a:prstGeom prst="rect">
            <a:avLst/>
          </a:prstGeom>
        </p:spPr>
      </p:pic>
      <p:pic>
        <p:nvPicPr>
          <p:cNvPr id="140" name="Picture 139">
            <a:extLst>
              <a:ext uri="{FF2B5EF4-FFF2-40B4-BE49-F238E27FC236}">
                <a16:creationId xmlns:a16="http://schemas.microsoft.com/office/drawing/2014/main" id="{917F7EEA-9B13-C801-84CA-4F47DD763DE3}"/>
              </a:ext>
            </a:extLst>
          </p:cNvPr>
          <p:cNvPicPr>
            <a:picLocks noChangeAspect="1"/>
          </p:cNvPicPr>
          <p:nvPr/>
        </p:nvPicPr>
        <p:blipFill>
          <a:blip r:embed="rId8"/>
          <a:stretch>
            <a:fillRect/>
          </a:stretch>
        </p:blipFill>
        <p:spPr>
          <a:xfrm>
            <a:off x="3145694" y="2607303"/>
            <a:ext cx="2815422" cy="787855"/>
          </a:xfrm>
          <a:prstGeom prst="rect">
            <a:avLst/>
          </a:prstGeom>
        </p:spPr>
      </p:pic>
      <p:pic>
        <p:nvPicPr>
          <p:cNvPr id="142" name="Picture 141">
            <a:extLst>
              <a:ext uri="{FF2B5EF4-FFF2-40B4-BE49-F238E27FC236}">
                <a16:creationId xmlns:a16="http://schemas.microsoft.com/office/drawing/2014/main" id="{F23445D7-E587-49C5-6DAD-487D9FCA3040}"/>
              </a:ext>
            </a:extLst>
          </p:cNvPr>
          <p:cNvPicPr>
            <a:picLocks noChangeAspect="1"/>
          </p:cNvPicPr>
          <p:nvPr/>
        </p:nvPicPr>
        <p:blipFill>
          <a:blip r:embed="rId9"/>
          <a:stretch>
            <a:fillRect/>
          </a:stretch>
        </p:blipFill>
        <p:spPr>
          <a:xfrm>
            <a:off x="6212409" y="2593490"/>
            <a:ext cx="2837611" cy="811605"/>
          </a:xfrm>
          <a:prstGeom prst="rect">
            <a:avLst/>
          </a:prstGeom>
        </p:spPr>
      </p:pic>
      <p:pic>
        <p:nvPicPr>
          <p:cNvPr id="144" name="Picture 143">
            <a:extLst>
              <a:ext uri="{FF2B5EF4-FFF2-40B4-BE49-F238E27FC236}">
                <a16:creationId xmlns:a16="http://schemas.microsoft.com/office/drawing/2014/main" id="{14ED85A1-BE5C-5B46-B746-5603656A4A94}"/>
              </a:ext>
            </a:extLst>
          </p:cNvPr>
          <p:cNvPicPr>
            <a:picLocks noChangeAspect="1"/>
          </p:cNvPicPr>
          <p:nvPr/>
        </p:nvPicPr>
        <p:blipFill>
          <a:blip r:embed="rId10"/>
          <a:stretch>
            <a:fillRect/>
          </a:stretch>
        </p:blipFill>
        <p:spPr>
          <a:xfrm>
            <a:off x="9239259" y="2602918"/>
            <a:ext cx="2834800" cy="772056"/>
          </a:xfrm>
          <a:prstGeom prst="rect">
            <a:avLst/>
          </a:prstGeom>
        </p:spPr>
      </p:pic>
      <p:pic>
        <p:nvPicPr>
          <p:cNvPr id="146" name="Picture 145">
            <a:extLst>
              <a:ext uri="{FF2B5EF4-FFF2-40B4-BE49-F238E27FC236}">
                <a16:creationId xmlns:a16="http://schemas.microsoft.com/office/drawing/2014/main" id="{E41EF269-67CF-5BF9-0935-5E7378CC4E1B}"/>
              </a:ext>
            </a:extLst>
          </p:cNvPr>
          <p:cNvPicPr>
            <a:picLocks noChangeAspect="1"/>
          </p:cNvPicPr>
          <p:nvPr/>
        </p:nvPicPr>
        <p:blipFill>
          <a:blip r:embed="rId11"/>
          <a:stretch>
            <a:fillRect/>
          </a:stretch>
        </p:blipFill>
        <p:spPr>
          <a:xfrm>
            <a:off x="115792" y="3935474"/>
            <a:ext cx="2791570" cy="773141"/>
          </a:xfrm>
          <a:prstGeom prst="rect">
            <a:avLst/>
          </a:prstGeom>
        </p:spPr>
      </p:pic>
      <p:pic>
        <p:nvPicPr>
          <p:cNvPr id="148" name="Picture 147">
            <a:extLst>
              <a:ext uri="{FF2B5EF4-FFF2-40B4-BE49-F238E27FC236}">
                <a16:creationId xmlns:a16="http://schemas.microsoft.com/office/drawing/2014/main" id="{C13FB442-4E85-01D3-3B1E-2D6E2F5374B1}"/>
              </a:ext>
            </a:extLst>
          </p:cNvPr>
          <p:cNvPicPr>
            <a:picLocks noChangeAspect="1"/>
          </p:cNvPicPr>
          <p:nvPr/>
        </p:nvPicPr>
        <p:blipFill>
          <a:blip r:embed="rId12"/>
          <a:stretch>
            <a:fillRect/>
          </a:stretch>
        </p:blipFill>
        <p:spPr>
          <a:xfrm>
            <a:off x="3166065" y="3928794"/>
            <a:ext cx="2795050" cy="809559"/>
          </a:xfrm>
          <a:prstGeom prst="rect">
            <a:avLst/>
          </a:prstGeom>
        </p:spPr>
      </p:pic>
      <p:pic>
        <p:nvPicPr>
          <p:cNvPr id="150" name="Picture 149">
            <a:extLst>
              <a:ext uri="{FF2B5EF4-FFF2-40B4-BE49-F238E27FC236}">
                <a16:creationId xmlns:a16="http://schemas.microsoft.com/office/drawing/2014/main" id="{9F6B8539-AB94-18CC-DADB-67B155ED465D}"/>
              </a:ext>
            </a:extLst>
          </p:cNvPr>
          <p:cNvPicPr>
            <a:picLocks noChangeAspect="1"/>
          </p:cNvPicPr>
          <p:nvPr/>
        </p:nvPicPr>
        <p:blipFill>
          <a:blip r:embed="rId13"/>
          <a:stretch>
            <a:fillRect/>
          </a:stretch>
        </p:blipFill>
        <p:spPr>
          <a:xfrm>
            <a:off x="6212409" y="3935474"/>
            <a:ext cx="2837611" cy="792862"/>
          </a:xfrm>
          <a:prstGeom prst="rect">
            <a:avLst/>
          </a:prstGeom>
        </p:spPr>
      </p:pic>
      <p:pic>
        <p:nvPicPr>
          <p:cNvPr id="152" name="Picture 151">
            <a:extLst>
              <a:ext uri="{FF2B5EF4-FFF2-40B4-BE49-F238E27FC236}">
                <a16:creationId xmlns:a16="http://schemas.microsoft.com/office/drawing/2014/main" id="{2CCA22A7-4735-4980-1337-A588296D0787}"/>
              </a:ext>
            </a:extLst>
          </p:cNvPr>
          <p:cNvPicPr>
            <a:picLocks noChangeAspect="1"/>
          </p:cNvPicPr>
          <p:nvPr/>
        </p:nvPicPr>
        <p:blipFill>
          <a:blip r:embed="rId14"/>
          <a:stretch>
            <a:fillRect/>
          </a:stretch>
        </p:blipFill>
        <p:spPr>
          <a:xfrm>
            <a:off x="9269740" y="3928794"/>
            <a:ext cx="2804320" cy="759503"/>
          </a:xfrm>
          <a:prstGeom prst="rect">
            <a:avLst/>
          </a:prstGeom>
        </p:spPr>
      </p:pic>
      <p:pic>
        <p:nvPicPr>
          <p:cNvPr id="154" name="Picture 153">
            <a:extLst>
              <a:ext uri="{FF2B5EF4-FFF2-40B4-BE49-F238E27FC236}">
                <a16:creationId xmlns:a16="http://schemas.microsoft.com/office/drawing/2014/main" id="{6C649CC8-442D-6300-62C6-DF2CF6C2C1C1}"/>
              </a:ext>
            </a:extLst>
          </p:cNvPr>
          <p:cNvPicPr>
            <a:picLocks noChangeAspect="1"/>
          </p:cNvPicPr>
          <p:nvPr/>
        </p:nvPicPr>
        <p:blipFill>
          <a:blip r:embed="rId15"/>
          <a:stretch>
            <a:fillRect/>
          </a:stretch>
        </p:blipFill>
        <p:spPr>
          <a:xfrm>
            <a:off x="115792" y="5219683"/>
            <a:ext cx="2791570" cy="791040"/>
          </a:xfrm>
          <a:prstGeom prst="rect">
            <a:avLst/>
          </a:prstGeom>
        </p:spPr>
      </p:pic>
      <p:sp>
        <p:nvSpPr>
          <p:cNvPr id="155" name="Text Placeholder 3">
            <a:extLst>
              <a:ext uri="{FF2B5EF4-FFF2-40B4-BE49-F238E27FC236}">
                <a16:creationId xmlns:a16="http://schemas.microsoft.com/office/drawing/2014/main" id="{CAAAFE4E-BE64-7F24-4F63-3D9DB1A5C54B}"/>
              </a:ext>
            </a:extLst>
          </p:cNvPr>
          <p:cNvSpPr txBox="1">
            <a:spLocks/>
          </p:cNvSpPr>
          <p:nvPr/>
        </p:nvSpPr>
        <p:spPr>
          <a:xfrm>
            <a:off x="3186385" y="4938097"/>
            <a:ext cx="8887673" cy="281585"/>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Insights</a:t>
            </a:r>
            <a:endParaRPr lang="en-IN" sz="1100" dirty="0"/>
          </a:p>
        </p:txBody>
      </p:sp>
      <p:sp>
        <p:nvSpPr>
          <p:cNvPr id="156" name="Text Placeholder 4">
            <a:extLst>
              <a:ext uri="{FF2B5EF4-FFF2-40B4-BE49-F238E27FC236}">
                <a16:creationId xmlns:a16="http://schemas.microsoft.com/office/drawing/2014/main" id="{7AC1AFDB-F553-193D-4279-6A1F0F9BC7D2}"/>
              </a:ext>
            </a:extLst>
          </p:cNvPr>
          <p:cNvSpPr txBox="1">
            <a:spLocks/>
          </p:cNvSpPr>
          <p:nvPr/>
        </p:nvSpPr>
        <p:spPr>
          <a:xfrm>
            <a:off x="3186385" y="5219682"/>
            <a:ext cx="8887674" cy="820954"/>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Wingdings" panose="05000000000000000000" pitchFamily="2" charset="2"/>
              <a:buChar char="Ø"/>
            </a:pPr>
            <a:r>
              <a:rPr lang="en-US" sz="1100" dirty="0"/>
              <a:t>Among the 13 feature sets feature_13 is performing well with 5 clusters</a:t>
            </a:r>
          </a:p>
          <a:p>
            <a:pPr marL="171450" indent="-171450" algn="just">
              <a:buFont typeface="Wingdings" panose="05000000000000000000" pitchFamily="2" charset="2"/>
              <a:buChar char="Ø"/>
            </a:pPr>
            <a:endParaRPr lang="en-US" sz="1100" dirty="0"/>
          </a:p>
          <a:p>
            <a:pPr marL="171450" indent="-171450" algn="just">
              <a:buFont typeface="Wingdings" panose="05000000000000000000" pitchFamily="2" charset="2"/>
              <a:buChar char="Ø"/>
            </a:pPr>
            <a:r>
              <a:rPr lang="en-US" sz="1100" dirty="0"/>
              <a:t>Based on the silhouette score feature_13 with </a:t>
            </a:r>
            <a:r>
              <a:rPr lang="en-US" sz="1100" dirty="0" err="1"/>
              <a:t>n_clusters</a:t>
            </a:r>
            <a:r>
              <a:rPr lang="en-US" sz="1100" dirty="0"/>
              <a:t> = 5 having the silhouette score of 0.549055 within the range of 0.50 to 0.75 which means Good Clustering</a:t>
            </a:r>
          </a:p>
          <a:p>
            <a:pPr marL="171450" indent="-171450" algn="just">
              <a:buFont typeface="Wingdings" panose="05000000000000000000" pitchFamily="2" charset="2"/>
              <a:buChar char="Ø"/>
            </a:pPr>
            <a:endParaRPr lang="en-US" sz="1100" dirty="0"/>
          </a:p>
        </p:txBody>
      </p:sp>
    </p:spTree>
    <p:extLst>
      <p:ext uri="{BB962C8B-B14F-4D97-AF65-F5344CB8AC3E}">
        <p14:creationId xmlns:p14="http://schemas.microsoft.com/office/powerpoint/2010/main" val="156933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22506"/>
            <a:ext cx="10515600" cy="806267"/>
          </a:xfrm>
        </p:spPr>
        <p:txBody>
          <a:bodyPr/>
          <a:lstStyle/>
          <a:p>
            <a:r>
              <a:rPr lang="en-US" dirty="0"/>
              <a:t>Model Selection &amp; Training (Classification):</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84632" y="6217920"/>
            <a:ext cx="4114800" cy="365125"/>
          </a:xfrm>
        </p:spPr>
        <p:txBody>
          <a:bodyPr/>
          <a:lstStyle/>
          <a:p>
            <a:r>
              <a:rPr lang="en-US" dirty="0"/>
              <a:t>Comprehensive Banking Analytics</a:t>
            </a:r>
            <a:endParaRPr lang="en-US" noProof="0"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
        <p:nvSpPr>
          <p:cNvPr id="18" name="Text Placeholder 3">
            <a:extLst>
              <a:ext uri="{FF2B5EF4-FFF2-40B4-BE49-F238E27FC236}">
                <a16:creationId xmlns:a16="http://schemas.microsoft.com/office/drawing/2014/main" id="{5277E020-DEC0-E684-06B3-A3801949FBE4}"/>
              </a:ext>
            </a:extLst>
          </p:cNvPr>
          <p:cNvSpPr txBox="1">
            <a:spLocks/>
          </p:cNvSpPr>
          <p:nvPr/>
        </p:nvSpPr>
        <p:spPr>
          <a:xfrm>
            <a:off x="7380740" y="2912444"/>
            <a:ext cx="4015289" cy="281585"/>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Insights</a:t>
            </a:r>
            <a:endParaRPr lang="en-IN" sz="1100" dirty="0"/>
          </a:p>
        </p:txBody>
      </p:sp>
      <p:grpSp>
        <p:nvGrpSpPr>
          <p:cNvPr id="24" name="Group 23">
            <a:extLst>
              <a:ext uri="{FF2B5EF4-FFF2-40B4-BE49-F238E27FC236}">
                <a16:creationId xmlns:a16="http://schemas.microsoft.com/office/drawing/2014/main" id="{EABE63B6-F3BB-E7B0-42A4-A776FFA71060}"/>
              </a:ext>
            </a:extLst>
          </p:cNvPr>
          <p:cNvGrpSpPr/>
          <p:nvPr/>
        </p:nvGrpSpPr>
        <p:grpSpPr>
          <a:xfrm>
            <a:off x="6367242" y="983440"/>
            <a:ext cx="5028787" cy="1745769"/>
            <a:chOff x="4916114" y="1432341"/>
            <a:chExt cx="6187315" cy="2111748"/>
          </a:xfrm>
        </p:grpSpPr>
        <p:pic>
          <p:nvPicPr>
            <p:cNvPr id="12" name="Picture 11">
              <a:extLst>
                <a:ext uri="{FF2B5EF4-FFF2-40B4-BE49-F238E27FC236}">
                  <a16:creationId xmlns:a16="http://schemas.microsoft.com/office/drawing/2014/main" id="{EA38FA5B-1846-7AF9-54DD-DD6659EE1CCC}"/>
                </a:ext>
              </a:extLst>
            </p:cNvPr>
            <p:cNvPicPr>
              <a:picLocks noChangeAspect="1"/>
            </p:cNvPicPr>
            <p:nvPr/>
          </p:nvPicPr>
          <p:blipFill>
            <a:blip r:embed="rId3"/>
            <a:stretch>
              <a:fillRect/>
            </a:stretch>
          </p:blipFill>
          <p:spPr>
            <a:xfrm>
              <a:off x="5010540" y="1483011"/>
              <a:ext cx="5990813" cy="1990063"/>
            </a:xfrm>
            <a:prstGeom prst="rect">
              <a:avLst/>
            </a:prstGeom>
          </p:spPr>
        </p:pic>
        <p:sp>
          <p:nvSpPr>
            <p:cNvPr id="19" name="Text Placeholder 3">
              <a:extLst>
                <a:ext uri="{FF2B5EF4-FFF2-40B4-BE49-F238E27FC236}">
                  <a16:creationId xmlns:a16="http://schemas.microsoft.com/office/drawing/2014/main" id="{0CA895F6-C7C9-769E-DD34-2D7F453E6BDA}"/>
                </a:ext>
              </a:extLst>
            </p:cNvPr>
            <p:cNvSpPr txBox="1">
              <a:spLocks/>
            </p:cNvSpPr>
            <p:nvPr/>
          </p:nvSpPr>
          <p:spPr>
            <a:xfrm>
              <a:off x="4916114" y="1432341"/>
              <a:ext cx="6187315" cy="2111748"/>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grpSp>
        <p:nvGrpSpPr>
          <p:cNvPr id="23" name="Group 22">
            <a:extLst>
              <a:ext uri="{FF2B5EF4-FFF2-40B4-BE49-F238E27FC236}">
                <a16:creationId xmlns:a16="http://schemas.microsoft.com/office/drawing/2014/main" id="{2948A32F-CE5B-1F55-7135-D68C6370CDBB}"/>
              </a:ext>
            </a:extLst>
          </p:cNvPr>
          <p:cNvGrpSpPr/>
          <p:nvPr/>
        </p:nvGrpSpPr>
        <p:grpSpPr>
          <a:xfrm>
            <a:off x="613412" y="3194029"/>
            <a:ext cx="6510595" cy="2253264"/>
            <a:chOff x="4599432" y="3678901"/>
            <a:chExt cx="6503997" cy="2536764"/>
          </a:xfrm>
        </p:grpSpPr>
        <p:pic>
          <p:nvPicPr>
            <p:cNvPr id="15" name="Picture 14">
              <a:extLst>
                <a:ext uri="{FF2B5EF4-FFF2-40B4-BE49-F238E27FC236}">
                  <a16:creationId xmlns:a16="http://schemas.microsoft.com/office/drawing/2014/main" id="{781DCF73-53DC-1E82-F6B7-8DC81CB81547}"/>
                </a:ext>
              </a:extLst>
            </p:cNvPr>
            <p:cNvPicPr>
              <a:picLocks noChangeAspect="1"/>
            </p:cNvPicPr>
            <p:nvPr/>
          </p:nvPicPr>
          <p:blipFill>
            <a:blip r:embed="rId4"/>
            <a:stretch>
              <a:fillRect/>
            </a:stretch>
          </p:blipFill>
          <p:spPr>
            <a:xfrm>
              <a:off x="4811711" y="3799664"/>
              <a:ext cx="6067785" cy="2306169"/>
            </a:xfrm>
            <a:prstGeom prst="rect">
              <a:avLst/>
            </a:prstGeom>
            <a:ln>
              <a:noFill/>
            </a:ln>
          </p:spPr>
        </p:pic>
        <p:sp>
          <p:nvSpPr>
            <p:cNvPr id="20" name="Text Placeholder 3">
              <a:extLst>
                <a:ext uri="{FF2B5EF4-FFF2-40B4-BE49-F238E27FC236}">
                  <a16:creationId xmlns:a16="http://schemas.microsoft.com/office/drawing/2014/main" id="{21A03A1E-CBCE-4C10-D0EB-6C35E09B9011}"/>
                </a:ext>
              </a:extLst>
            </p:cNvPr>
            <p:cNvSpPr txBox="1">
              <a:spLocks/>
            </p:cNvSpPr>
            <p:nvPr/>
          </p:nvSpPr>
          <p:spPr>
            <a:xfrm>
              <a:off x="4599432" y="3678901"/>
              <a:ext cx="6503997" cy="2536764"/>
            </a:xfrm>
            <a:prstGeom prst="rect">
              <a:avLst/>
            </a:prstGeom>
            <a:ln w="28575">
              <a:solidFill>
                <a:schemeClr val="bg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1100" dirty="0"/>
            </a:p>
          </p:txBody>
        </p:sp>
      </p:grpSp>
      <p:sp>
        <p:nvSpPr>
          <p:cNvPr id="21" name="Text Placeholder 3">
            <a:extLst>
              <a:ext uri="{FF2B5EF4-FFF2-40B4-BE49-F238E27FC236}">
                <a16:creationId xmlns:a16="http://schemas.microsoft.com/office/drawing/2014/main" id="{FA20E349-1D66-E9B7-852E-F3322DA51265}"/>
              </a:ext>
            </a:extLst>
          </p:cNvPr>
          <p:cNvSpPr txBox="1">
            <a:spLocks/>
          </p:cNvSpPr>
          <p:nvPr/>
        </p:nvSpPr>
        <p:spPr>
          <a:xfrm>
            <a:off x="613412" y="734314"/>
            <a:ext cx="5538468" cy="1994895"/>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Our Model is Multi class classification(Supervised learning) to find the credit score of customer based on banking transaction behavior. Algorithms for our problem is </a:t>
            </a:r>
          </a:p>
          <a:p>
            <a:pPr marL="228600" indent="-228600">
              <a:buFont typeface="+mj-lt"/>
              <a:buAutoNum type="arabicPeriod"/>
            </a:pPr>
            <a:r>
              <a:rPr lang="en-US" sz="1200" dirty="0"/>
              <a:t>Decision Tree Classifier</a:t>
            </a:r>
          </a:p>
          <a:p>
            <a:pPr marL="228600" indent="-228600">
              <a:buFont typeface="+mj-lt"/>
              <a:buAutoNum type="arabicPeriod"/>
            </a:pPr>
            <a:r>
              <a:rPr lang="en-US" sz="1200" dirty="0"/>
              <a:t>Random Forest Classifier</a:t>
            </a:r>
          </a:p>
          <a:p>
            <a:pPr marL="228600" indent="-228600">
              <a:buFont typeface="+mj-lt"/>
              <a:buAutoNum type="arabicPeriod"/>
            </a:pPr>
            <a:r>
              <a:rPr lang="en-US" sz="1200" dirty="0"/>
              <a:t>KNN Classifier</a:t>
            </a:r>
          </a:p>
          <a:p>
            <a:pPr marL="228600" indent="-228600">
              <a:buFont typeface="+mj-lt"/>
              <a:buAutoNum type="arabicPeriod"/>
            </a:pPr>
            <a:r>
              <a:rPr lang="en-US" sz="1200" dirty="0"/>
              <a:t>Gradient Booster Classifier (GBM)</a:t>
            </a:r>
            <a:endParaRPr lang="en-IN" sz="1200" dirty="0"/>
          </a:p>
        </p:txBody>
      </p:sp>
      <p:sp>
        <p:nvSpPr>
          <p:cNvPr id="26" name="Text Placeholder 3">
            <a:extLst>
              <a:ext uri="{FF2B5EF4-FFF2-40B4-BE49-F238E27FC236}">
                <a16:creationId xmlns:a16="http://schemas.microsoft.com/office/drawing/2014/main" id="{1027A2B6-A453-0267-6E2D-F67F32910637}"/>
              </a:ext>
            </a:extLst>
          </p:cNvPr>
          <p:cNvSpPr txBox="1">
            <a:spLocks/>
          </p:cNvSpPr>
          <p:nvPr/>
        </p:nvSpPr>
        <p:spPr>
          <a:xfrm>
            <a:off x="6367242" y="731625"/>
            <a:ext cx="5028786" cy="234997"/>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Algorithm Metrics for our trained model</a:t>
            </a:r>
            <a:endParaRPr lang="en-IN" sz="1100" dirty="0"/>
          </a:p>
        </p:txBody>
      </p:sp>
      <p:sp>
        <p:nvSpPr>
          <p:cNvPr id="33" name="Text Placeholder 4">
            <a:extLst>
              <a:ext uri="{FF2B5EF4-FFF2-40B4-BE49-F238E27FC236}">
                <a16:creationId xmlns:a16="http://schemas.microsoft.com/office/drawing/2014/main" id="{2EE5F8C2-41D3-0B5A-03E2-46333B7B3D78}"/>
              </a:ext>
            </a:extLst>
          </p:cNvPr>
          <p:cNvSpPr txBox="1">
            <a:spLocks/>
          </p:cNvSpPr>
          <p:nvPr/>
        </p:nvSpPr>
        <p:spPr>
          <a:xfrm>
            <a:off x="7380739" y="3194029"/>
            <a:ext cx="4015289" cy="2253264"/>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Wingdings" panose="05000000000000000000" pitchFamily="2" charset="2"/>
              <a:buChar char="Ø"/>
            </a:pPr>
            <a:endParaRPr lang="en-US" sz="1100" b="1" u="sng" dirty="0"/>
          </a:p>
          <a:p>
            <a:pPr marL="171450" indent="-171450" algn="just">
              <a:buFont typeface="Wingdings" panose="05000000000000000000" pitchFamily="2" charset="2"/>
              <a:buChar char="Ø"/>
            </a:pPr>
            <a:r>
              <a:rPr lang="en-US" sz="1100" b="1" u="sng" dirty="0"/>
              <a:t>Best Overall Model: </a:t>
            </a:r>
            <a:r>
              <a:rPr lang="en-US" sz="1100" dirty="0"/>
              <a:t>The Random Forest Classifier stands out as the best performing model with the highest accuracy (0.8170), precision (0.8181), recall (0.8170), and F1 score (0.8168), indicating that it is the best performing model for this dataset. The consistency across these metrics suggests it is a reliable and balanced model.</a:t>
            </a:r>
          </a:p>
          <a:p>
            <a:endParaRPr lang="en-US" sz="1100" dirty="0"/>
          </a:p>
          <a:p>
            <a:pPr marL="171450" indent="-171450" algn="just">
              <a:buFont typeface="Wingdings" panose="05000000000000000000" pitchFamily="2" charset="2"/>
              <a:buChar char="Ø"/>
            </a:pPr>
            <a:r>
              <a:rPr lang="en-US" sz="1100" b="1" u="sng" dirty="0"/>
              <a:t>Moderate Performers: </a:t>
            </a:r>
            <a:r>
              <a:rPr lang="en-US" sz="1100" dirty="0"/>
              <a:t>The Decision Tree and K-Nearest Neighbors classifiers exhibit moderate performance.</a:t>
            </a:r>
          </a:p>
          <a:p>
            <a:pPr marL="171450" indent="-171450" algn="just">
              <a:buFont typeface="Wingdings" panose="05000000000000000000" pitchFamily="2" charset="2"/>
              <a:buChar char="Ø"/>
            </a:pPr>
            <a:endParaRPr lang="en-US" sz="1100" dirty="0"/>
          </a:p>
          <a:p>
            <a:pPr marL="171450" indent="-171450" algn="just">
              <a:buFont typeface="Wingdings" panose="05000000000000000000" pitchFamily="2" charset="2"/>
              <a:buChar char="Ø"/>
            </a:pPr>
            <a:r>
              <a:rPr lang="en-US" sz="1100" b="1" u="sng" dirty="0"/>
              <a:t>Lower Performance:  </a:t>
            </a:r>
            <a:r>
              <a:rPr lang="en-US" sz="1100" dirty="0"/>
              <a:t>The Gradient Boosting Classifier has the lowest performance metrics in this comparison.</a:t>
            </a:r>
          </a:p>
        </p:txBody>
      </p:sp>
      <p:sp>
        <p:nvSpPr>
          <p:cNvPr id="2" name="Text Placeholder 3">
            <a:extLst>
              <a:ext uri="{FF2B5EF4-FFF2-40B4-BE49-F238E27FC236}">
                <a16:creationId xmlns:a16="http://schemas.microsoft.com/office/drawing/2014/main" id="{9036F42D-0D96-C4B2-9F51-4C3965504050}"/>
              </a:ext>
            </a:extLst>
          </p:cNvPr>
          <p:cNvSpPr txBox="1">
            <a:spLocks/>
          </p:cNvSpPr>
          <p:nvPr/>
        </p:nvSpPr>
        <p:spPr>
          <a:xfrm>
            <a:off x="613412" y="2912444"/>
            <a:ext cx="6510594" cy="281585"/>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Visualization of Algorithm performance metrics</a:t>
            </a:r>
            <a:endParaRPr lang="en-IN" sz="1100" dirty="0"/>
          </a:p>
        </p:txBody>
      </p:sp>
      <p:pic>
        <p:nvPicPr>
          <p:cNvPr id="7" name="Picture 6">
            <a:extLst>
              <a:ext uri="{FF2B5EF4-FFF2-40B4-BE49-F238E27FC236}">
                <a16:creationId xmlns:a16="http://schemas.microsoft.com/office/drawing/2014/main" id="{10E55205-92C6-C633-E0F4-BED0485EA115}"/>
              </a:ext>
            </a:extLst>
          </p:cNvPr>
          <p:cNvPicPr>
            <a:picLocks noChangeAspect="1"/>
          </p:cNvPicPr>
          <p:nvPr/>
        </p:nvPicPr>
        <p:blipFill>
          <a:blip r:embed="rId5"/>
          <a:stretch>
            <a:fillRect/>
          </a:stretch>
        </p:blipFill>
        <p:spPr>
          <a:xfrm>
            <a:off x="2009633" y="5928338"/>
            <a:ext cx="7788315" cy="236240"/>
          </a:xfrm>
          <a:prstGeom prst="rect">
            <a:avLst/>
          </a:prstGeom>
        </p:spPr>
      </p:pic>
      <p:sp>
        <p:nvSpPr>
          <p:cNvPr id="9" name="Text Placeholder 3">
            <a:extLst>
              <a:ext uri="{FF2B5EF4-FFF2-40B4-BE49-F238E27FC236}">
                <a16:creationId xmlns:a16="http://schemas.microsoft.com/office/drawing/2014/main" id="{5901F8D6-488E-E468-59F5-BC0A74358622}"/>
              </a:ext>
            </a:extLst>
          </p:cNvPr>
          <p:cNvSpPr txBox="1">
            <a:spLocks/>
          </p:cNvSpPr>
          <p:nvPr/>
        </p:nvSpPr>
        <p:spPr>
          <a:xfrm>
            <a:off x="613413" y="5636545"/>
            <a:ext cx="10782616" cy="249292"/>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Hyperparameter Tunning: Grid Search CV ( To avoid under fitting and over fitting the model we will find the best parameters for our model)</a:t>
            </a:r>
            <a:endParaRPr lang="en-IN" sz="1100" dirty="0"/>
          </a:p>
        </p:txBody>
      </p:sp>
      <p:sp>
        <p:nvSpPr>
          <p:cNvPr id="11" name="Text Placeholder 4">
            <a:extLst>
              <a:ext uri="{FF2B5EF4-FFF2-40B4-BE49-F238E27FC236}">
                <a16:creationId xmlns:a16="http://schemas.microsoft.com/office/drawing/2014/main" id="{55314EF9-2F2C-78B2-B159-4C5C0DCB52B3}"/>
              </a:ext>
            </a:extLst>
          </p:cNvPr>
          <p:cNvSpPr txBox="1">
            <a:spLocks/>
          </p:cNvSpPr>
          <p:nvPr/>
        </p:nvSpPr>
        <p:spPr>
          <a:xfrm>
            <a:off x="613412" y="5888092"/>
            <a:ext cx="10782616" cy="345666"/>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Wingdings" panose="05000000000000000000" pitchFamily="2" charset="2"/>
              <a:buChar char="Ø"/>
            </a:pPr>
            <a:endParaRPr lang="en-US" sz="1100" dirty="0"/>
          </a:p>
        </p:txBody>
      </p:sp>
    </p:spTree>
    <p:extLst>
      <p:ext uri="{BB962C8B-B14F-4D97-AF65-F5344CB8AC3E}">
        <p14:creationId xmlns:p14="http://schemas.microsoft.com/office/powerpoint/2010/main" val="227438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22506"/>
            <a:ext cx="10515600" cy="806267"/>
          </a:xfrm>
        </p:spPr>
        <p:txBody>
          <a:bodyPr/>
          <a:lstStyle/>
          <a:p>
            <a:r>
              <a:rPr lang="en-US" dirty="0"/>
              <a:t>Customer Segmentation-Cluster-1-Insights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84632" y="6217920"/>
            <a:ext cx="4114800" cy="365125"/>
          </a:xfrm>
        </p:spPr>
        <p:txBody>
          <a:bodyPr/>
          <a:lstStyle/>
          <a:p>
            <a:r>
              <a:rPr lang="en-US" dirty="0"/>
              <a:t>Comprehensive Banking Analytics</a:t>
            </a:r>
            <a:endParaRPr lang="en-US" noProof="0"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
        <p:nvSpPr>
          <p:cNvPr id="18" name="Text Placeholder 3">
            <a:extLst>
              <a:ext uri="{FF2B5EF4-FFF2-40B4-BE49-F238E27FC236}">
                <a16:creationId xmlns:a16="http://schemas.microsoft.com/office/drawing/2014/main" id="{5277E020-DEC0-E684-06B3-A3801949FBE4}"/>
              </a:ext>
            </a:extLst>
          </p:cNvPr>
          <p:cNvSpPr txBox="1">
            <a:spLocks/>
          </p:cNvSpPr>
          <p:nvPr/>
        </p:nvSpPr>
        <p:spPr>
          <a:xfrm>
            <a:off x="252152" y="783761"/>
            <a:ext cx="6409904"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Descriptive and Perspective Analysis</a:t>
            </a:r>
          </a:p>
        </p:txBody>
      </p:sp>
      <p:sp>
        <p:nvSpPr>
          <p:cNvPr id="33" name="Text Placeholder 4">
            <a:extLst>
              <a:ext uri="{FF2B5EF4-FFF2-40B4-BE49-F238E27FC236}">
                <a16:creationId xmlns:a16="http://schemas.microsoft.com/office/drawing/2014/main" id="{2EE5F8C2-41D3-0B5A-03E2-46333B7B3D78}"/>
              </a:ext>
            </a:extLst>
          </p:cNvPr>
          <p:cNvSpPr txBox="1">
            <a:spLocks/>
          </p:cNvSpPr>
          <p:nvPr/>
        </p:nvSpPr>
        <p:spPr>
          <a:xfrm>
            <a:off x="252151" y="1106784"/>
            <a:ext cx="6409905" cy="4967455"/>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Wingdings" panose="05000000000000000000" pitchFamily="2" charset="2"/>
              <a:buChar char="Ø"/>
            </a:pPr>
            <a:endParaRPr lang="en-US" sz="1200" b="1" u="sng" dirty="0"/>
          </a:p>
          <a:p>
            <a:pPr marL="171450" indent="-171450" algn="just">
              <a:buFont typeface="Wingdings" panose="05000000000000000000" pitchFamily="2" charset="2"/>
              <a:buChar char="Ø"/>
            </a:pPr>
            <a:r>
              <a:rPr lang="en-US" sz="1200" b="1" u="sng" dirty="0">
                <a:solidFill>
                  <a:srgbClr val="FF0000"/>
                </a:solidFill>
              </a:rPr>
              <a:t>Low Income: </a:t>
            </a:r>
            <a:r>
              <a:rPr lang="en-US" sz="1200" dirty="0"/>
              <a:t>Poor Credit Score: Customers in Cluster 1 have a low mean annual income of approximately 16,021.36, with a minimum of 7,064.39 and a maximum of 28,062.39. This indicates that they are in a lower income bracket. Additionally, all customers in this cluster have been categorized as having a poor credit score.</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Financial Vulnerability: </a:t>
            </a:r>
            <a:r>
              <a:rPr lang="en-US" sz="1200" dirty="0"/>
              <a:t>The combination of low income and poor credit score suggests that customers in Cluster 1 may be financially vulnerable. They may have limited access to credit or financial resources, making them more sensitive to economic fluctuations or unexpected expenses.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Risk Assessment: </a:t>
            </a:r>
            <a:r>
              <a:rPr lang="en-US" sz="1200" dirty="0"/>
              <a:t>From a risk assessment perspective, customers in Cluster 1 may present a higher risk for default or late payments. We need to carefully evaluate their creditworthiness and may consider offering lower credit limits or higher interest rates to mitigate potential risks.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Targeted Financial Products: </a:t>
            </a:r>
            <a:r>
              <a:rPr lang="en-US" sz="1200" dirty="0"/>
              <a:t>Given their financial situation, customers in Cluster 1 may benefit from tailored financial products and services that cater to individuals with low income or poor credit history. This could include microloans, financial literacy programs, or credit-building products.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Support and Assistance: </a:t>
            </a:r>
            <a:r>
              <a:rPr lang="en-US" sz="1200" dirty="0"/>
              <a:t>Providing financial education and support to customers in Cluster 1 could help improve their financial well-being. This could include budgeting tips, debt management strategies, or access to financial counseling services.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dirty="0">
                <a:solidFill>
                  <a:srgbClr val="FF0000"/>
                </a:solidFill>
              </a:rPr>
              <a:t>Overall, </a:t>
            </a:r>
            <a:r>
              <a:rPr lang="en-US" sz="1200" dirty="0"/>
              <a:t>Cluster 1 represents a segment of customers who are financially vulnerable and may require specialized financial products and support to improve their financial stability and creditworthiness.</a:t>
            </a:r>
          </a:p>
        </p:txBody>
      </p:sp>
      <p:sp>
        <p:nvSpPr>
          <p:cNvPr id="3" name="Text Placeholder 3">
            <a:extLst>
              <a:ext uri="{FF2B5EF4-FFF2-40B4-BE49-F238E27FC236}">
                <a16:creationId xmlns:a16="http://schemas.microsoft.com/office/drawing/2014/main" id="{B40D2563-2113-7F58-5775-1DD9B2ACA21C}"/>
              </a:ext>
            </a:extLst>
          </p:cNvPr>
          <p:cNvSpPr txBox="1">
            <a:spLocks/>
          </p:cNvSpPr>
          <p:nvPr/>
        </p:nvSpPr>
        <p:spPr>
          <a:xfrm>
            <a:off x="6783352" y="783761"/>
            <a:ext cx="5075853"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Cluster-1</a:t>
            </a:r>
            <a:endParaRPr lang="en-IN" sz="1100" dirty="0"/>
          </a:p>
        </p:txBody>
      </p:sp>
      <p:sp>
        <p:nvSpPr>
          <p:cNvPr id="5" name="Text Placeholder 4">
            <a:extLst>
              <a:ext uri="{FF2B5EF4-FFF2-40B4-BE49-F238E27FC236}">
                <a16:creationId xmlns:a16="http://schemas.microsoft.com/office/drawing/2014/main" id="{DD99F9E1-A5AB-26C3-7CA5-6095978534F0}"/>
              </a:ext>
            </a:extLst>
          </p:cNvPr>
          <p:cNvSpPr txBox="1">
            <a:spLocks/>
          </p:cNvSpPr>
          <p:nvPr/>
        </p:nvSpPr>
        <p:spPr>
          <a:xfrm>
            <a:off x="6783353" y="1106784"/>
            <a:ext cx="5075853" cy="2969215"/>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100" dirty="0"/>
          </a:p>
        </p:txBody>
      </p:sp>
      <p:pic>
        <p:nvPicPr>
          <p:cNvPr id="16" name="Picture 15">
            <a:extLst>
              <a:ext uri="{FF2B5EF4-FFF2-40B4-BE49-F238E27FC236}">
                <a16:creationId xmlns:a16="http://schemas.microsoft.com/office/drawing/2014/main" id="{63AD12EA-D3C8-B03F-F1DC-E5E2FAD68794}"/>
              </a:ext>
            </a:extLst>
          </p:cNvPr>
          <p:cNvPicPr>
            <a:picLocks noChangeAspect="1"/>
          </p:cNvPicPr>
          <p:nvPr/>
        </p:nvPicPr>
        <p:blipFill>
          <a:blip r:embed="rId3"/>
          <a:stretch>
            <a:fillRect/>
          </a:stretch>
        </p:blipFill>
        <p:spPr>
          <a:xfrm>
            <a:off x="6854888" y="1269190"/>
            <a:ext cx="4907901" cy="2509137"/>
          </a:xfrm>
          <a:prstGeom prst="rect">
            <a:avLst/>
          </a:prstGeom>
        </p:spPr>
      </p:pic>
    </p:spTree>
    <p:extLst>
      <p:ext uri="{BB962C8B-B14F-4D97-AF65-F5344CB8AC3E}">
        <p14:creationId xmlns:p14="http://schemas.microsoft.com/office/powerpoint/2010/main" val="101017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22506"/>
            <a:ext cx="10515600" cy="643861"/>
          </a:xfrm>
        </p:spPr>
        <p:txBody>
          <a:bodyPr/>
          <a:lstStyle/>
          <a:p>
            <a:r>
              <a:rPr lang="en-US" dirty="0"/>
              <a:t>Customer Segmentation-Cluster-2-Insights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345735" y="6345245"/>
            <a:ext cx="4114800" cy="365125"/>
          </a:xfrm>
        </p:spPr>
        <p:txBody>
          <a:bodyPr/>
          <a:lstStyle/>
          <a:p>
            <a:r>
              <a:rPr lang="en-US" dirty="0"/>
              <a:t>Comprehensive Banking Analytics</a:t>
            </a:r>
            <a:endParaRPr lang="en-US" noProof="0"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sp>
        <p:nvSpPr>
          <p:cNvPr id="18" name="Text Placeholder 3">
            <a:extLst>
              <a:ext uri="{FF2B5EF4-FFF2-40B4-BE49-F238E27FC236}">
                <a16:creationId xmlns:a16="http://schemas.microsoft.com/office/drawing/2014/main" id="{5277E020-DEC0-E684-06B3-A3801949FBE4}"/>
              </a:ext>
            </a:extLst>
          </p:cNvPr>
          <p:cNvSpPr txBox="1">
            <a:spLocks/>
          </p:cNvSpPr>
          <p:nvPr/>
        </p:nvSpPr>
        <p:spPr>
          <a:xfrm>
            <a:off x="252152" y="702481"/>
            <a:ext cx="6409904"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Descriptive and Perspective Analysis</a:t>
            </a:r>
            <a:endParaRPr lang="en-IN" sz="1100" dirty="0"/>
          </a:p>
        </p:txBody>
      </p:sp>
      <p:sp>
        <p:nvSpPr>
          <p:cNvPr id="33" name="Text Placeholder 4">
            <a:extLst>
              <a:ext uri="{FF2B5EF4-FFF2-40B4-BE49-F238E27FC236}">
                <a16:creationId xmlns:a16="http://schemas.microsoft.com/office/drawing/2014/main" id="{2EE5F8C2-41D3-0B5A-03E2-46333B7B3D78}"/>
              </a:ext>
            </a:extLst>
          </p:cNvPr>
          <p:cNvSpPr txBox="1">
            <a:spLocks/>
          </p:cNvSpPr>
          <p:nvPr/>
        </p:nvSpPr>
        <p:spPr>
          <a:xfrm>
            <a:off x="252151" y="1025504"/>
            <a:ext cx="6409905" cy="5247363"/>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Wingdings" panose="05000000000000000000" pitchFamily="2" charset="2"/>
              <a:buChar char="Ø"/>
            </a:pPr>
            <a:endParaRPr lang="en-US" sz="1200" b="1" u="sng" dirty="0"/>
          </a:p>
          <a:p>
            <a:pPr marL="171450" indent="-171450" algn="just">
              <a:buFont typeface="Wingdings" panose="05000000000000000000" pitchFamily="2" charset="2"/>
              <a:buChar char="Ø"/>
            </a:pPr>
            <a:r>
              <a:rPr lang="en-US" sz="1200" b="1" u="sng" dirty="0">
                <a:solidFill>
                  <a:srgbClr val="FF0000"/>
                </a:solidFill>
              </a:rPr>
              <a:t>Standard Credit Score:</a:t>
            </a:r>
            <a:r>
              <a:rPr lang="en-US" sz="1200" dirty="0"/>
              <a:t> All customers in Cluster 2 have been categorized as having a standard credit score. This indicates that they are likely to have a relatively good credit history and creditworthiness compared to customers with poor or no credit history.</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Higher Annual Income:</a:t>
            </a:r>
            <a:r>
              <a:rPr lang="en-US" sz="1200" dirty="0"/>
              <a:t> Customers in Cluster 2 have a higher mean annual income of approximately 71,398.48 , with a minimum of 36,707.71  and a maximum of 177,330.19. This suggests that they are in a higher income bracket compared to customers in Cluster 1.</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Financial Stability:</a:t>
            </a:r>
            <a:r>
              <a:rPr lang="en-US" sz="1200" dirty="0"/>
              <a:t> The combination of a standard credit score and higher annual income indicates that customers in Cluster 2 are likely to be more financially stable. They may have better access to credit and financial resources, making them less sensitive to economic fluctuations.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Lower Risk Profile:</a:t>
            </a:r>
            <a:r>
              <a:rPr lang="en-US" sz="1200" dirty="0"/>
              <a:t> From a risk assessment perspective, customers in Cluster 2 may present a lower risk for default or late payments compared to customers in Cluster 1. We may be more inclined to offer them higher credit limits or lower interest rates.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Targeted Financial Products:</a:t>
            </a:r>
            <a:r>
              <a:rPr lang="en-US" sz="1200" dirty="0"/>
              <a:t> Customers in Cluster 2 may benefit from a wider range of financial products and services, including higher credit limits, lower interest rates, and premium banking services. Lending institutions may also offer them investment products or wealth management services tailored to their higher income bracket.</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u="sng" dirty="0">
                <a:solidFill>
                  <a:srgbClr val="FF0000"/>
                </a:solidFill>
              </a:rPr>
              <a:t>Financial Planning:</a:t>
            </a:r>
            <a:r>
              <a:rPr lang="en-US" sz="1200" dirty="0"/>
              <a:t> Given their higher income and standard credit score, customers in Cluster 2 may be interested in financial planning services to help them achieve their long-term financial goals. This could include retirement planning, tax planning, and wealth preservation strategies.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dirty="0">
                <a:solidFill>
                  <a:srgbClr val="FF0000"/>
                </a:solidFill>
              </a:rPr>
              <a:t>Overall,</a:t>
            </a:r>
            <a:r>
              <a:rPr lang="en-US" sz="1200" dirty="0"/>
              <a:t> Cluster 2 represents a segment of customers who are more financially stable and have a lower risk profile compared to customers in Cluster 1. They may require different financial products and services that cater to their higher income and creditworthiness.</a:t>
            </a:r>
          </a:p>
        </p:txBody>
      </p:sp>
      <p:sp>
        <p:nvSpPr>
          <p:cNvPr id="3" name="Text Placeholder 3">
            <a:extLst>
              <a:ext uri="{FF2B5EF4-FFF2-40B4-BE49-F238E27FC236}">
                <a16:creationId xmlns:a16="http://schemas.microsoft.com/office/drawing/2014/main" id="{B40D2563-2113-7F58-5775-1DD9B2ACA21C}"/>
              </a:ext>
            </a:extLst>
          </p:cNvPr>
          <p:cNvSpPr txBox="1">
            <a:spLocks/>
          </p:cNvSpPr>
          <p:nvPr/>
        </p:nvSpPr>
        <p:spPr>
          <a:xfrm>
            <a:off x="6783352" y="702481"/>
            <a:ext cx="5296887" cy="323023"/>
          </a:xfrm>
          <a:prstGeom prst="rect">
            <a:avLst/>
          </a:prstGeom>
          <a:ln w="28575">
            <a:solidFill>
              <a:schemeClr val="accent1"/>
            </a:solidFill>
          </a:ln>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Cluster-2</a:t>
            </a:r>
            <a:endParaRPr lang="en-IN" sz="1100" dirty="0"/>
          </a:p>
        </p:txBody>
      </p:sp>
      <p:sp>
        <p:nvSpPr>
          <p:cNvPr id="5" name="Text Placeholder 4">
            <a:extLst>
              <a:ext uri="{FF2B5EF4-FFF2-40B4-BE49-F238E27FC236}">
                <a16:creationId xmlns:a16="http://schemas.microsoft.com/office/drawing/2014/main" id="{DD99F9E1-A5AB-26C3-7CA5-6095978534F0}"/>
              </a:ext>
            </a:extLst>
          </p:cNvPr>
          <p:cNvSpPr txBox="1">
            <a:spLocks/>
          </p:cNvSpPr>
          <p:nvPr/>
        </p:nvSpPr>
        <p:spPr>
          <a:xfrm>
            <a:off x="6783353" y="1025504"/>
            <a:ext cx="5296887" cy="2969215"/>
          </a:xfrm>
          <a:prstGeom prst="rect">
            <a:avLst/>
          </a:prstGeom>
          <a:ln w="19050">
            <a:solidFill>
              <a:schemeClr val="bg1"/>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100" dirty="0"/>
          </a:p>
        </p:txBody>
      </p:sp>
      <p:pic>
        <p:nvPicPr>
          <p:cNvPr id="6" name="Picture 5">
            <a:extLst>
              <a:ext uri="{FF2B5EF4-FFF2-40B4-BE49-F238E27FC236}">
                <a16:creationId xmlns:a16="http://schemas.microsoft.com/office/drawing/2014/main" id="{DBBE5D68-A84C-1E3A-D39E-EA19ED4C77D1}"/>
              </a:ext>
            </a:extLst>
          </p:cNvPr>
          <p:cNvPicPr>
            <a:picLocks noChangeAspect="1"/>
          </p:cNvPicPr>
          <p:nvPr/>
        </p:nvPicPr>
        <p:blipFill>
          <a:blip r:embed="rId3"/>
          <a:stretch>
            <a:fillRect/>
          </a:stretch>
        </p:blipFill>
        <p:spPr>
          <a:xfrm>
            <a:off x="6872116" y="1141985"/>
            <a:ext cx="5159187" cy="2537680"/>
          </a:xfrm>
          <a:prstGeom prst="rect">
            <a:avLst/>
          </a:prstGeom>
        </p:spPr>
      </p:pic>
    </p:spTree>
    <p:extLst>
      <p:ext uri="{BB962C8B-B14F-4D97-AF65-F5344CB8AC3E}">
        <p14:creationId xmlns:p14="http://schemas.microsoft.com/office/powerpoint/2010/main" val="2425206446"/>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D5854E-F453-4846-A87D-6EF3DCF73E3E}">
  <ds:schemaRefs>
    <ds:schemaRef ds:uri="http://schemas.microsoft.com/sharepoint/v3"/>
    <ds:schemaRef ds:uri="http://schemas.microsoft.com/office/2006/documentManagement/types"/>
    <ds:schemaRef ds:uri="http://purl.org/dc/dcmitype/"/>
    <ds:schemaRef ds:uri="71af3243-3dd4-4a8d-8c0d-dd76da1f02a5"/>
    <ds:schemaRef ds:uri="http://purl.org/dc/elements/1.1/"/>
    <ds:schemaRef ds:uri="http://www.w3.org/XML/1998/namespace"/>
    <ds:schemaRef ds:uri="16c05727-aa75-4e4a-9b5f-8a80a1165891"/>
    <ds:schemaRef ds:uri="http://schemas.openxmlformats.org/package/2006/metadata/core-properties"/>
    <ds:schemaRef ds:uri="http://schemas.microsoft.com/office/2006/metadata/properties"/>
    <ds:schemaRef ds:uri="http://schemas.microsoft.com/office/infopath/2007/PartnerControls"/>
    <ds:schemaRef ds:uri="230e9df3-be65-4c73-a93b-d1236ebd677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653</TotalTime>
  <Words>2798</Words>
  <Application>Microsoft Office PowerPoint</Application>
  <PresentationFormat>Widescreen</PresentationFormat>
  <Paragraphs>287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等线</vt:lpstr>
      <vt:lpstr>Abadi</vt:lpstr>
      <vt:lpstr>Arial</vt:lpstr>
      <vt:lpstr>Calibri</vt:lpstr>
      <vt:lpstr>Posterama Text Black</vt:lpstr>
      <vt:lpstr>Posterama Text SemiBold</vt:lpstr>
      <vt:lpstr>Wingdings</vt:lpstr>
      <vt:lpstr>Custom</vt:lpstr>
      <vt:lpstr>Comprehensive Banking Analytics</vt:lpstr>
      <vt:lpstr>Problem Definition:</vt:lpstr>
      <vt:lpstr>Benefits</vt:lpstr>
      <vt:lpstr>Data Collection: Feature details of Given dataset (train.csv)</vt:lpstr>
      <vt:lpstr>EDA : Exploratory Data Analysis</vt:lpstr>
      <vt:lpstr>Model Training – Clustering(Unsupervised learning) </vt:lpstr>
      <vt:lpstr>Model Selection &amp; Training (Classification):</vt:lpstr>
      <vt:lpstr>Customer Segmentation-Cluster-1-Insights</vt:lpstr>
      <vt:lpstr>Customer Segmentation-Cluster-2-Insights</vt:lpstr>
      <vt:lpstr>Customer Segmentation-Cluster-3-Insights</vt:lpstr>
      <vt:lpstr>Customer Segmentation-Cluster-4-Insights</vt:lpstr>
      <vt:lpstr>Customer Segmentation-Cluster-5-Insights</vt:lpstr>
      <vt:lpstr>Robust Credit Scoring and Loan Approval System: </vt:lpstr>
      <vt:lpstr>Robust Credit Scoring and Loan Approval System: </vt:lpstr>
      <vt:lpstr>Perspective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Nandha S</dc:creator>
  <cp:lastModifiedBy>Nandha S</cp:lastModifiedBy>
  <cp:revision>2</cp:revision>
  <cp:lastPrinted>2024-06-13T14:52:26Z</cp:lastPrinted>
  <dcterms:created xsi:type="dcterms:W3CDTF">2024-06-11T14:17:37Z</dcterms:created>
  <dcterms:modified xsi:type="dcterms:W3CDTF">2024-06-13T15:25:28Z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