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Lyrics\Desktop\College\IBM%20SkillBuild\TNSDC-Data%20Analytics%20with%20Excel\Project\employee_data_with_pivot_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[employee_data_with_pivot_chart.xlsx]Pivot_Chart!PivotTable1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chemeClr val="tx1"/>
                </a:solidFill>
                <a:latin typeface="Times New Roman" panose="02020603050405020304" pitchFamily="18" charset="0"/>
                <a:cs typeface="Times New Roman" panose="02020603050405020304" pitchFamily="18" charset="0"/>
              </a:rPr>
              <a:t>EMPLOYEES PERFORMANCE ANALYSIS</a:t>
            </a:r>
          </a:p>
        </c:rich>
      </c:tx>
      <c:layout>
        <c:manualLayout>
          <c:xMode val="edge"/>
          <c:yMode val="edge"/>
          <c:x val="0.26762921341276252"/>
          <c:y val="2.882169849250771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rgbClr val="FF0000"/>
          </a:solidFill>
          <a:ln>
            <a:noFill/>
          </a:ln>
          <a:effectLst/>
        </c:spPr>
        <c:marker>
          <c:symbol val="none"/>
        </c:marker>
      </c:pivotFmt>
      <c:pivotFmt>
        <c:idx val="2"/>
        <c:spPr>
          <a:solidFill>
            <a:srgbClr val="0070C0"/>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6"/>
          </a:solidFill>
          <a:ln>
            <a:noFill/>
          </a:ln>
          <a:effectLst/>
        </c:spPr>
        <c:marker>
          <c:symbol val="none"/>
        </c:marker>
      </c:pivotFmt>
      <c:pivotFmt>
        <c:idx val="5"/>
        <c:spPr>
          <a:solidFill>
            <a:srgbClr val="FF0000"/>
          </a:solidFill>
          <a:ln>
            <a:noFill/>
          </a:ln>
          <a:effectLst/>
        </c:spPr>
        <c:marker>
          <c:symbol val="none"/>
        </c:marker>
      </c:pivotFmt>
      <c:pivotFmt>
        <c:idx val="6"/>
        <c:spPr>
          <a:solidFill>
            <a:schemeClr val="accent1"/>
          </a:solidFill>
          <a:ln>
            <a:noFill/>
          </a:ln>
          <a:effectLst/>
        </c:spPr>
        <c:marker>
          <c:symbol val="none"/>
        </c:marker>
      </c:pivotFmt>
      <c:pivotFmt>
        <c:idx val="7"/>
        <c:spPr>
          <a:solidFill>
            <a:srgbClr val="0070C0"/>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6"/>
          </a:solidFill>
          <a:ln>
            <a:noFill/>
          </a:ln>
          <a:effectLst/>
        </c:spPr>
        <c:marker>
          <c:symbol val="none"/>
        </c:marker>
      </c:pivotFmt>
      <c:pivotFmt>
        <c:idx val="10"/>
        <c:spPr>
          <a:solidFill>
            <a:srgbClr val="FF0000"/>
          </a:solidFill>
          <a:ln>
            <a:noFill/>
          </a:ln>
          <a:effectLst/>
        </c:spPr>
        <c:marker>
          <c:symbol val="none"/>
        </c:marker>
      </c:pivotFmt>
      <c:pivotFmt>
        <c:idx val="11"/>
        <c:spPr>
          <a:solidFill>
            <a:schemeClr val="accent1"/>
          </a:solidFill>
          <a:ln>
            <a:noFill/>
          </a:ln>
          <a:effectLst/>
        </c:spPr>
        <c:marker>
          <c:symbol val="none"/>
        </c:marker>
      </c:pivotFmt>
      <c:pivotFmt>
        <c:idx val="12"/>
        <c:spPr>
          <a:solidFill>
            <a:srgbClr val="0070C0"/>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6"/>
          </a:solidFill>
          <a:ln>
            <a:noFill/>
          </a:ln>
          <a:effectLst/>
        </c:spPr>
        <c:marker>
          <c:symbol val="none"/>
        </c:marker>
      </c:pivotFmt>
    </c:pivotFmts>
    <c:plotArea>
      <c:layout>
        <c:manualLayout>
          <c:layoutTarget val="inner"/>
          <c:xMode val="edge"/>
          <c:yMode val="edge"/>
          <c:x val="4.5392416640044099E-2"/>
          <c:y val="0.11396226074150367"/>
          <c:w val="0.74378817206321768"/>
          <c:h val="0.78740826071439851"/>
        </c:manualLayout>
      </c:layout>
      <c:barChart>
        <c:barDir val="col"/>
        <c:grouping val="clustered"/>
        <c:varyColors val="0"/>
        <c:ser>
          <c:idx val="0"/>
          <c:order val="0"/>
          <c:tx>
            <c:strRef>
              <c:f>Pivot_Chart!$B$3:$B$4</c:f>
              <c:strCache>
                <c:ptCount val="1"/>
                <c:pt idx="0">
                  <c:v>VERY POOR</c:v>
                </c:pt>
              </c:strCache>
            </c:strRef>
          </c:tx>
          <c:spPr>
            <a:solidFill>
              <a:srgbClr val="FF0000"/>
            </a:solidFill>
            <a:ln>
              <a:noFill/>
            </a:ln>
            <a:effectLst/>
          </c:spPr>
          <c:invertIfNegative val="0"/>
          <c:trendline>
            <c:spPr>
              <a:ln w="19050" cap="rnd">
                <a:solidFill>
                  <a:schemeClr val="accent1"/>
                </a:solidFill>
                <a:prstDash val="sysDot"/>
              </a:ln>
              <a:effectLst/>
            </c:spPr>
            <c:trendlineType val="linear"/>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Pivot_Chart!$B$5:$B$15</c:f>
              <c:numCache>
                <c:formatCode>General</c:formatCode>
                <c:ptCount val="10"/>
                <c:pt idx="0">
                  <c:v>23</c:v>
                </c:pt>
                <c:pt idx="1">
                  <c:v>33</c:v>
                </c:pt>
                <c:pt idx="2">
                  <c:v>29</c:v>
                </c:pt>
                <c:pt idx="3">
                  <c:v>25</c:v>
                </c:pt>
                <c:pt idx="4">
                  <c:v>28</c:v>
                </c:pt>
                <c:pt idx="5">
                  <c:v>21</c:v>
                </c:pt>
                <c:pt idx="6">
                  <c:v>29</c:v>
                </c:pt>
                <c:pt idx="7">
                  <c:v>25</c:v>
                </c:pt>
                <c:pt idx="8">
                  <c:v>31</c:v>
                </c:pt>
                <c:pt idx="9">
                  <c:v>22</c:v>
                </c:pt>
              </c:numCache>
            </c:numRef>
          </c:val>
        </c:ser>
        <c:ser>
          <c:idx val="1"/>
          <c:order val="1"/>
          <c:tx>
            <c:strRef>
              <c:f>Pivot_Chart!$C$3:$C$4</c:f>
              <c:strCache>
                <c:ptCount val="1"/>
                <c:pt idx="0">
                  <c:v>POOR</c:v>
                </c:pt>
              </c:strCache>
            </c:strRef>
          </c:tx>
          <c:spPr>
            <a:solidFill>
              <a:schemeClr val="accent2"/>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Pivot_Chart!$C$5:$C$15</c:f>
              <c:numCache>
                <c:formatCode>General</c:formatCode>
                <c:ptCount val="10"/>
                <c:pt idx="0">
                  <c:v>11</c:v>
                </c:pt>
                <c:pt idx="1">
                  <c:v>14</c:v>
                </c:pt>
                <c:pt idx="2">
                  <c:v>12</c:v>
                </c:pt>
                <c:pt idx="3">
                  <c:v>14</c:v>
                </c:pt>
                <c:pt idx="4">
                  <c:v>13</c:v>
                </c:pt>
                <c:pt idx="5">
                  <c:v>12</c:v>
                </c:pt>
                <c:pt idx="6">
                  <c:v>12</c:v>
                </c:pt>
                <c:pt idx="7">
                  <c:v>18</c:v>
                </c:pt>
                <c:pt idx="8">
                  <c:v>14</c:v>
                </c:pt>
                <c:pt idx="9">
                  <c:v>12</c:v>
                </c:pt>
              </c:numCache>
            </c:numRef>
          </c:val>
        </c:ser>
        <c:ser>
          <c:idx val="2"/>
          <c:order val="2"/>
          <c:tx>
            <c:strRef>
              <c:f>Pivot_Chart!$D$3:$D$4</c:f>
              <c:strCache>
                <c:ptCount val="1"/>
                <c:pt idx="0">
                  <c:v>MEDIUM</c:v>
                </c:pt>
              </c:strCache>
            </c:strRef>
          </c:tx>
          <c:spPr>
            <a:solidFill>
              <a:srgbClr val="0070C0"/>
            </a:solidFill>
            <a:ln>
              <a:noFill/>
            </a:ln>
            <a:effectLst/>
          </c:spPr>
          <c:invertIfNegative val="0"/>
          <c:trendline>
            <c:spPr>
              <a:ln w="19050" cap="rnd">
                <a:solidFill>
                  <a:schemeClr val="accent3"/>
                </a:solidFill>
                <a:prstDash val="sysDot"/>
              </a:ln>
              <a:effectLst/>
            </c:spPr>
            <c:trendlineType val="exp"/>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Pivot_Chart!$E$3:$E$4</c:f>
              <c:strCache>
                <c:ptCount val="1"/>
                <c:pt idx="0">
                  <c:v>HIGH</c:v>
                </c:pt>
              </c:strCache>
            </c:strRef>
          </c:tx>
          <c:spPr>
            <a:solidFill>
              <a:schemeClr val="accent4"/>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Pivot_Chart!$E$5:$E$15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4"/>
          <c:order val="4"/>
          <c:tx>
            <c:strRef>
              <c:f>Pivot_Chart!$F$3:$F$4</c:f>
              <c:strCache>
                <c:ptCount val="1"/>
                <c:pt idx="0">
                  <c:v>VERY HIGH</c:v>
                </c:pt>
              </c:strCache>
            </c:strRef>
          </c:tx>
          <c:spPr>
            <a:solidFill>
              <a:schemeClr val="accent6"/>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Pivot_Chart!$F$5:$F$15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219"/>
        <c:overlap val="-27"/>
        <c:axId val="774315008"/>
        <c:axId val="774319360"/>
      </c:barChart>
      <c:catAx>
        <c:axId val="774315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74319360"/>
        <c:crosses val="autoZero"/>
        <c:auto val="1"/>
        <c:lblAlgn val="ctr"/>
        <c:lblOffset val="100"/>
        <c:noMultiLvlLbl val="0"/>
      </c:catAx>
      <c:valAx>
        <c:axId val="774319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74315008"/>
        <c:crosses val="autoZero"/>
        <c:crossBetween val="between"/>
      </c:valAx>
      <c:spPr>
        <a:noFill/>
        <a:ln>
          <a:noFill/>
        </a:ln>
        <a:effectLst/>
      </c:spPr>
    </c:plotArea>
    <c:legend>
      <c:legendPos val="r"/>
      <c:layout>
        <c:manualLayout>
          <c:xMode val="edge"/>
          <c:yMode val="edge"/>
          <c:x val="0.79554494828957834"/>
          <c:y val="0.10524889208126093"/>
          <c:w val="0.19809069212410502"/>
          <c:h val="0.78922574437231485"/>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12" Type="http://schemas.openxmlformats.org/officeDocument/2006/relationships/image" Target="../media/image19.jpeg"/><Relationship Id="rId2" Type="http://schemas.openxmlformats.org/officeDocument/2006/relationships/image" Target="../media/image9.jpeg"/><Relationship Id="rId1" Type="http://schemas.openxmlformats.org/officeDocument/2006/relationships/image" Target="../media/image8.jpeg"/><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smtClean="0"/>
            <a:t>Management</a:t>
          </a:r>
          <a:endParaRPr lang="en-IN" dirty="0"/>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smtClean="0"/>
            <a:t>Managers</a:t>
          </a:r>
          <a:endParaRPr lang="en-IN" dirty="0"/>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smtClean="0"/>
            <a:t>Directors</a:t>
          </a:r>
          <a:endParaRPr lang="en-IN" dirty="0"/>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smtClean="0"/>
            <a:t>Administrators</a:t>
          </a:r>
          <a:endParaRPr lang="en-IN" dirty="0"/>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smtClean="0"/>
            <a:t>Employers</a:t>
          </a:r>
          <a:endParaRPr lang="en-IN" dirty="0"/>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smtClean="0"/>
            <a:t>Employees</a:t>
          </a:r>
          <a:endParaRPr lang="en-IN" dirty="0"/>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smtClean="0"/>
            <a:t>Industries</a:t>
          </a:r>
          <a:endParaRPr lang="en-IN" dirty="0"/>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smtClean="0"/>
            <a:t>Information Technology (IT) Sector</a:t>
          </a:r>
          <a:endParaRPr lang="en-IN" dirty="0"/>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smtClean="0"/>
            <a:t>Accountant</a:t>
          </a:r>
          <a:endParaRPr lang="en-IN" dirty="0"/>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smtClean="0"/>
            <a:t>Developers</a:t>
          </a:r>
          <a:endParaRPr lang="en-IN" dirty="0"/>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smtClean="0"/>
            <a:t>Data </a:t>
          </a:r>
          <a:r>
            <a:rPr lang="en-IN" dirty="0" err="1" smtClean="0"/>
            <a:t>Analyzers</a:t>
          </a:r>
          <a:endParaRPr lang="en-IN" dirty="0"/>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smtClean="0"/>
            <a:t>Network Engineers</a:t>
          </a:r>
          <a:endParaRPr lang="en-IN" dirty="0"/>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t>
        <a:bodyPr/>
        <a:lstStyle/>
        <a:p>
          <a:endParaRPr lang="en-IN"/>
        </a:p>
      </dgm:t>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t>
        <a:bodyPr/>
        <a:lstStyle/>
        <a:p>
          <a:endParaRPr lang="en-IN"/>
        </a:p>
      </dgm:t>
    </dgm:pt>
    <dgm:pt modelId="{167E1891-99AD-4EC8-88DC-85D2AAF94E02}" type="pres">
      <dgm:prSet presAssocID="{EDD9A223-2F0A-4413-BE34-FD859981F300}" presName="parentRect" presStyleLbl="alignNode1" presStyleIdx="0" presStyleCnt="12"/>
      <dgm:spPr/>
      <dgm:t>
        <a:bodyPr/>
        <a:lstStyle/>
        <a:p>
          <a:endParaRPr lang="en-IN"/>
        </a:p>
      </dgm:t>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t>
        <a:bodyPr/>
        <a:lstStyle/>
        <a:p>
          <a:endParaRPr lang="en-IN"/>
        </a:p>
      </dgm:t>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t>
        <a:bodyPr/>
        <a:lstStyle/>
        <a:p>
          <a:endParaRPr lang="en-IN"/>
        </a:p>
      </dgm:t>
    </dgm:pt>
    <dgm:pt modelId="{1F515479-34B3-44DC-A4DA-5237A6289477}" type="pres">
      <dgm:prSet presAssocID="{443443C1-AEFD-45E3-A64E-2A39AD47760D}" presName="parentRect" presStyleLbl="alignNode1" presStyleIdx="1" presStyleCnt="12"/>
      <dgm:spPr/>
      <dgm:t>
        <a:bodyPr/>
        <a:lstStyle/>
        <a:p>
          <a:endParaRPr lang="en-IN"/>
        </a:p>
      </dgm:t>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t>
        <a:bodyPr/>
        <a:lstStyle/>
        <a:p>
          <a:endParaRPr lang="en-IN"/>
        </a:p>
      </dgm:t>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t>
        <a:bodyPr/>
        <a:lstStyle/>
        <a:p>
          <a:endParaRPr lang="en-IN"/>
        </a:p>
      </dgm:t>
    </dgm:pt>
    <dgm:pt modelId="{4768535A-1C31-4E71-92F3-0E3BCD20D0BB}" type="pres">
      <dgm:prSet presAssocID="{7AE8DD64-F174-4670-A02C-8CF5B406F09C}" presName="parentRect" presStyleLbl="alignNode1" presStyleIdx="2" presStyleCnt="12"/>
      <dgm:spPr/>
      <dgm:t>
        <a:bodyPr/>
        <a:lstStyle/>
        <a:p>
          <a:endParaRPr lang="en-IN"/>
        </a:p>
      </dgm:t>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t>
        <a:bodyPr/>
        <a:lstStyle/>
        <a:p>
          <a:endParaRPr lang="en-IN"/>
        </a:p>
      </dgm:t>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t>
        <a:bodyPr/>
        <a:lstStyle/>
        <a:p>
          <a:endParaRPr lang="en-IN"/>
        </a:p>
      </dgm:t>
    </dgm:pt>
    <dgm:pt modelId="{52A9D9C1-3D89-448E-97D6-4790B26C3C96}" type="pres">
      <dgm:prSet presAssocID="{B1F729F8-9083-4658-AF2B-EBF196F935E6}" presName="parentRect" presStyleLbl="alignNode1" presStyleIdx="3" presStyleCnt="12"/>
      <dgm:spPr/>
      <dgm:t>
        <a:bodyPr/>
        <a:lstStyle/>
        <a:p>
          <a:endParaRPr lang="en-IN"/>
        </a:p>
      </dgm:t>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t>
        <a:bodyPr/>
        <a:lstStyle/>
        <a:p>
          <a:endParaRPr lang="en-IN"/>
        </a:p>
      </dgm:t>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t>
        <a:bodyPr/>
        <a:lstStyle/>
        <a:p>
          <a:endParaRPr lang="en-IN"/>
        </a:p>
      </dgm:t>
    </dgm:pt>
    <dgm:pt modelId="{83859383-BC55-4FB4-98A1-F7305767DE8C}" type="pres">
      <dgm:prSet presAssocID="{8B2495A1-93C1-4D89-B746-4B6D16D7E599}" presName="parentRect" presStyleLbl="alignNode1" presStyleIdx="4" presStyleCnt="12"/>
      <dgm:spPr/>
      <dgm:t>
        <a:bodyPr/>
        <a:lstStyle/>
        <a:p>
          <a:endParaRPr lang="en-IN"/>
        </a:p>
      </dgm:t>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t>
        <a:bodyPr/>
        <a:lstStyle/>
        <a:p>
          <a:endParaRPr lang="en-IN"/>
        </a:p>
      </dgm:t>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t>
        <a:bodyPr/>
        <a:lstStyle/>
        <a:p>
          <a:endParaRPr lang="en-IN"/>
        </a:p>
      </dgm:t>
    </dgm:pt>
    <dgm:pt modelId="{72145CED-2BE1-42F8-9EFE-E4A666FF3023}" type="pres">
      <dgm:prSet presAssocID="{E89D1E16-7183-4B5E-AB59-988E72EBF273}" presName="parentRect" presStyleLbl="alignNode1" presStyleIdx="5" presStyleCnt="12"/>
      <dgm:spPr/>
      <dgm:t>
        <a:bodyPr/>
        <a:lstStyle/>
        <a:p>
          <a:endParaRPr lang="en-IN"/>
        </a:p>
      </dgm:t>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t>
        <a:bodyPr/>
        <a:lstStyle/>
        <a:p>
          <a:endParaRPr lang="en-IN"/>
        </a:p>
      </dgm:t>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t>
        <a:bodyPr/>
        <a:lstStyle/>
        <a:p>
          <a:endParaRPr lang="en-IN"/>
        </a:p>
      </dgm:t>
    </dgm:pt>
    <dgm:pt modelId="{89B5095E-64F3-4CB5-8FAB-5885DD112FF6}" type="pres">
      <dgm:prSet presAssocID="{A0FF39A3-B3D8-464A-8FC9-8A27A1AA1FB3}" presName="parentRect" presStyleLbl="alignNode1" presStyleIdx="6" presStyleCnt="12"/>
      <dgm:spPr/>
      <dgm:t>
        <a:bodyPr/>
        <a:lstStyle/>
        <a:p>
          <a:endParaRPr lang="en-IN"/>
        </a:p>
      </dgm:t>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t>
        <a:bodyPr/>
        <a:lstStyle/>
        <a:p>
          <a:endParaRPr lang="en-IN"/>
        </a:p>
      </dgm:t>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t>
        <a:bodyPr/>
        <a:lstStyle/>
        <a:p>
          <a:endParaRPr lang="en-IN"/>
        </a:p>
      </dgm:t>
    </dgm:pt>
    <dgm:pt modelId="{C9416A6F-CA96-45C2-83C7-833379E86DED}" type="pres">
      <dgm:prSet presAssocID="{B454D548-C211-4D0D-85C9-31B806A7ABDA}" presName="parentRect" presStyleLbl="alignNode1" presStyleIdx="7" presStyleCnt="12"/>
      <dgm:spPr/>
      <dgm:t>
        <a:bodyPr/>
        <a:lstStyle/>
        <a:p>
          <a:endParaRPr lang="en-IN"/>
        </a:p>
      </dgm:t>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t>
        <a:bodyPr/>
        <a:lstStyle/>
        <a:p>
          <a:endParaRPr lang="en-IN"/>
        </a:p>
      </dgm:t>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t>
        <a:bodyPr/>
        <a:lstStyle/>
        <a:p>
          <a:endParaRPr lang="en-IN"/>
        </a:p>
      </dgm:t>
    </dgm:pt>
    <dgm:pt modelId="{0CB9F858-7C9A-490D-B659-433A844F3E1E}" type="pres">
      <dgm:prSet presAssocID="{4E5F6D89-8451-4B31-9143-4FDED5FFA6C3}" presName="parentRect" presStyleLbl="alignNode1" presStyleIdx="8" presStyleCnt="12"/>
      <dgm:spPr/>
      <dgm:t>
        <a:bodyPr/>
        <a:lstStyle/>
        <a:p>
          <a:endParaRPr lang="en-IN"/>
        </a:p>
      </dgm:t>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t>
        <a:bodyPr/>
        <a:lstStyle/>
        <a:p>
          <a:endParaRPr lang="en-IN"/>
        </a:p>
      </dgm:t>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t>
        <a:bodyPr/>
        <a:lstStyle/>
        <a:p>
          <a:endParaRPr lang="en-IN"/>
        </a:p>
      </dgm:t>
    </dgm:pt>
    <dgm:pt modelId="{6D88DA7D-5E2D-4ABB-8688-E5E37EA8F27A}" type="pres">
      <dgm:prSet presAssocID="{3BCA344F-0010-41D2-AC77-B6234E856C04}" presName="parentRect" presStyleLbl="alignNode1" presStyleIdx="9" presStyleCnt="12"/>
      <dgm:spPr/>
      <dgm:t>
        <a:bodyPr/>
        <a:lstStyle/>
        <a:p>
          <a:endParaRPr lang="en-IN"/>
        </a:p>
      </dgm:t>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t>
        <a:bodyPr/>
        <a:lstStyle/>
        <a:p>
          <a:endParaRPr lang="en-IN"/>
        </a:p>
      </dgm:t>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t>
        <a:bodyPr/>
        <a:lstStyle/>
        <a:p>
          <a:endParaRPr lang="en-IN"/>
        </a:p>
      </dgm:t>
    </dgm:pt>
    <dgm:pt modelId="{9D7C14D5-385C-4206-A987-772372B366A2}" type="pres">
      <dgm:prSet presAssocID="{7DCA8C9B-D974-455B-8204-12CD80D25753}" presName="parentRect" presStyleLbl="alignNode1" presStyleIdx="10" presStyleCnt="12"/>
      <dgm:spPr/>
      <dgm:t>
        <a:bodyPr/>
        <a:lstStyle/>
        <a:p>
          <a:endParaRPr lang="en-IN"/>
        </a:p>
      </dgm:t>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t>
        <a:bodyPr/>
        <a:lstStyle/>
        <a:p>
          <a:endParaRPr lang="en-IN"/>
        </a:p>
      </dgm:t>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t>
        <a:bodyPr/>
        <a:lstStyle/>
        <a:p>
          <a:endParaRPr lang="en-IN"/>
        </a:p>
      </dgm:t>
    </dgm:pt>
    <dgm:pt modelId="{0807833F-DF35-4C69-BD78-81F4E36B9035}" type="pres">
      <dgm:prSet presAssocID="{5AFCABF3-D1DE-4130-B607-BF7E07067913}" presName="parentRect" presStyleLbl="alignNode1" presStyleIdx="11" presStyleCnt="12"/>
      <dgm:spPr/>
      <dgm:t>
        <a:bodyPr/>
        <a:lstStyle/>
        <a:p>
          <a:endParaRPr lang="en-IN"/>
        </a:p>
      </dgm:t>
    </dgm:pt>
    <dgm:pt modelId="{1F1BF54C-2314-431E-81D1-1697F1CED7C0}" type="pres">
      <dgm:prSet presAssocID="{5AFCABF3-D1DE-4130-B607-BF7E07067913}" presName="adorn" presStyleLbl="fgAccFollowNode1" presStyleIdx="11" presStyleCnt="12"/>
      <dgm:spPr/>
    </dgm:pt>
  </dgm:ptLst>
  <dgm:cxnLst>
    <dgm:cxn modelId="{93FF9AA8-91F5-433F-B8B7-9FB90071486A}" type="presOf" srcId="{B454D548-C211-4D0D-85C9-31B806A7ABDA}" destId="{B19C58D7-31B5-499E-B031-6A3B7D92948F}"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6B9C7EE8-6369-4C59-8199-A30B43FD00F8}" type="presOf" srcId="{A0FF39A3-B3D8-464A-8FC9-8A27A1AA1FB3}" destId="{89B5095E-64F3-4CB5-8FAB-5885DD112FF6}" srcOrd="1"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1FDD8D93-01A4-4FB8-A4BC-59A2465B7B70}" type="presOf" srcId="{1DB84C58-AF48-4266-A067-98A81713CBE6}" destId="{2B9FB107-A10B-4CEE-959B-2B72D303CFB7}"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76E08717-1D1D-4D5D-86CA-57F8C18525BE}" type="presOf" srcId="{443443C1-AEFD-45E3-A64E-2A39AD47760D}" destId="{1F515479-34B3-44DC-A4DA-5237A6289477}" srcOrd="1" destOrd="0" presId="urn:microsoft.com/office/officeart/2005/8/layout/bList2"/>
    <dgm:cxn modelId="{3BD67A3B-51B6-4B3F-98FF-F2AA13B33A55}" srcId="{D6A643DA-A35E-4AAF-81CA-201C87BF20D3}" destId="{EDD9A223-2F0A-4413-BE34-FD859981F300}" srcOrd="0" destOrd="0" parTransId="{4696AA52-F1EF-4529-BB45-3FA764AF8190}" sibTransId="{5E9F1239-2298-46FF-A6F7-6D172682A041}"/>
    <dgm:cxn modelId="{6B5E3523-971D-40BF-A8BF-8F489DE5682D}" srcId="{D6A643DA-A35E-4AAF-81CA-201C87BF20D3}" destId="{E89D1E16-7183-4B5E-AB59-988E72EBF273}" srcOrd="5" destOrd="0" parTransId="{FBB5584A-853E-4761-AD7F-23785DB04EBC}" sibTransId="{4FFBDA27-E36F-4D19-9E26-E3ECB00E8E7E}"/>
    <dgm:cxn modelId="{FF711840-670C-4AF2-AA98-88818ABFFAE1}" type="presOf" srcId="{7DCA8C9B-D974-455B-8204-12CD80D25753}" destId="{D83894F5-8BBC-4ED3-AEC9-A9AD896F504F}" srcOrd="0" destOrd="0" presId="urn:microsoft.com/office/officeart/2005/8/layout/bList2"/>
    <dgm:cxn modelId="{8F51A4C1-7660-48B2-80C3-1650D211BD10}" type="presOf" srcId="{C2F543DF-946F-41CD-AFC0-B7B6BE74FAA5}" destId="{878021FD-B43E-4999-AE09-3293427F4637}" srcOrd="0"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82F0FD3F-D90B-46A4-B7E8-C580D616C812}" type="presOf" srcId="{7AE8DD64-F174-4670-A02C-8CF5B406F09C}" destId="{4768535A-1C31-4E71-92F3-0E3BCD20D0BB}" srcOrd="1" destOrd="0" presId="urn:microsoft.com/office/officeart/2005/8/layout/bList2"/>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9C938C9-59FA-4F3D-83F9-B32E459D593F}" type="presOf" srcId="{A0FF39A3-B3D8-464A-8FC9-8A27A1AA1FB3}" destId="{78C432C4-5410-4DA6-BC9A-0B252A1D8F7D}" srcOrd="0"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0B6F4B69-3E10-4D51-A712-9E9AC5882880}" type="presOf" srcId="{B1F729F8-9083-4658-AF2B-EBF196F935E6}" destId="{52A9D9C1-3D89-448E-97D6-4790B26C3C96}" srcOrd="1"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B00AF66A-5762-469B-A674-F86BD6237B5C}" srcId="{D6A643DA-A35E-4AAF-81CA-201C87BF20D3}" destId="{4E5F6D89-8451-4B31-9143-4FDED5FFA6C3}" srcOrd="8" destOrd="0" parTransId="{AE12CAAB-4DB4-459B-912C-7177530D5A32}" sibTransId="{FBEC4206-3437-4D1D-802B-78A3EAC9BA7D}"/>
    <dgm:cxn modelId="{9AE9A72D-2279-4D84-8DDC-C5025C762E1D}" type="presOf" srcId="{1AC3C409-05FC-45CB-BEAA-31125AF25398}" destId="{5C81CBEF-8116-4B69-88FC-2DF9D5214FB2}"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62E7C371-6842-4D4C-9839-76E74896942E}" type="presOf" srcId="{7AE8DD64-F174-4670-A02C-8CF5B406F09C}" destId="{90618A9D-F7A4-4167-9E72-95E809327F3B}"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0E2FC734-5FBD-4399-86D4-EB176A74D06C}" srcId="{D6A643DA-A35E-4AAF-81CA-201C87BF20D3}" destId="{443443C1-AEFD-45E3-A64E-2A39AD47760D}" srcOrd="1" destOrd="0" parTransId="{7902AF17-254E-4169-9617-AE5C7C591FFA}" sibTransId="{C2F543DF-946F-41CD-AFC0-B7B6BE74FAA5}"/>
    <dgm:cxn modelId="{1C60FDFF-C6DD-4C81-A3D0-1AF5BE3EBF5B}" type="presOf" srcId="{E89D1E16-7183-4B5E-AB59-988E72EBF273}" destId="{72145CED-2BE1-42F8-9EFE-E4A666FF3023}" srcOrd="1" destOrd="0" presId="urn:microsoft.com/office/officeart/2005/8/layout/bList2"/>
    <dgm:cxn modelId="{8B9570FC-0D04-41F0-9B18-6018D483D4E9}" srcId="{D6A643DA-A35E-4AAF-81CA-201C87BF20D3}" destId="{5AFCABF3-D1DE-4130-B607-BF7E07067913}" srcOrd="11" destOrd="0" parTransId="{EFA26470-AABD-4E04-B143-6F1772B8333F}" sibTransId="{6CD0987C-02F3-430E-8975-B535C99104AD}"/>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ABB75010-E7DF-4DEE-8E5A-53C501BC8F63}" srcId="{D6A643DA-A35E-4AAF-81CA-201C87BF20D3}" destId="{7AE8DD64-F174-4670-A02C-8CF5B406F09C}" srcOrd="2" destOrd="0" parTransId="{DB3DDED4-8F35-4FC7-AF72-42BA3DF1BAB7}" sibTransId="{1DB84C58-AF48-4266-A067-98A81713CBE6}"/>
    <dgm:cxn modelId="{6E0ED56A-F3B6-4032-BF75-8BC8E9D33FBC}" srcId="{D6A643DA-A35E-4AAF-81CA-201C87BF20D3}" destId="{3BCA344F-0010-41D2-AC77-B6234E856C04}" srcOrd="9" destOrd="0" parTransId="{E9A63A58-1E51-48A6-B5F5-0CACE71998F5}" sibTransId="{109207D9-EA6C-4785-AA33-FBEF14B49EFB}"/>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828800" y="209550"/>
            <a:ext cx="7696200" cy="676270"/>
          </a:xfrm>
        </p:spPr>
        <p:txBody>
          <a:bodyPr/>
          <a:lstStyle/>
          <a:p>
            <a:r>
              <a:rPr lang="en-IN" sz="3600" b="1" dirty="0" smtClean="0">
                <a:latin typeface="Times New Roman" panose="02020603050405020304" pitchFamily="18" charset="0"/>
                <a:cs typeface="Times New Roman" panose="02020603050405020304" pitchFamily="18" charset="0"/>
              </a:rPr>
              <a:t>Employee Data Analysis using Excel</a:t>
            </a:r>
            <a:endParaRPr lang="en-IN" sz="3600" b="1"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p:txBody>
          <a:bodyPr/>
          <a:lstStyle/>
          <a:p>
            <a:fld id="{81D60167-4931-47E6-BA6A-407CBD079E47}" type="slidenum">
              <a:rPr lang="en-IN" smtClean="0"/>
              <a:pPr/>
              <a:t>1</a:t>
            </a:fld>
            <a:endParaRPr lang="en-IN"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1219200" y="2808744"/>
            <a:ext cx="8924926" cy="2677656"/>
          </a:xfrm>
          <a:prstGeom prst="rect">
            <a:avLst/>
          </a:prstGeom>
          <a:noFill/>
        </p:spPr>
        <p:txBody>
          <a:bodyPr wrap="square" rtlCol="0">
            <a:spAutoFit/>
          </a:bodyPr>
          <a:lstStyle/>
          <a:p>
            <a:r>
              <a:rPr lang="en-US" sz="2400" b="1" dirty="0"/>
              <a:t>STUDENT NAME</a:t>
            </a:r>
            <a:r>
              <a:rPr lang="en-US" sz="2400" b="1" dirty="0" smtClean="0"/>
              <a:t>:</a:t>
            </a:r>
            <a:r>
              <a:rPr lang="en-US" sz="2400" dirty="0" smtClean="0"/>
              <a:t> </a:t>
            </a:r>
            <a:r>
              <a:rPr lang="en-US" sz="2400" dirty="0" smtClean="0"/>
              <a:t>NANDHA KUMAR E</a:t>
            </a:r>
            <a:endParaRPr lang="en-US" sz="2400" dirty="0"/>
          </a:p>
          <a:p>
            <a:r>
              <a:rPr lang="en-US" sz="2400" b="1" dirty="0" smtClean="0"/>
              <a:t>ROLL </a:t>
            </a:r>
            <a:r>
              <a:rPr lang="en-US" sz="2400" b="1" dirty="0"/>
              <a:t>NO</a:t>
            </a:r>
            <a:r>
              <a:rPr lang="en-US" sz="2400" b="1" dirty="0" smtClean="0"/>
              <a:t>: </a:t>
            </a:r>
            <a:r>
              <a:rPr lang="en-US" sz="2400" dirty="0" smtClean="0"/>
              <a:t>22BC42</a:t>
            </a:r>
            <a:endParaRPr lang="en-US" sz="2400" dirty="0" smtClean="0"/>
          </a:p>
          <a:p>
            <a:r>
              <a:rPr lang="en-US" sz="2400" b="1" dirty="0" smtClean="0"/>
              <a:t>REGISTER NUMBER</a:t>
            </a:r>
            <a:r>
              <a:rPr lang="en-US" sz="2400" b="1" smtClean="0"/>
              <a:t>: </a:t>
            </a:r>
            <a:r>
              <a:rPr lang="en-US" sz="2400" smtClean="0"/>
              <a:t>312218906</a:t>
            </a:r>
            <a:endParaRPr lang="en-US" sz="2400" dirty="0" smtClean="0"/>
          </a:p>
          <a:p>
            <a:r>
              <a:rPr lang="en-US" sz="2400" b="1" dirty="0" smtClean="0"/>
              <a:t>NAAN MUDHALVAN ID: </a:t>
            </a:r>
            <a:r>
              <a:rPr lang="en-US" sz="2400" dirty="0" smtClean="0"/>
              <a:t>FC92EA12E2EF91890224510517108DB6</a:t>
            </a:r>
          </a:p>
          <a:p>
            <a:r>
              <a:rPr lang="en-US" sz="2400" b="1" dirty="0" smtClean="0"/>
              <a:t>DEPARTMENT</a:t>
            </a:r>
            <a:r>
              <a:rPr lang="en-US" sz="2400" b="1" dirty="0" smtClean="0"/>
              <a:t>: </a:t>
            </a:r>
            <a:r>
              <a:rPr lang="en-US" sz="2400" dirty="0" smtClean="0"/>
              <a:t>B.COM (COMMERCE)</a:t>
            </a:r>
            <a:endParaRPr lang="en-US" sz="2400" dirty="0"/>
          </a:p>
          <a:p>
            <a:r>
              <a:rPr lang="en-US" sz="2400" b="1" dirty="0" smtClean="0"/>
              <a:t>COLLEGE:</a:t>
            </a:r>
            <a:r>
              <a:rPr lang="en-US" sz="2400" dirty="0" smtClean="0"/>
              <a:t> AVICHI COLLEGE OF ARTS AND SCIENCE, VIRUGAMBAKKAM</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14174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93780"/>
          </a:xfrm>
          <a:prstGeom prst="rect">
            <a:avLst/>
          </a:prstGeom>
        </p:spPr>
        <p:txBody>
          <a:bodyPr vert="horz" wrap="square" lIns="0" tIns="16510" rIns="0" bIns="0" rtlCol="0">
            <a:spAutoFit/>
          </a:bodyPr>
          <a:lstStyle/>
          <a:p>
            <a:pPr marL="12700">
              <a:lnSpc>
                <a:spcPct val="100000"/>
              </a:lnSpc>
              <a:spcBef>
                <a:spcPts val="130"/>
              </a:spcBef>
            </a:pPr>
            <a:r>
              <a:rPr sz="4400" u="sng" spc="15" dirty="0"/>
              <a:t>THE</a:t>
            </a:r>
            <a:r>
              <a:rPr sz="4400" u="sng" spc="20" dirty="0"/>
              <a:t> </a:t>
            </a:r>
            <a:r>
              <a:rPr lang="en-US" sz="4400" u="sng" spc="20" dirty="0"/>
              <a:t>"</a:t>
            </a:r>
            <a:r>
              <a:rPr sz="4400" u="sng" spc="10" dirty="0"/>
              <a:t>WOW</a:t>
            </a:r>
            <a:r>
              <a:rPr lang="en-US" sz="4400" u="sng" spc="10" dirty="0"/>
              <a:t>"</a:t>
            </a:r>
            <a:r>
              <a:rPr sz="4400" u="sng" spc="85" dirty="0"/>
              <a:t> </a:t>
            </a:r>
            <a:r>
              <a:rPr sz="4400" u="sng" spc="10" dirty="0"/>
              <a:t>IN</a:t>
            </a:r>
            <a:r>
              <a:rPr sz="4400" u="sng" spc="-5" dirty="0"/>
              <a:t> </a:t>
            </a:r>
            <a:r>
              <a:rPr sz="4400" u="sng" spc="15" dirty="0"/>
              <a:t>OUR</a:t>
            </a:r>
            <a:r>
              <a:rPr sz="4400" u="sng" spc="-10" dirty="0"/>
              <a:t> </a:t>
            </a:r>
            <a:r>
              <a:rPr sz="4400" u="sng" spc="20" dirty="0"/>
              <a:t>SOLUTION</a:t>
            </a:r>
            <a:endParaRPr sz="440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p:cNvSpPr txBox="1"/>
          <p:nvPr/>
        </p:nvSpPr>
        <p:spPr>
          <a:xfrm>
            <a:off x="893762" y="1417422"/>
            <a:ext cx="8172450" cy="2062103"/>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PERFORMANCE CATEGORY LEVEL </a:t>
            </a:r>
            <a:r>
              <a:rPr lang="en-IN" sz="3200" dirty="0" smtClean="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=IFS(Z3&gt;=5,"VERY HIGH",Z3&gt;=4,"HIGH",Z3&gt;=3,"MEDIUM",Z3&gt;=2,"POOR",Z3&gt;=1,"VERY POOR")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457201" y="973663"/>
            <a:ext cx="9448800" cy="5693866"/>
          </a:xfrm>
          <a:prstGeom prst="rect">
            <a:avLst/>
          </a:prstGeom>
          <a:noFill/>
        </p:spPr>
        <p:txBody>
          <a:bodyPr wrap="square" rtlCol="0">
            <a:spAutoFit/>
          </a:bodyPr>
          <a:lstStyle/>
          <a:p>
            <a:pPr marL="514350" indent="-514350" algn="just">
              <a:buAutoNum type="arabicPeriod"/>
            </a:pPr>
            <a:r>
              <a:rPr lang="en-IN" sz="2800" b="1" dirty="0" smtClean="0">
                <a:latin typeface="Times New Roman" panose="02020603050405020304" pitchFamily="18" charset="0"/>
                <a:cs typeface="Times New Roman" panose="02020603050405020304" pitchFamily="18" charset="0"/>
              </a:rPr>
              <a:t>Data </a:t>
            </a:r>
            <a:r>
              <a:rPr lang="en-IN" sz="2800" b="1" dirty="0">
                <a:latin typeface="Times New Roman" panose="02020603050405020304" pitchFamily="18" charset="0"/>
                <a:cs typeface="Times New Roman" panose="02020603050405020304" pitchFamily="18" charset="0"/>
              </a:rPr>
              <a:t>Preparation</a:t>
            </a:r>
            <a:r>
              <a:rPr lang="en-IN" sz="2800" b="1" dirty="0" smtClean="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Compile </a:t>
            </a:r>
            <a:r>
              <a:rPr lang="en-IN" sz="2800" dirty="0">
                <a:latin typeface="Times New Roman" panose="02020603050405020304" pitchFamily="18" charset="0"/>
                <a:cs typeface="Times New Roman" panose="02020603050405020304" pitchFamily="18" charset="0"/>
              </a:rPr>
              <a:t>employee performance data from various sources, such as performance reviews, productivity metrics, and attendance records</a:t>
            </a:r>
            <a:r>
              <a:rPr lang="en-IN" sz="2800" dirty="0" smtClean="0">
                <a:latin typeface="Times New Roman" panose="02020603050405020304" pitchFamily="18" charset="0"/>
                <a:cs typeface="Times New Roman" panose="02020603050405020304" pitchFamily="18" charset="0"/>
              </a:rPr>
              <a:t>. Ensure </a:t>
            </a:r>
            <a:r>
              <a:rPr lang="en-IN" sz="2800" dirty="0">
                <a:latin typeface="Times New Roman" panose="02020603050405020304" pitchFamily="18" charset="0"/>
                <a:cs typeface="Times New Roman" panose="02020603050405020304" pitchFamily="18" charset="0"/>
              </a:rPr>
              <a:t>data is clean and structured, with relevant fields such as employee names, performance scores, departments, and review periods</a:t>
            </a:r>
            <a:r>
              <a:rPr lang="en-IN" sz="2800" dirty="0" smtClean="0">
                <a:latin typeface="Times New Roman" panose="02020603050405020304" pitchFamily="18" charset="0"/>
                <a:cs typeface="Times New Roman" panose="02020603050405020304" pitchFamily="18" charset="0"/>
              </a:rPr>
              <a:t>.</a:t>
            </a:r>
          </a:p>
          <a:p>
            <a:pPr marL="514350" indent="-514350" algn="just">
              <a:buAutoNum type="arabicPeriod"/>
            </a:pPr>
            <a:r>
              <a:rPr lang="en-IN" sz="2800" b="1" dirty="0" smtClean="0">
                <a:latin typeface="Times New Roman" panose="02020603050405020304" pitchFamily="18" charset="0"/>
                <a:cs typeface="Times New Roman" panose="02020603050405020304" pitchFamily="18" charset="0"/>
              </a:rPr>
              <a:t>Creating </a:t>
            </a:r>
            <a:r>
              <a:rPr lang="en-IN" sz="2800" b="1" dirty="0">
                <a:latin typeface="Times New Roman" panose="02020603050405020304" pitchFamily="18" charset="0"/>
                <a:cs typeface="Times New Roman" panose="02020603050405020304" pitchFamily="18" charset="0"/>
              </a:rPr>
              <a:t>Pivot Tables</a:t>
            </a:r>
            <a:r>
              <a:rPr lang="en-IN" sz="2800" b="1" dirty="0" smtClean="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Use </a:t>
            </a:r>
            <a:r>
              <a:rPr lang="en-IN" sz="2800" dirty="0">
                <a:latin typeface="Times New Roman" panose="02020603050405020304" pitchFamily="18" charset="0"/>
                <a:cs typeface="Times New Roman" panose="02020603050405020304" pitchFamily="18" charset="0"/>
              </a:rPr>
              <a:t>Pivot Tables to aggregate and summarize performance data. Key features </a:t>
            </a:r>
            <a:r>
              <a:rPr lang="en-IN" sz="2800" dirty="0" smtClean="0">
                <a:latin typeface="Times New Roman" panose="02020603050405020304" pitchFamily="18" charset="0"/>
                <a:cs typeface="Times New Roman" panose="02020603050405020304" pitchFamily="18" charset="0"/>
              </a:rPr>
              <a:t>include</a:t>
            </a:r>
            <a:r>
              <a:rPr lang="en-IN" sz="2800" dirty="0">
                <a:latin typeface="Times New Roman" panose="02020603050405020304" pitchFamily="18" charset="0"/>
                <a:cs typeface="Times New Roman" panose="02020603050405020304" pitchFamily="18" charset="0"/>
              </a:rPr>
              <a:t>,</a:t>
            </a:r>
            <a:r>
              <a:rPr lang="en-IN" sz="2800" dirty="0" smtClean="0">
                <a:latin typeface="Times New Roman" panose="02020603050405020304" pitchFamily="18" charset="0"/>
                <a:cs typeface="Times New Roman" panose="02020603050405020304" pitchFamily="18" charset="0"/>
              </a:rPr>
              <a:t> </a:t>
            </a:r>
            <a:r>
              <a:rPr lang="en-IN" sz="2800" b="1" i="1" dirty="0" smtClean="0">
                <a:latin typeface="Times New Roman" panose="02020603050405020304" pitchFamily="18" charset="0"/>
                <a:cs typeface="Times New Roman" panose="02020603050405020304" pitchFamily="18" charset="0"/>
              </a:rPr>
              <a:t>Rows </a:t>
            </a:r>
            <a:r>
              <a:rPr lang="en-IN" sz="2800" b="1" i="1" dirty="0">
                <a:latin typeface="Times New Roman" panose="02020603050405020304" pitchFamily="18" charset="0"/>
                <a:cs typeface="Times New Roman" panose="02020603050405020304" pitchFamily="18" charset="0"/>
              </a:rPr>
              <a:t>and Columns:</a:t>
            </a:r>
            <a:r>
              <a:rPr lang="en-IN" sz="2800" dirty="0">
                <a:latin typeface="Times New Roman" panose="02020603050405020304" pitchFamily="18" charset="0"/>
                <a:cs typeface="Times New Roman" panose="02020603050405020304" pitchFamily="18" charset="0"/>
              </a:rPr>
              <a:t> Define how to categorize data (e.g., by employee, department, or performance period).</a:t>
            </a:r>
            <a:r>
              <a:rPr lang="en-IN" sz="2800" b="1" i="1" dirty="0">
                <a:latin typeface="Times New Roman" panose="02020603050405020304" pitchFamily="18" charset="0"/>
                <a:cs typeface="Times New Roman" panose="02020603050405020304" pitchFamily="18" charset="0"/>
              </a:rPr>
              <a:t>Values:</a:t>
            </a:r>
            <a:r>
              <a:rPr lang="en-IN" sz="2800" dirty="0">
                <a:latin typeface="Times New Roman" panose="02020603050405020304" pitchFamily="18" charset="0"/>
                <a:cs typeface="Times New Roman" panose="02020603050405020304" pitchFamily="18" charset="0"/>
              </a:rPr>
              <a:t> Set up calculations to </a:t>
            </a:r>
            <a:r>
              <a:rPr lang="en-IN" sz="2800" dirty="0" err="1">
                <a:latin typeface="Times New Roman" panose="02020603050405020304" pitchFamily="18" charset="0"/>
                <a:cs typeface="Times New Roman" panose="02020603050405020304" pitchFamily="18" charset="0"/>
              </a:rPr>
              <a:t>analyze</a:t>
            </a:r>
            <a:r>
              <a:rPr lang="en-IN" sz="2800" dirty="0">
                <a:latin typeface="Times New Roman" panose="02020603050405020304" pitchFamily="18" charset="0"/>
                <a:cs typeface="Times New Roman" panose="02020603050405020304" pitchFamily="18" charset="0"/>
              </a:rPr>
              <a:t> performance metrics (e.g., average scores, total hours worked</a:t>
            </a:r>
            <a:r>
              <a:rPr lang="en-IN" sz="2800" dirty="0" smtClean="0">
                <a:latin typeface="Times New Roman" panose="02020603050405020304" pitchFamily="18" charset="0"/>
                <a:cs typeface="Times New Roman" panose="02020603050405020304" pitchFamily="18" charset="0"/>
              </a:rPr>
              <a:t>). </a:t>
            </a:r>
            <a:r>
              <a:rPr lang="en-IN" sz="2800" b="1" i="1" dirty="0" smtClean="0">
                <a:latin typeface="Times New Roman" panose="02020603050405020304" pitchFamily="18" charset="0"/>
                <a:cs typeface="Times New Roman" panose="02020603050405020304" pitchFamily="18" charset="0"/>
              </a:rPr>
              <a:t>Filters</a:t>
            </a:r>
            <a:r>
              <a:rPr lang="en-IN" sz="2800" b="1" i="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Apply filters to focus on specific subsets of data (e.g., high performers, specific departments</a:t>
            </a:r>
            <a:r>
              <a:rPr lang="en-IN" sz="2800" dirty="0" smtClean="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381000" y="982341"/>
            <a:ext cx="9331325" cy="5509200"/>
          </a:xfrm>
          <a:prstGeom prst="rect">
            <a:avLst/>
          </a:prstGeom>
          <a:noFill/>
        </p:spPr>
        <p:txBody>
          <a:bodyPr wrap="square" rtlCol="0">
            <a:spAutoFit/>
          </a:bodyPr>
          <a:lstStyle/>
          <a:p>
            <a:pPr algn="just"/>
            <a:r>
              <a:rPr lang="en-IN" sz="3200" b="1" dirty="0" smtClean="0">
                <a:latin typeface="Times New Roman" panose="02020603050405020304" pitchFamily="18" charset="0"/>
                <a:cs typeface="Times New Roman" panose="02020603050405020304" pitchFamily="18" charset="0"/>
              </a:rPr>
              <a:t>3. Analysis </a:t>
            </a:r>
            <a:r>
              <a:rPr lang="en-IN" sz="3200" b="1" dirty="0">
                <a:latin typeface="Times New Roman" panose="02020603050405020304" pitchFamily="18" charset="0"/>
                <a:cs typeface="Times New Roman" panose="02020603050405020304" pitchFamily="18" charset="0"/>
              </a:rPr>
              <a:t>and Visualization</a:t>
            </a:r>
            <a:r>
              <a:rPr lang="en-IN" sz="3200" b="1" dirty="0" smtClean="0">
                <a:latin typeface="Times New Roman" panose="02020603050405020304" pitchFamily="18" charset="0"/>
                <a:cs typeface="Times New Roman" panose="02020603050405020304" pitchFamily="18" charset="0"/>
              </a:rPr>
              <a:t>: </a:t>
            </a:r>
            <a:r>
              <a:rPr lang="en-IN" sz="3200" dirty="0" smtClean="0">
                <a:latin typeface="Times New Roman" panose="02020603050405020304" pitchFamily="18" charset="0"/>
                <a:cs typeface="Times New Roman" panose="02020603050405020304" pitchFamily="18" charset="0"/>
              </a:rPr>
              <a:t>Generate </a:t>
            </a:r>
            <a:r>
              <a:rPr lang="en-IN" sz="3200" dirty="0">
                <a:latin typeface="Times New Roman" panose="02020603050405020304" pitchFamily="18" charset="0"/>
                <a:cs typeface="Times New Roman" panose="02020603050405020304" pitchFamily="18" charset="0"/>
              </a:rPr>
              <a:t>Pivot Charts to visually represent performance trends and comparisons</a:t>
            </a:r>
            <a:r>
              <a:rPr lang="en-IN" sz="3200" dirty="0" smtClean="0">
                <a:latin typeface="Times New Roman" panose="02020603050405020304" pitchFamily="18" charset="0"/>
                <a:cs typeface="Times New Roman" panose="02020603050405020304" pitchFamily="18" charset="0"/>
              </a:rPr>
              <a:t>. Create </a:t>
            </a:r>
            <a:r>
              <a:rPr lang="en-IN" sz="3200" dirty="0">
                <a:latin typeface="Times New Roman" panose="02020603050405020304" pitchFamily="18" charset="0"/>
                <a:cs typeface="Times New Roman" panose="02020603050405020304" pitchFamily="18" charset="0"/>
              </a:rPr>
              <a:t>dashboards for an at-a-glance overview of key performance indicators.</a:t>
            </a:r>
          </a:p>
          <a:p>
            <a:pPr algn="just"/>
            <a:endParaRPr lang="en-IN" sz="3200" dirty="0" smtClean="0">
              <a:latin typeface="Times New Roman" panose="02020603050405020304" pitchFamily="18" charset="0"/>
              <a:cs typeface="Times New Roman" panose="02020603050405020304" pitchFamily="18" charset="0"/>
            </a:endParaRPr>
          </a:p>
          <a:p>
            <a:pPr algn="just"/>
            <a:r>
              <a:rPr lang="en-IN" sz="3200" b="1" dirty="0" smtClean="0">
                <a:latin typeface="Times New Roman" panose="02020603050405020304" pitchFamily="18" charset="0"/>
                <a:cs typeface="Times New Roman" panose="02020603050405020304" pitchFamily="18" charset="0"/>
              </a:rPr>
              <a:t>4. Insights </a:t>
            </a:r>
            <a:r>
              <a:rPr lang="en-IN" sz="3200" b="1" dirty="0">
                <a:latin typeface="Times New Roman" panose="02020603050405020304" pitchFamily="18" charset="0"/>
                <a:cs typeface="Times New Roman" panose="02020603050405020304" pitchFamily="18" charset="0"/>
              </a:rPr>
              <a:t>and Recommendations</a:t>
            </a:r>
            <a:r>
              <a:rPr lang="en-IN" sz="3200" b="1" dirty="0" smtClean="0">
                <a:latin typeface="Times New Roman" panose="02020603050405020304" pitchFamily="18" charset="0"/>
                <a:cs typeface="Times New Roman" panose="02020603050405020304" pitchFamily="18" charset="0"/>
              </a:rPr>
              <a:t>:</a:t>
            </a:r>
            <a:r>
              <a:rPr lang="en-IN" sz="3200" dirty="0" smtClean="0">
                <a:latin typeface="Times New Roman" panose="02020603050405020304" pitchFamily="18" charset="0"/>
                <a:cs typeface="Times New Roman" panose="02020603050405020304" pitchFamily="18" charset="0"/>
              </a:rPr>
              <a:t> Identify </a:t>
            </a:r>
            <a:r>
              <a:rPr lang="en-IN" sz="3200" dirty="0">
                <a:latin typeface="Times New Roman" panose="02020603050405020304" pitchFamily="18" charset="0"/>
                <a:cs typeface="Times New Roman" panose="02020603050405020304" pitchFamily="18" charset="0"/>
              </a:rPr>
              <a:t>patterns and anomalies in employee performance</a:t>
            </a:r>
            <a:r>
              <a:rPr lang="en-IN" sz="3200" dirty="0" smtClean="0">
                <a:latin typeface="Times New Roman" panose="02020603050405020304" pitchFamily="18" charset="0"/>
                <a:cs typeface="Times New Roman" panose="02020603050405020304" pitchFamily="18" charset="0"/>
              </a:rPr>
              <a:t>. Generate </a:t>
            </a:r>
            <a:r>
              <a:rPr lang="en-IN" sz="3200" dirty="0">
                <a:latin typeface="Times New Roman" panose="02020603050405020304" pitchFamily="18" charset="0"/>
                <a:cs typeface="Times New Roman" panose="02020603050405020304" pitchFamily="18" charset="0"/>
              </a:rPr>
              <a:t>actionable insights to support decisions on promotions, training needs, and performance improvement strategies.</a:t>
            </a:r>
          </a:p>
          <a:p>
            <a:pPr algn="just"/>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759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15362879"/>
              </p:ext>
            </p:extLst>
          </p:nvPr>
        </p:nvGraphicFramePr>
        <p:xfrm>
          <a:off x="152400" y="1090778"/>
          <a:ext cx="11887200" cy="55340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a:spLocks/>
          </p:cNvSpPr>
          <p:nvPr/>
        </p:nvSpPr>
        <p:spPr>
          <a:xfrm>
            <a:off x="762000" y="228600"/>
            <a:ext cx="4578668" cy="75212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IN" u="sng" kern="0" dirty="0" smtClean="0"/>
              <a:t>CONCLUSION</a:t>
            </a:r>
            <a:endParaRPr lang="en-IN" u="sng" kern="0" dirty="0"/>
          </a:p>
        </p:txBody>
      </p:sp>
      <p:sp>
        <p:nvSpPr>
          <p:cNvPr id="5" name="TextBox 4"/>
          <p:cNvSpPr txBox="1"/>
          <p:nvPr/>
        </p:nvSpPr>
        <p:spPr>
          <a:xfrm>
            <a:off x="609600" y="1137572"/>
            <a:ext cx="9296400" cy="5632311"/>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Using Pivot Tables in Excel for employee performance analysis offers a powerful and efficient way to handle and interpret complex data. By leveraging this tool, organizations can transform raw performance data into meaningful insights that drive strategic HR decisions. 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a:t>
            </a:r>
            <a:r>
              <a:rPr lang="en-IN" sz="2400" dirty="0" smtClean="0">
                <a:latin typeface="Times New Roman" panose="02020603050405020304" pitchFamily="18" charset="0"/>
                <a:cs typeface="Times New Roman" panose="02020603050405020304" pitchFamily="18" charset="0"/>
              </a:rPr>
              <a:t>. Key Points:</a:t>
            </a:r>
          </a:p>
          <a:p>
            <a:pPr marL="171450" indent="-17145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Enhanced </a:t>
            </a:r>
            <a:r>
              <a:rPr lang="en-IN" sz="2400" dirty="0">
                <a:latin typeface="Times New Roman" panose="02020603050405020304" pitchFamily="18" charset="0"/>
                <a:cs typeface="Times New Roman" panose="02020603050405020304" pitchFamily="18" charset="0"/>
              </a:rPr>
              <a:t>Data </a:t>
            </a:r>
            <a:r>
              <a:rPr lang="en-IN" sz="2400" dirty="0" smtClean="0">
                <a:latin typeface="Times New Roman" panose="02020603050405020304" pitchFamily="18" charset="0"/>
                <a:cs typeface="Times New Roman" panose="02020603050405020304" pitchFamily="18" charset="0"/>
              </a:rPr>
              <a:t>Organization</a:t>
            </a:r>
            <a:endParaRPr lang="en-IN" sz="24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Dynamic Analysis</a:t>
            </a:r>
          </a:p>
          <a:p>
            <a:pPr marL="171450" indent="-17145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Improved Decision-Making</a:t>
            </a:r>
            <a:endParaRPr lang="en-IN" sz="24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Effective Visualization</a:t>
            </a:r>
            <a:endParaRPr lang="en-IN" sz="2400"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Time Efficiency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 Problem </a:t>
            </a:r>
            <a:r>
              <a:rPr lang="en-US" sz="2800" b="0" i="0" dirty="0">
                <a:solidFill>
                  <a:srgbClr val="0D0D0D"/>
                </a:solidFill>
                <a:effectLst/>
                <a:latin typeface="Times New Roman" panose="02020603050405020304" pitchFamily="18" charset="0"/>
                <a:cs typeface="Times New Roman" panose="02020603050405020304" pitchFamily="18" charset="0"/>
              </a:rPr>
              <a:t>Statement</a:t>
            </a: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 Project </a:t>
            </a:r>
            <a:r>
              <a:rPr lang="en-US" sz="2800" b="0" i="0" dirty="0">
                <a:solidFill>
                  <a:srgbClr val="0D0D0D"/>
                </a:solidFill>
                <a:effectLst/>
                <a:latin typeface="Times New Roman" panose="02020603050405020304" pitchFamily="18" charset="0"/>
                <a:cs typeface="Times New Roman" panose="02020603050405020304" pitchFamily="18" charset="0"/>
              </a:rPr>
              <a:t>Overview</a:t>
            </a: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 End </a:t>
            </a:r>
            <a:r>
              <a:rPr lang="en-US" sz="2800" b="0" i="0" dirty="0">
                <a:solidFill>
                  <a:srgbClr val="0D0D0D"/>
                </a:solidFill>
                <a:effectLst/>
                <a:latin typeface="Times New Roman" panose="02020603050405020304" pitchFamily="18" charset="0"/>
                <a:cs typeface="Times New Roman" panose="02020603050405020304" pitchFamily="18" charset="0"/>
              </a:rPr>
              <a:t>Users</a:t>
            </a: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 Our </a:t>
            </a:r>
            <a:r>
              <a:rPr lang="en-US" sz="2800" b="0" i="0" dirty="0">
                <a:solidFill>
                  <a:srgbClr val="0D0D0D"/>
                </a:solidFill>
                <a:effectLst/>
                <a:latin typeface="Times New Roman" panose="02020603050405020304" pitchFamily="18" charset="0"/>
                <a:cs typeface="Times New Roman" panose="02020603050405020304" pitchFamily="18" charset="0"/>
              </a:rPr>
              <a:t>Solution and Proposition</a:t>
            </a:r>
          </a:p>
          <a:p>
            <a:pPr algn="l">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 Dataset </a:t>
            </a:r>
            <a:r>
              <a:rPr lang="en-US" sz="2800" dirty="0">
                <a:solidFill>
                  <a:srgbClr val="0D0D0D"/>
                </a:solidFill>
                <a:latin typeface="Times New Roman" panose="02020603050405020304" pitchFamily="18" charset="0"/>
                <a:cs typeface="Times New Roman" panose="02020603050405020304" pitchFamily="18" charset="0"/>
              </a:rPr>
              <a:t>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 Modelling </a:t>
            </a:r>
            <a:r>
              <a:rPr lang="en-US" sz="2800" b="0" i="0" dirty="0">
                <a:solidFill>
                  <a:srgbClr val="0D0D0D"/>
                </a:solidFill>
                <a:effectLst/>
                <a:latin typeface="Times New Roman" panose="02020603050405020304" pitchFamily="18" charset="0"/>
                <a:cs typeface="Times New Roman" panose="02020603050405020304" pitchFamily="18" charset="0"/>
              </a:rPr>
              <a:t>Approach</a:t>
            </a: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 Results </a:t>
            </a:r>
            <a:r>
              <a:rPr lang="en-US" sz="2800" b="0" i="0" dirty="0">
                <a:solidFill>
                  <a:srgbClr val="0D0D0D"/>
                </a:solidFill>
                <a:effectLst/>
                <a:latin typeface="Times New Roman" panose="02020603050405020304" pitchFamily="18" charset="0"/>
                <a:cs typeface="Times New Roman" panose="02020603050405020304" pitchFamily="18" charset="0"/>
              </a:rPr>
              <a:t>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smtClean="0">
                <a:solidFill>
                  <a:srgbClr val="0D0D0D"/>
                </a:solidFill>
                <a:effectLst/>
                <a:latin typeface="Times New Roman" panose="02020603050405020304" pitchFamily="18" charset="0"/>
                <a:cs typeface="Times New Roman" panose="02020603050405020304" pitchFamily="18" charset="0"/>
              </a:rPr>
              <a:t> 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84455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817721" y="1828800"/>
            <a:ext cx="7173754" cy="2554545"/>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To </a:t>
            </a:r>
            <a:r>
              <a:rPr lang="en-IN" sz="3200" dirty="0" err="1">
                <a:latin typeface="Times New Roman" panose="02020603050405020304" pitchFamily="18" charset="0"/>
                <a:cs typeface="Times New Roman" panose="02020603050405020304" pitchFamily="18" charset="0"/>
              </a:rPr>
              <a:t>analyze</a:t>
            </a:r>
            <a:r>
              <a:rPr lang="en-IN" sz="3200" dirty="0">
                <a:latin typeface="Times New Roman" panose="02020603050405020304" pitchFamily="18" charset="0"/>
                <a:cs typeface="Times New Roman" panose="02020603050405020304" pitchFamily="18" charset="0"/>
              </a:rPr>
              <a:t> and evaluate employee performance using Microsoft Excel's Pivot Table feature, providing actionable insights to support performance management decisions.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781253" y="1664077"/>
            <a:ext cx="7173754" cy="3539430"/>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This approach leverages Pivot Tables in Excel to summarize, </a:t>
            </a:r>
            <a:r>
              <a:rPr lang="en-IN" sz="3200" dirty="0" err="1">
                <a:latin typeface="Times New Roman" panose="02020603050405020304" pitchFamily="18" charset="0"/>
                <a:cs typeface="Times New Roman" panose="02020603050405020304" pitchFamily="18" charset="0"/>
              </a:rPr>
              <a:t>analyze</a:t>
            </a:r>
            <a:r>
              <a:rPr lang="en-IN" sz="3200" dirty="0">
                <a:latin typeface="Times New Roman" panose="02020603050405020304" pitchFamily="18" charset="0"/>
                <a:cs typeface="Times New Roman" panose="02020603050405020304" pitchFamily="18" charset="0"/>
              </a:rPr>
              <a:t>, and visualize employee performance data. By organizing data into a dynamic and interactive format, users can easily identify trends, performance metrics, and key insights.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5273" y="228600"/>
            <a:ext cx="5014595" cy="518159"/>
          </a:xfrm>
          <a:prstGeom prst="rect">
            <a:avLst/>
          </a:prstGeom>
        </p:spPr>
        <p:txBody>
          <a:bodyPr vert="horz" wrap="square" lIns="0" tIns="16510" rIns="0" bIns="0" rtlCol="0">
            <a:spAutoFit/>
          </a:bodyPr>
          <a:lstStyle/>
          <a:p>
            <a:pPr marL="12700">
              <a:lnSpc>
                <a:spcPct val="100000"/>
              </a:lnSpc>
              <a:spcBef>
                <a:spcPts val="130"/>
              </a:spcBef>
            </a:pPr>
            <a:r>
              <a:rPr sz="3200" u="sng" spc="25" dirty="0"/>
              <a:t>W</a:t>
            </a:r>
            <a:r>
              <a:rPr sz="3200" u="sng" spc="-20" dirty="0"/>
              <a:t>H</a:t>
            </a:r>
            <a:r>
              <a:rPr sz="3200" u="sng" spc="20" dirty="0"/>
              <a:t>O</a:t>
            </a:r>
            <a:r>
              <a:rPr sz="3200" u="sng" spc="-235" dirty="0"/>
              <a:t> </a:t>
            </a:r>
            <a:r>
              <a:rPr sz="3200" u="sng" spc="-10" dirty="0"/>
              <a:t>AR</a:t>
            </a:r>
            <a:r>
              <a:rPr sz="3200" u="sng" spc="15" dirty="0"/>
              <a:t>E</a:t>
            </a:r>
            <a:r>
              <a:rPr sz="3200" u="sng" spc="-35" dirty="0"/>
              <a:t> </a:t>
            </a:r>
            <a:r>
              <a:rPr sz="3200" u="sng" spc="-10" dirty="0"/>
              <a:t>T</a:t>
            </a:r>
            <a:r>
              <a:rPr sz="3200" u="sng" spc="-15" dirty="0"/>
              <a:t>H</a:t>
            </a:r>
            <a:r>
              <a:rPr sz="3200" u="sng" spc="15" dirty="0"/>
              <a:t>E</a:t>
            </a:r>
            <a:r>
              <a:rPr sz="3200" u="sng" spc="-35" dirty="0"/>
              <a:t> </a:t>
            </a:r>
            <a:r>
              <a:rPr sz="3200" u="sng" spc="-20" dirty="0"/>
              <a:t>E</a:t>
            </a:r>
            <a:r>
              <a:rPr sz="3200" u="sng" spc="30" dirty="0"/>
              <a:t>N</a:t>
            </a:r>
            <a:r>
              <a:rPr sz="3200" u="sng" spc="15" dirty="0"/>
              <a:t>D</a:t>
            </a:r>
            <a:r>
              <a:rPr sz="3200" u="sng" spc="-45" dirty="0"/>
              <a:t> </a:t>
            </a:r>
            <a:r>
              <a:rPr sz="3200" u="sng" dirty="0"/>
              <a:t>U</a:t>
            </a:r>
            <a:r>
              <a:rPr sz="3200" u="sng" spc="10" dirty="0"/>
              <a:t>S</a:t>
            </a:r>
            <a:r>
              <a:rPr sz="3200" u="sng" spc="-25" dirty="0"/>
              <a:t>E</a:t>
            </a:r>
            <a:r>
              <a:rPr sz="3200" u="sng" spc="-10" dirty="0"/>
              <a:t>R</a:t>
            </a:r>
            <a:r>
              <a:rPr sz="3200" u="sng" spc="5" dirty="0"/>
              <a:t>S?</a:t>
            </a:r>
            <a:endParaRPr sz="32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10" name="Diagram 9"/>
          <p:cNvGraphicFramePr/>
          <p:nvPr>
            <p:extLst>
              <p:ext uri="{D42A27DB-BD31-4B8C-83A1-F6EECF244321}">
                <p14:modId xmlns:p14="http://schemas.microsoft.com/office/powerpoint/2010/main" val="1481380796"/>
              </p:ext>
            </p:extLst>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991725" y="4724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6"/>
          <p:cNvSpPr txBox="1">
            <a:spLocks noGrp="1"/>
          </p:cNvSpPr>
          <p:nvPr>
            <p:ph type="title"/>
          </p:nvPr>
        </p:nvSpPr>
        <p:spPr>
          <a:xfrm>
            <a:off x="457200" y="317183"/>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695574" y="898534"/>
            <a:ext cx="6838951" cy="5693866"/>
          </a:xfrm>
          <a:prstGeom prst="rect">
            <a:avLst/>
          </a:prstGeom>
          <a:noFill/>
        </p:spPr>
        <p:txBody>
          <a:bodyPr wrap="square" rtlCol="0">
            <a:spAutoFit/>
          </a:bodyPr>
          <a:lstStyle/>
          <a:p>
            <a:pPr marL="342900" indent="-342900" algn="just">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Employee ID -</a:t>
            </a:r>
            <a:r>
              <a:rPr lang="en-IN" sz="2800" dirty="0" smtClean="0">
                <a:latin typeface="Times New Roman" panose="02020603050405020304" pitchFamily="18" charset="0"/>
                <a:cs typeface="Times New Roman" panose="02020603050405020304" pitchFamily="18" charset="0"/>
              </a:rPr>
              <a:t> Sort from Smallest to Largest</a:t>
            </a:r>
          </a:p>
          <a:p>
            <a:pPr marL="342900" indent="-342900" algn="just">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Conditional Formatting -</a:t>
            </a:r>
            <a:r>
              <a:rPr lang="en-IN" sz="2800" dirty="0" smtClean="0">
                <a:latin typeface="Times New Roman" panose="02020603050405020304" pitchFamily="18" charset="0"/>
                <a:cs typeface="Times New Roman" panose="02020603050405020304" pitchFamily="18" charset="0"/>
              </a:rPr>
              <a:t> Missing Values</a:t>
            </a:r>
          </a:p>
          <a:p>
            <a:pPr marL="342900" indent="-342900" algn="just">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Filter -</a:t>
            </a:r>
            <a:r>
              <a:rPr lang="en-IN" sz="2800" dirty="0" smtClean="0">
                <a:latin typeface="Times New Roman" panose="02020603050405020304" pitchFamily="18" charset="0"/>
                <a:cs typeface="Times New Roman" panose="02020603050405020304" pitchFamily="18" charset="0"/>
              </a:rPr>
              <a:t> Removal of Missing Values Columns</a:t>
            </a:r>
          </a:p>
          <a:p>
            <a:pPr marL="342900" indent="-342900" algn="just">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Formula -</a:t>
            </a:r>
            <a:r>
              <a:rPr lang="en-IN" sz="2800" dirty="0" smtClean="0">
                <a:latin typeface="Times New Roman" panose="02020603050405020304" pitchFamily="18" charset="0"/>
                <a:cs typeface="Times New Roman" panose="02020603050405020304" pitchFamily="18" charset="0"/>
              </a:rPr>
              <a:t> </a:t>
            </a:r>
            <a:r>
              <a:rPr lang="en-IN" sz="2800" dirty="0" err="1" smtClean="0">
                <a:latin typeface="Times New Roman" panose="02020603050405020304" pitchFamily="18" charset="0"/>
                <a:cs typeface="Times New Roman" panose="02020603050405020304" pitchFamily="18" charset="0"/>
              </a:rPr>
              <a:t>Findout</a:t>
            </a:r>
            <a:r>
              <a:rPr lang="en-IN" sz="2800" dirty="0" smtClean="0">
                <a:latin typeface="Times New Roman" panose="02020603050405020304" pitchFamily="18" charset="0"/>
                <a:cs typeface="Times New Roman" panose="02020603050405020304" pitchFamily="18" charset="0"/>
              </a:rPr>
              <a:t> Employee Performance Category Level</a:t>
            </a:r>
          </a:p>
          <a:p>
            <a:pPr marL="342900" indent="-342900" algn="just">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Pivot Table - </a:t>
            </a:r>
            <a:r>
              <a:rPr lang="en-IN" sz="2800" dirty="0" smtClean="0">
                <a:latin typeface="Times New Roman" panose="02020603050405020304" pitchFamily="18" charset="0"/>
                <a:cs typeface="Times New Roman" panose="02020603050405020304" pitchFamily="18" charset="0"/>
              </a:rPr>
              <a:t>Summary of the Employees Performance Analysis</a:t>
            </a:r>
          </a:p>
          <a:p>
            <a:pPr marL="342900" indent="-342900" algn="just">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Recommended Chart - </a:t>
            </a:r>
            <a:r>
              <a:rPr lang="en-IN" sz="2800" dirty="0" smtClean="0">
                <a:latin typeface="Times New Roman" panose="02020603050405020304" pitchFamily="18" charset="0"/>
                <a:cs typeface="Times New Roman" panose="02020603050405020304" pitchFamily="18" charset="0"/>
              </a:rPr>
              <a:t>Employee Performance Analysis Visualization</a:t>
            </a:r>
          </a:p>
          <a:p>
            <a:pPr marL="342900" indent="-342900" algn="just">
              <a:buFont typeface="Arial" panose="020B0604020202020204" pitchFamily="34" charset="0"/>
              <a:buChar char="•"/>
            </a:pPr>
            <a:r>
              <a:rPr lang="en-IN" sz="2800" b="1" dirty="0" smtClean="0">
                <a:latin typeface="Times New Roman" panose="02020603050405020304" pitchFamily="18" charset="0"/>
                <a:cs typeface="Times New Roman" panose="02020603050405020304" pitchFamily="18" charset="0"/>
              </a:rPr>
              <a:t>Pie Chart - </a:t>
            </a:r>
            <a:r>
              <a:rPr lang="en-IN" sz="2800" dirty="0" smtClean="0">
                <a:latin typeface="Times New Roman" panose="02020603050405020304" pitchFamily="18" charset="0"/>
                <a:cs typeface="Times New Roman" panose="02020603050405020304" pitchFamily="18" charset="0"/>
              </a:rPr>
              <a:t>Identify the Business Unit Wise Summary Visualization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677108"/>
          </a:xfrm>
        </p:spPr>
        <p:txBody>
          <a:bodyPr/>
          <a:lstStyle/>
          <a:p>
            <a:r>
              <a:rPr lang="en-IN" sz="4400" u="sng" dirty="0" smtClean="0"/>
              <a:t>DATASET DESCRIPTION</a:t>
            </a:r>
            <a:endParaRPr lang="en-IN" sz="4400" u="sng" dirty="0"/>
          </a:p>
        </p:txBody>
      </p:sp>
      <p:sp>
        <p:nvSpPr>
          <p:cNvPr id="4" name="TextBox 3"/>
          <p:cNvSpPr txBox="1"/>
          <p:nvPr/>
        </p:nvSpPr>
        <p:spPr>
          <a:xfrm>
            <a:off x="741685" y="1087572"/>
            <a:ext cx="9240516"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Employees Database Downloaded from “</a:t>
            </a:r>
            <a:r>
              <a:rPr lang="en-IN" sz="3200" dirty="0" err="1" smtClean="0">
                <a:latin typeface="Times New Roman" panose="02020603050405020304" pitchFamily="18" charset="0"/>
                <a:cs typeface="Times New Roman" panose="02020603050405020304" pitchFamily="18" charset="0"/>
              </a:rPr>
              <a:t>Kaggle</a:t>
            </a:r>
            <a:r>
              <a:rPr lang="en-IN" sz="32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There are 26 Features are fetched in the Employees Database</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I chosen up 9 Features for the Employee Performance Analysis</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Employee ID was in the Numerical Value which was sorted from Smallest to Largest</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Name has been given by First Name &amp; Last Name</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Business Unit was mentioned as Short form</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Status either Active nor Terminated by </a:t>
            </a:r>
            <a:r>
              <a:rPr lang="en-IN" sz="3200" dirty="0" smtClean="0">
                <a:latin typeface="Times New Roman" panose="02020603050405020304" pitchFamily="18" charset="0"/>
                <a:cs typeface="Times New Roman" panose="02020603050405020304" pitchFamily="18" charset="0"/>
              </a:rPr>
              <a:t>Voluntary</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677108"/>
          </a:xfrm>
        </p:spPr>
        <p:txBody>
          <a:bodyPr/>
          <a:lstStyle/>
          <a:p>
            <a:r>
              <a:rPr lang="en-IN" sz="4400" u="sng" dirty="0" smtClean="0"/>
              <a:t>DATASET DESCRIPTION</a:t>
            </a:r>
            <a:endParaRPr lang="en-IN" sz="4400" u="sng" dirty="0"/>
          </a:p>
        </p:txBody>
      </p:sp>
      <p:sp>
        <p:nvSpPr>
          <p:cNvPr id="4" name="TextBox 3"/>
          <p:cNvSpPr txBox="1"/>
          <p:nvPr/>
        </p:nvSpPr>
        <p:spPr>
          <a:xfrm>
            <a:off x="755333" y="1062552"/>
            <a:ext cx="9226868"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Employee Type was given in the form of Part Time, Contract &amp; Full Time</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Employee Classification Type was mentioned in the form of Voluntary, Involuntary &amp; Retirement</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Current Employee Ratings were mentioned as Numerical Value ranging from 1 to 5</a:t>
            </a:r>
          </a:p>
          <a:p>
            <a:pPr marL="342900" indent="-342900" algn="just">
              <a:buFont typeface="Arial" panose="020B0604020202020204" pitchFamily="34" charset="0"/>
              <a:buChar char="•"/>
            </a:pPr>
            <a:r>
              <a:rPr lang="en-IN" sz="3200" dirty="0" smtClean="0">
                <a:latin typeface="Times New Roman" panose="02020603050405020304" pitchFamily="18" charset="0"/>
                <a:cs typeface="Times New Roman" panose="02020603050405020304" pitchFamily="18" charset="0"/>
              </a:rPr>
              <a:t>Performance Category Level has been </a:t>
            </a:r>
            <a:r>
              <a:rPr lang="en-IN" sz="3200" dirty="0" err="1" smtClean="0">
                <a:latin typeface="Times New Roman" panose="02020603050405020304" pitchFamily="18" charset="0"/>
                <a:cs typeface="Times New Roman" panose="02020603050405020304" pitchFamily="18" charset="0"/>
              </a:rPr>
              <a:t>findout</a:t>
            </a:r>
            <a:r>
              <a:rPr lang="en-IN" sz="3200" dirty="0" smtClean="0">
                <a:latin typeface="Times New Roman" panose="02020603050405020304" pitchFamily="18" charset="0"/>
                <a:cs typeface="Times New Roman" panose="02020603050405020304" pitchFamily="18" charset="0"/>
              </a:rPr>
              <a:t> through the Formula</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7984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416</TotalTime>
  <Words>726</Words>
  <Application>Microsoft Office PowerPoint</Application>
  <PresentationFormat>Widescreen</PresentationFormat>
  <Paragraphs>91</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Trebuchet MS</vt:lpstr>
      <vt:lpstr>Office Theme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Microsoft account</cp:lastModifiedBy>
  <cp:revision>61</cp:revision>
  <dcterms:created xsi:type="dcterms:W3CDTF">2024-03-29T15:07:22Z</dcterms:created>
  <dcterms:modified xsi:type="dcterms:W3CDTF">2024-09-10T09:21:06Z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