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/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lSlideMaster.Title SlideFooter" descr="Classification: Public Contains PII: Yes">
            <a:extLst>
              <a:ext uri="{FF2B5EF4-FFF2-40B4-BE49-F238E27FC236}">
                <a16:creationId xmlns:a16="http://schemas.microsoft.com/office/drawing/2014/main" id="{DE69995F-2F7C-B949-C589-950EFBC7478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1276139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Vertical TextFooter" descr="Classification: Public Contains PII: Yes">
            <a:extLst>
              <a:ext uri="{FF2B5EF4-FFF2-40B4-BE49-F238E27FC236}">
                <a16:creationId xmlns:a16="http://schemas.microsoft.com/office/drawing/2014/main" id="{6E7385A2-C624-EB48-7FD5-1AA6DA42CF3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0009409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Vertical Title and TextFooter" descr="Classification: Public Contains PII: Yes">
            <a:extLst>
              <a:ext uri="{FF2B5EF4-FFF2-40B4-BE49-F238E27FC236}">
                <a16:creationId xmlns:a16="http://schemas.microsoft.com/office/drawing/2014/main" id="{7EF0134D-24DF-A670-9640-DC893035AA8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90526108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ContentFooter" descr="Classification: Public Contains PII: Yes">
            <a:extLst>
              <a:ext uri="{FF2B5EF4-FFF2-40B4-BE49-F238E27FC236}">
                <a16:creationId xmlns:a16="http://schemas.microsoft.com/office/drawing/2014/main" id="{8490806D-767E-3DEC-64F7-A9CDBB25F6E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86617101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lSlideMaster.Section HeaderFooter" descr="Classification: Public Contains PII: Yes">
            <a:extLst>
              <a:ext uri="{FF2B5EF4-FFF2-40B4-BE49-F238E27FC236}">
                <a16:creationId xmlns:a16="http://schemas.microsoft.com/office/drawing/2014/main" id="{F7CA7290-420B-6293-35B9-6386929E05F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99989000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lSlideMaster.Two ContentFooter" descr="Classification: Public Contains PII: Yes">
            <a:extLst>
              <a:ext uri="{FF2B5EF4-FFF2-40B4-BE49-F238E27FC236}">
                <a16:creationId xmlns:a16="http://schemas.microsoft.com/office/drawing/2014/main" id="{0AB30A45-5B26-FAEF-790E-E9E2B0672D0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8942977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lSlideMaster.ComparisonFooter" descr="Classification: Public Contains PII: Yes">
            <a:extLst>
              <a:ext uri="{FF2B5EF4-FFF2-40B4-BE49-F238E27FC236}">
                <a16:creationId xmlns:a16="http://schemas.microsoft.com/office/drawing/2014/main" id="{ABE5848A-31C6-6509-C492-FA839C8B7B8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3228603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lSlideMaster.Title OnlyFooter" descr="Classification: Public Contains PII: Yes">
            <a:extLst>
              <a:ext uri="{FF2B5EF4-FFF2-40B4-BE49-F238E27FC236}">
                <a16:creationId xmlns:a16="http://schemas.microsoft.com/office/drawing/2014/main" id="{B490C649-2BBE-BED0-C765-BEE1F30DE71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9903585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lSlideMaster.BlankFooter" descr="Classification: Public Contains PII: Yes">
            <a:extLst>
              <a:ext uri="{FF2B5EF4-FFF2-40B4-BE49-F238E27FC236}">
                <a16:creationId xmlns:a16="http://schemas.microsoft.com/office/drawing/2014/main" id="{1549A0E4-817F-09F6-D6E5-C391D956D06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1229592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lSlideMaster.Content with CaptionFooter" descr="Classification: Public Contains PII: Yes">
            <a:extLst>
              <a:ext uri="{FF2B5EF4-FFF2-40B4-BE49-F238E27FC236}">
                <a16:creationId xmlns:a16="http://schemas.microsoft.com/office/drawing/2014/main" id="{60239BE7-FC45-DCCE-025A-90E68B995D9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0099111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lSlideMaster.Picture with CaptionFooter" descr="Classification: Public Contains PII: Yes">
            <a:extLst>
              <a:ext uri="{FF2B5EF4-FFF2-40B4-BE49-F238E27FC236}">
                <a16:creationId xmlns:a16="http://schemas.microsoft.com/office/drawing/2014/main" id="{CFBB1860-A112-6827-F8A2-3BA835F1D88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34A853"/>
                </a:solidFill>
                <a:latin typeface="Microsoft Sans Serif" panose="020B0604020202020204" pitchFamily="34" charset="0"/>
              </a:rPr>
              <a:t>Public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0547012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800" spc="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>
              <a:defRPr sz="800" spc="4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9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6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 spc="1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 spc="1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 spc="1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 spc="1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 spc="1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white background with dots and lines&#10;&#10;Description automatically generated">
            <a:extLst>
              <a:ext uri="{FF2B5EF4-FFF2-40B4-BE49-F238E27FC236}">
                <a16:creationId xmlns:a16="http://schemas.microsoft.com/office/drawing/2014/main" id="{4431F108-FEFD-AC55-19D1-5B02E5A2A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1" b="3647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B35D7-C61A-6F7A-8058-638538CD1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IN" dirty="0">
                <a:latin typeface="Abadi Extra Light" panose="020B0204020104020204" pitchFamily="34" charset="0"/>
                <a:cs typeface="Aldhabi" panose="020F0502020204030204" pitchFamily="2" charset="-78"/>
              </a:rPr>
              <a:t>Final Assessment</a:t>
            </a:r>
            <a:br>
              <a:rPr lang="en-IN" dirty="0">
                <a:latin typeface="Abadi Extra Light" panose="020B0204020104020204" pitchFamily="34" charset="0"/>
                <a:cs typeface="Aldhabi" panose="020F0502020204030204" pitchFamily="2" charset="-78"/>
              </a:rPr>
            </a:br>
            <a:r>
              <a:rPr lang="en-IN" sz="4000" dirty="0">
                <a:latin typeface="+mn-lt"/>
                <a:cs typeface="Aldhabi" panose="020F0502020204030204" pitchFamily="2" charset="-78"/>
              </a:rPr>
              <a:t>excel</a:t>
            </a:r>
            <a:br>
              <a:rPr lang="en-IN" sz="4000" dirty="0">
                <a:latin typeface="+mn-lt"/>
                <a:cs typeface="Aldhabi" panose="020F0502020204030204" pitchFamily="2" charset="-78"/>
              </a:rPr>
            </a:br>
            <a:r>
              <a:rPr lang="en-IN" sz="1400" dirty="0">
                <a:latin typeface="+mn-lt"/>
                <a:cs typeface="Aldhabi" panose="020F0502020204030204" pitchFamily="2" charset="-78"/>
              </a:rPr>
              <a:t>--------------------------------------------------------------------------------------------------------------------------------------------------</a:t>
            </a:r>
            <a:br>
              <a:rPr lang="en-IN" sz="4000" dirty="0">
                <a:latin typeface="+mn-lt"/>
                <a:cs typeface="Aldhabi" panose="020F0502020204030204" pitchFamily="2" charset="-78"/>
              </a:rPr>
            </a:br>
            <a:r>
              <a:rPr lang="en-IN" sz="2400" dirty="0">
                <a:latin typeface="+mn-lt"/>
                <a:cs typeface="Aldhabi" panose="020F0502020204030204" pitchFamily="2" charset="-78"/>
              </a:rPr>
              <a:t>NANDHA S P</a:t>
            </a:r>
            <a:endParaRPr lang="en-IN" dirty="0">
              <a:latin typeface="+mn-lt"/>
              <a:cs typeface="Aldhabi" panose="020F0502020204030204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63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CC6265-E7B4-6F87-CA5F-2F1A30FB3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3AFE417-5F88-E33C-C3DB-928CBC9066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6666" b="-1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97938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A6CA6-D904-FDF4-E0B8-9BF6331E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000" cap="all" spc="-100">
                <a:solidFill>
                  <a:schemeClr val="bg1"/>
                </a:solidFill>
              </a:rPr>
              <a:t>Q9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AAC9F-5CB7-3DED-1618-143EFDB2C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9055" y="4551031"/>
            <a:ext cx="544947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80" dirty="0">
                <a:highlight>
                  <a:srgbClr val="FFFF00"/>
                </a:highlight>
              </a:rPr>
              <a:t>Insights- more no of videos were uploaded on 26-01-2018</a:t>
            </a:r>
          </a:p>
        </p:txBody>
      </p:sp>
    </p:spTree>
    <p:extLst>
      <p:ext uri="{BB962C8B-B14F-4D97-AF65-F5344CB8AC3E}">
        <p14:creationId xmlns:p14="http://schemas.microsoft.com/office/powerpoint/2010/main" val="23365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823CC8-4AA4-B14D-6CCD-3DA5FFD97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5725777-BA86-5EE6-EC62-D9709FF131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3466" b="-3466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84D734-4097-7B75-98FE-AB967968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cap="all" spc="-100">
                <a:solidFill>
                  <a:schemeClr val="bg1"/>
                </a:solidFill>
              </a:rPr>
              <a:t>Q10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E3C18-EF0E-FFC9-5271-D87BEB154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4551031"/>
            <a:ext cx="544947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8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6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2FAE5-D330-166B-C317-B630991B5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C475BED-D2D7-27E7-CCCD-D5C99FBCD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28599" y="237744"/>
            <a:ext cx="7848601" cy="638251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CAD328-BDA6-E6B7-2E02-4B9443B6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>
                <a:latin typeface="Abadi Extra Light" panose="020B0204020104020204" pitchFamily="34" charset="0"/>
              </a:rPr>
              <a:t>Q11</a:t>
            </a:r>
            <a:endParaRPr lang="en-IN" dirty="0">
              <a:latin typeface="Abadi Extra Light" panose="020B0204020104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CB049-4262-076C-3F97-D8BF1FB0E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IN"/>
              <a:t>Insights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654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8F9543-649B-66F3-6293-5DB5BFF9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6269175-0032-4749-0FAD-BD6A163EFD7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6666" b="-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0C8AA8-1B8A-29C3-71C7-290B254E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cap="all" spc="-100">
                <a:solidFill>
                  <a:schemeClr val="bg1"/>
                </a:solidFill>
              </a:rPr>
              <a:t>Q12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441CA-808D-020E-C6F1-72A48102A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4551031"/>
            <a:ext cx="544947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8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5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B4EF7B-1562-E840-4968-181E97D61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44F7025-64DC-19AD-54B7-9D460A82FC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6666" b="-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8C2E59-AC33-1869-0AE1-191EBEEB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cap="all" spc="-100">
                <a:solidFill>
                  <a:schemeClr val="bg1"/>
                </a:solidFill>
              </a:rPr>
              <a:t>Q13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90DF7-4E8E-ABEF-0234-C9E8E075C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4551031"/>
            <a:ext cx="544947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80" dirty="0">
                <a:highlight>
                  <a:srgbClr val="FFFF00"/>
                </a:highlight>
              </a:rPr>
              <a:t>Insights – entertainment has more comments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82F195-4475-5E1E-5829-4C822641F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CC06CD8-B73C-A202-5DDA-D66B6C5BAD9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3466" b="-3466"/>
          <a:stretch/>
        </p:blipFill>
        <p:spPr>
          <a:xfrm>
            <a:off x="20" y="-22"/>
            <a:ext cx="12223938" cy="6876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A28967-808A-9C06-E073-85721E39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cap="all" spc="-100">
                <a:solidFill>
                  <a:schemeClr val="bg1"/>
                </a:solidFill>
              </a:rPr>
              <a:t>Q14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3FC24-04C0-F100-BC7E-BAFB4E7BD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4551031"/>
            <a:ext cx="544947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80" dirty="0">
                <a:highlight>
                  <a:srgbClr val="FFFF00"/>
                </a:highlight>
              </a:rPr>
              <a:t>Insights- entertainment has more </a:t>
            </a:r>
            <a:r>
              <a:rPr lang="en-US" sz="2400" spc="80" dirty="0" err="1">
                <a:highlight>
                  <a:srgbClr val="FFFF00"/>
                </a:highlight>
              </a:rPr>
              <a:t>engagementmetrics</a:t>
            </a:r>
            <a:endParaRPr lang="en-US" sz="2400" spc="8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 spc="80" dirty="0">
              <a:highlight>
                <a:srgbClr val="FFFF00"/>
              </a:highligh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2959BB-3775-2E4E-BCC4-BA970FDE0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BB9FCF5-EE88-74A4-3390-628FEC3E938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6666" b="-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61FCD1-A3DC-E82C-BD87-85A1AE6E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cap="all" spc="-100">
                <a:solidFill>
                  <a:schemeClr val="bg1"/>
                </a:solidFill>
              </a:rPr>
              <a:t>Q15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BD67E-80B1-11CE-8BE8-45C23D6A2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4551031"/>
            <a:ext cx="544947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80" dirty="0">
                <a:highlight>
                  <a:srgbClr val="FFFF00"/>
                </a:highlight>
              </a:rPr>
              <a:t>Insights – more views more comments and likes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4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E25BE0-9FF2-2F1B-010F-0D7033B32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72F856C-0441-DE85-A9A0-366F87320F1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3466" b="-3466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73E45E-217D-B42D-4330-5983A6F8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cap="all" spc="-100">
                <a:solidFill>
                  <a:schemeClr val="bg1"/>
                </a:solidFill>
              </a:rPr>
              <a:t>Q16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38405-F164-E003-FC7E-9FE270716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4551031"/>
            <a:ext cx="544947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8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7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E3C7C7-43D8-1642-1134-B492F62A0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C0A6908-805D-8C72-72FB-5164A15F89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6666" b="-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376E06-6669-42F1-93ED-30FFF9C8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cap="all" spc="-100">
                <a:solidFill>
                  <a:schemeClr val="bg1"/>
                </a:solidFill>
              </a:rPr>
              <a:t>Q17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C5337-238A-5408-7CB5-8A75143DD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4551031"/>
            <a:ext cx="544947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8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1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C582E8-3708-E62C-D359-E0472258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D79007D-3E63-8CF1-0EEC-44C9E61F73D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3466" b="-3466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F7063D-FF58-5C2A-7781-7FE19B69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cap="all" spc="-100" dirty="0">
                <a:solidFill>
                  <a:schemeClr val="bg1"/>
                </a:solidFill>
              </a:rPr>
              <a:t>Q18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F96ED-00C1-FB8C-200F-0F769B47D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4551031"/>
            <a:ext cx="544947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8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3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5CB0467-7605-1229-DAE6-C76A21D2AD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7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97C191-AA4F-607E-8CBB-BD584944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cap="all" spc="-100">
                <a:solidFill>
                  <a:schemeClr val="bg1"/>
                </a:solidFill>
              </a:rPr>
              <a:t>Q1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42025-5AC8-94DC-3B3A-4570DEF88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4551031"/>
            <a:ext cx="544947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80" dirty="0">
                <a:highlight>
                  <a:srgbClr val="FFFF00"/>
                </a:highlight>
              </a:rPr>
              <a:t>Insights – used remove </a:t>
            </a:r>
            <a:r>
              <a:rPr lang="en-US" sz="2400" spc="80" dirty="0" err="1">
                <a:highlight>
                  <a:srgbClr val="FFFF00"/>
                </a:highlight>
              </a:rPr>
              <a:t>duplicates,special</a:t>
            </a:r>
            <a:r>
              <a:rPr lang="en-US" sz="2400" spc="80" dirty="0">
                <a:highlight>
                  <a:srgbClr val="FFFF00"/>
                </a:highlight>
              </a:rPr>
              <a:t> selects and filled the empty comments with “no comments”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5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52AD41-F2CB-B6FA-DB1F-FE46EF23C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6F7E3DA-D35D-449A-F628-86C9E13CC57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501" r="3166" b="-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F93AFD-25AA-4F1E-C87A-FAA5F9C7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cap="all" spc="-100">
                <a:solidFill>
                  <a:schemeClr val="bg1"/>
                </a:solidFill>
              </a:rPr>
              <a:t>Q19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FE2DA-3148-4D25-0EDB-61F05055B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4551031"/>
            <a:ext cx="544947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8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7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5B456D-EFED-C376-D61F-F64BD06E0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90D1633-53E3-B24A-DEF6-D694B5B86E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6666" b="-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99237B-F667-78A4-8613-CF061C0D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cap="all" spc="-100">
                <a:solidFill>
                  <a:schemeClr val="bg1"/>
                </a:solidFill>
              </a:rPr>
              <a:t>Q20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75F58-C6C1-9EE5-6CD7-B262A1495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4551031"/>
            <a:ext cx="544947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8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0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404CA5-9917-2515-6063-0F1C738DD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AE1D7B0-7F0C-C8EA-04B2-2BF8A74ED8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37778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A30874-665D-1540-7A2E-4A545CC1D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cap="all" spc="-100">
                <a:solidFill>
                  <a:schemeClr val="bg1"/>
                </a:solidFill>
              </a:rPr>
              <a:t>Q2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EB804-6AA7-F530-FB04-36F8BA593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4551031"/>
            <a:ext cx="544947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80" dirty="0">
                <a:highlight>
                  <a:srgbClr val="FFFF00"/>
                </a:highlight>
              </a:rPr>
              <a:t>Insights- there are 136 videos which are trend in its published day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3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2A3C63-3DB4-D140-779A-121257AF5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764C57A-79AB-0454-F666-BB25A9F199E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6666" b="-1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E3F4CE-A7A2-94B2-97EC-22EB24FD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cap="all" spc="-100">
                <a:solidFill>
                  <a:schemeClr val="bg1"/>
                </a:solidFill>
              </a:rPr>
              <a:t>Q3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6F848-59E2-F10E-D5A5-0BA545C85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4551031"/>
            <a:ext cx="544947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80" dirty="0">
                <a:highlight>
                  <a:srgbClr val="FFFF00"/>
                </a:highlight>
              </a:rPr>
              <a:t>Insights- Entertainment has engaged  more viewers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1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6C4E2-C924-F33B-8A13-4350C0DFC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E15DEB0-8CBB-EB83-6281-D2BF67304A2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6666" b="-1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F82FEB-36CD-4A02-F87B-4E25AEA64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cap="all" spc="-100">
                <a:solidFill>
                  <a:schemeClr val="bg1"/>
                </a:solidFill>
              </a:rPr>
              <a:t>Q4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78D9D-864B-F1B8-38F9-D48A650B7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4551031"/>
            <a:ext cx="5449479" cy="1663493"/>
          </a:xfr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80" dirty="0">
                <a:highlight>
                  <a:srgbClr val="FFFF00"/>
                </a:highlight>
              </a:rPr>
              <a:t>Insights - =UNIQUE(FILTER('Q1'!D2:D16247,'Q1'!E2:E16247='Q4'!A2,"No Data"))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 spc="8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80" dirty="0">
                <a:highlight>
                  <a:srgbClr val="FFFF00"/>
                </a:highlight>
              </a:rPr>
              <a:t>=XLOOKUP(A2,Category!$A$2:$A$33,Category!$B$2:$B$33,"No Data")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5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3716B5-702B-FB86-5FD9-EE0A7A6BE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D0AE1B6-2630-B755-5505-767FD8A2EE7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6666" b="-1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6F580A-B024-F1D6-0DEB-37A759EAA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cap="all" spc="-100">
                <a:solidFill>
                  <a:schemeClr val="bg1"/>
                </a:solidFill>
              </a:rPr>
              <a:t>Q5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69F30-F45F-E3E2-4D40-6E5708D36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4551031"/>
            <a:ext cx="544947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80" dirty="0">
                <a:highlight>
                  <a:srgbClr val="FFFF00"/>
                </a:highlight>
              </a:rPr>
              <a:t>Insights-  the comments were joined using </a:t>
            </a:r>
            <a:r>
              <a:rPr lang="en-US" sz="2400" spc="80" dirty="0" err="1">
                <a:highlight>
                  <a:srgbClr val="FFFF00"/>
                </a:highlight>
              </a:rPr>
              <a:t>textjoin</a:t>
            </a:r>
            <a:endParaRPr lang="en-US" sz="2400" spc="80" dirty="0">
              <a:highlight>
                <a:srgbClr val="FFFF00"/>
              </a:highlight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91C032-6CBB-EFFB-ED4A-40B034796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CD82DE6-A41F-2EFD-2826-2D541380755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6666" b="-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D1497E-2911-4BF2-28CE-B55BC1B5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cap="all" spc="-100">
                <a:solidFill>
                  <a:schemeClr val="bg1"/>
                </a:solidFill>
              </a:rPr>
              <a:t>Q6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54831-0732-1DB7-2E79-120FA1837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4551031"/>
            <a:ext cx="544947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80" dirty="0">
                <a:solidFill>
                  <a:schemeClr val="bg1"/>
                </a:solidFill>
              </a:rPr>
              <a:t>Insights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0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06E891-D7F8-CCAE-A030-2D894B4D3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80F8E65-DF40-561A-AF7C-902639FDD4C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6666" b="-1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D0B5A0-3026-F5B5-F27B-386C8EB97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cap="all" spc="-100">
                <a:solidFill>
                  <a:schemeClr val="bg1"/>
                </a:solidFill>
              </a:rPr>
              <a:t>Q7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00368-41AB-D90D-10F3-E0CE26028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4551031"/>
            <a:ext cx="544947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8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6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65818C-4EAF-3502-3AA0-9611702BF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5AC3C8F-FB83-00F3-2565-F4CDE3A818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6666" b="-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4F4268-B1AB-A218-1B91-F93AAE71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cap="all" spc="-100">
                <a:solidFill>
                  <a:schemeClr val="bg1"/>
                </a:solidFill>
              </a:rPr>
              <a:t>Q8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21B78-3310-C7F6-0F4B-40E5C2614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4551031"/>
            <a:ext cx="544947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spc="8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25b7c65e-7a1e-4452-a353-f96b90ed55ee</TitusGUID>
  <TitusMetadata xmlns="">eyJucyI6Imh0dHA6XC9cL3d3dy50aXR1cy5jb21cL25zXC9MYXRlbnRWaWV3IiwicHJvcHMiOlt7Im4iOiJDbGFzc2lmaWNhdGlvbiIsInZhbHMiOlt7InZhbHVlIjoiTFZfUFVCTDFDIn1dfSx7Im4iOiJDb250YWluc1BJSSIsInZhbHMiOlt7InZhbHVlIjoiWWVzIn1dfV19</TitusMetadata>
</titus>
</file>

<file path=customXml/itemProps1.xml><?xml version="1.0" encoding="utf-8"?>
<ds:datastoreItem xmlns:ds="http://schemas.openxmlformats.org/officeDocument/2006/customXml" ds:itemID="{573204DF-AC11-45ED-BAE9-A775C94356C0}">
  <ds:schemaRefs>
    <ds:schemaRef ds:uri="http://schemas.titus.com/TitusProperties/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166</Words>
  <Application>Microsoft Office PowerPoint</Application>
  <PresentationFormat>Widescreen</PresentationFormat>
  <Paragraphs>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Abadi Extra Light</vt:lpstr>
      <vt:lpstr>Avenir Next LT Pro</vt:lpstr>
      <vt:lpstr>Avenir Next LT Pro Light</vt:lpstr>
      <vt:lpstr>Garamond</vt:lpstr>
      <vt:lpstr>Microsoft Sans Serif</vt:lpstr>
      <vt:lpstr>SavonVTI</vt:lpstr>
      <vt:lpstr>Final Assessment excel -------------------------------------------------------------------------------------------------------------------------------------------------- NANDHA S P</vt:lpstr>
      <vt:lpstr>Q1</vt:lpstr>
      <vt:lpstr>Q2</vt:lpstr>
      <vt:lpstr>Q3</vt:lpstr>
      <vt:lpstr>Q4</vt:lpstr>
      <vt:lpstr>Q5</vt:lpstr>
      <vt:lpstr>Q6</vt:lpstr>
      <vt:lpstr>Q7</vt:lpstr>
      <vt:lpstr>Q8</vt:lpstr>
      <vt:lpstr>Q9</vt:lpstr>
      <vt:lpstr>Q10</vt:lpstr>
      <vt:lpstr>Q11</vt:lpstr>
      <vt:lpstr>Q12</vt:lpstr>
      <vt:lpstr>Q13</vt:lpstr>
      <vt:lpstr>Q14</vt:lpstr>
      <vt:lpstr>Q15</vt:lpstr>
      <vt:lpstr>Q16</vt:lpstr>
      <vt:lpstr>Q17</vt:lpstr>
      <vt:lpstr>Q18</vt:lpstr>
      <vt:lpstr>Q19</vt:lpstr>
      <vt:lpstr>Q20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Assessment excel -------------------------------------------------------------------------------------------------------------------------------------------------- NANDHA S P</dc:title>
  <dc:creator>Nandha S P</dc:creator>
  <cp:keywords>Classification=LV_PUBL1C</cp:keywords>
  <cp:lastModifiedBy>Nandha S P</cp:lastModifiedBy>
  <cp:revision>13</cp:revision>
  <dcterms:created xsi:type="dcterms:W3CDTF">2024-02-28T07:30:42Z</dcterms:created>
  <dcterms:modified xsi:type="dcterms:W3CDTF">2024-02-28T12:05:32Z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25b7c65e-7a1e-4452-a353-f96b90ed55ee</vt:lpwstr>
  </property>
  <property fmtid="{D5CDD505-2E9C-101B-9397-08002B2CF9AE}" pid="3" name="Classification">
    <vt:lpwstr>LV_PUBL1C</vt:lpwstr>
  </property>
  <property fmtid="{D5CDD505-2E9C-101B-9397-08002B2CF9AE}" pid="4" name="ContainsPII">
    <vt:lpwstr>Yes</vt:lpwstr>
  </property>
</Properties>
</file>