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14253406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ACF7E-8E78-449A-A881-C6977B7274D9}" v="4" dt="2025-03-13T06:08:21.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58"/>
  </p:normalViewPr>
  <p:slideViewPr>
    <p:cSldViewPr snapToGrid="0" showGuides="1">
      <p:cViewPr varScale="1">
        <p:scale>
          <a:sx n="43" d="100"/>
          <a:sy n="43" d="100"/>
        </p:scale>
        <p:origin x="72"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gKiat Low" userId="28f84f19-14d1-4c5a-8bc1-17fc20618a5b" providerId="ADAL" clId="{CBD1C21C-A2CB-A340-94CF-090C30413620}"/>
    <pc:docChg chg="delSld">
      <pc:chgData name="EngKiat Low" userId="28f84f19-14d1-4c5a-8bc1-17fc20618a5b" providerId="ADAL" clId="{CBD1C21C-A2CB-A340-94CF-090C30413620}" dt="2025-02-11T01:41:21.438" v="0" actId="2696"/>
      <pc:docMkLst>
        <pc:docMk/>
      </pc:docMkLst>
      <pc:sldChg chg="del">
        <pc:chgData name="EngKiat Low" userId="28f84f19-14d1-4c5a-8bc1-17fc20618a5b" providerId="ADAL" clId="{CBD1C21C-A2CB-A340-94CF-090C30413620}" dt="2025-02-11T01:41:21.438" v="0" actId="2696"/>
        <pc:sldMkLst>
          <pc:docMk/>
          <pc:sldMk cId="4090869344" sldId="2142534067"/>
        </pc:sldMkLst>
      </pc:sldChg>
    </pc:docChg>
  </pc:docChgLst>
  <pc:docChgLst>
    <pc:chgData name="Nandha kumar M" userId="e9e7cbfbe9877304" providerId="LiveId" clId="{6DDACF7E-8E78-449A-A881-C6977B7274D9}"/>
    <pc:docChg chg="modSld">
      <pc:chgData name="Nandha kumar M" userId="e9e7cbfbe9877304" providerId="LiveId" clId="{6DDACF7E-8E78-449A-A881-C6977B7274D9}" dt="2025-03-13T06:08:21.920" v="4" actId="962"/>
      <pc:docMkLst>
        <pc:docMk/>
      </pc:docMkLst>
      <pc:sldChg chg="modSp mod">
        <pc:chgData name="Nandha kumar M" userId="e9e7cbfbe9877304" providerId="LiveId" clId="{6DDACF7E-8E78-449A-A881-C6977B7274D9}" dt="2025-03-13T06:08:21.920" v="4" actId="962"/>
        <pc:sldMkLst>
          <pc:docMk/>
          <pc:sldMk cId="1622327117" sldId="2142534064"/>
        </pc:sldMkLst>
        <pc:picChg chg="mod">
          <ac:chgData name="Nandha kumar M" userId="e9e7cbfbe9877304" providerId="LiveId" clId="{6DDACF7E-8E78-449A-A881-C6977B7274D9}" dt="2025-03-13T06:08:21.920" v="4" actId="962"/>
          <ac:picMkLst>
            <pc:docMk/>
            <pc:sldMk cId="1622327117" sldId="2142534064"/>
            <ac:picMk id="11" creationId="{BF542332-0B9A-323E-18B0-68F73A3256F9}"/>
          </ac:picMkLst>
        </pc:picChg>
        <pc:picChg chg="mod">
          <ac:chgData name="Nandha kumar M" userId="e9e7cbfbe9877304" providerId="LiveId" clId="{6DDACF7E-8E78-449A-A881-C6977B7274D9}" dt="2025-03-13T06:08:12.211" v="3" actId="962"/>
          <ac:picMkLst>
            <pc:docMk/>
            <pc:sldMk cId="1622327117" sldId="2142534064"/>
            <ac:picMk id="16" creationId="{906642C4-0156-5EAA-5A46-935CFCE553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4014D-9DFE-43C7-8C1C-8E8A58B3A070}" type="datetimeFigureOut">
              <a:rPr lang="en-SG" smtClean="0"/>
              <a:t>13/3/2025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75283-5021-4A9F-9C71-CFE07FD11AB3}" type="slidenum">
              <a:rPr lang="en-SG" smtClean="0"/>
              <a:t>‹#›</a:t>
            </a:fld>
            <a:endParaRPr lang="en-SG"/>
          </a:p>
        </p:txBody>
      </p:sp>
    </p:spTree>
    <p:extLst>
      <p:ext uri="{BB962C8B-B14F-4D97-AF65-F5344CB8AC3E}">
        <p14:creationId xmlns:p14="http://schemas.microsoft.com/office/powerpoint/2010/main" val="266729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5CE21-3FAD-A109-67A0-464C6523C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D41C9-3259-2CF4-941F-02EB9D505A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E0B9DE-F5C6-2385-D3F6-B78E94D4C20D}"/>
              </a:ext>
            </a:extLst>
          </p:cNvPr>
          <p:cNvSpPr>
            <a:spLocks noGrp="1"/>
          </p:cNvSpPr>
          <p:nvPr>
            <p:ph type="body" idx="1"/>
          </p:nvPr>
        </p:nvSpPr>
        <p:spPr/>
        <p:txBody>
          <a:bodyPr/>
          <a:lstStyle/>
          <a:p>
            <a:r>
              <a:rPr lang="en-SG" dirty="0"/>
              <a:t>https://www.straitstimes.com/singapore/over-3000-individuals-names-nric-numbers-leaked-due-to-ceas-it-system-error</a:t>
            </a:r>
          </a:p>
          <a:p>
            <a:endParaRPr lang="en-SG" dirty="0"/>
          </a:p>
          <a:p>
            <a:r>
              <a:rPr lang="en-SG" dirty="0"/>
              <a:t>Note: Actions taken by CEA</a:t>
            </a:r>
          </a:p>
          <a:p>
            <a:r>
              <a:rPr lang="en-US" b="0" i="0" dirty="0">
                <a:solidFill>
                  <a:srgbClr val="000000"/>
                </a:solidFill>
                <a:effectLst/>
                <a:latin typeface="selane-text"/>
              </a:rPr>
              <a:t>It has written to all affected individuals to inform them of the incident and its follow-up actions, and to </a:t>
            </a:r>
            <a:r>
              <a:rPr lang="en-US" b="0" i="0" dirty="0" err="1">
                <a:solidFill>
                  <a:srgbClr val="000000"/>
                </a:solidFill>
                <a:effectLst/>
                <a:latin typeface="selane-text"/>
              </a:rPr>
              <a:t>apologise</a:t>
            </a:r>
            <a:r>
              <a:rPr lang="en-US" b="0" i="0" dirty="0">
                <a:solidFill>
                  <a:srgbClr val="000000"/>
                </a:solidFill>
                <a:effectLst/>
                <a:latin typeface="selane-text"/>
              </a:rPr>
              <a:t> to them.</a:t>
            </a:r>
          </a:p>
          <a:p>
            <a:r>
              <a:rPr lang="en-US" b="0" i="0" dirty="0">
                <a:solidFill>
                  <a:srgbClr val="000000"/>
                </a:solidFill>
                <a:effectLst/>
                <a:latin typeface="selane-text"/>
              </a:rPr>
              <a:t>it immediately disabled the affected system function and launched a probe to identify the root cause.</a:t>
            </a:r>
          </a:p>
          <a:p>
            <a:endParaRPr lang="en-US" b="0" i="0" dirty="0">
              <a:solidFill>
                <a:srgbClr val="000000"/>
              </a:solidFill>
              <a:effectLst/>
              <a:latin typeface="selane-text"/>
            </a:endParaRPr>
          </a:p>
          <a:p>
            <a:pPr algn="l"/>
            <a:r>
              <a:rPr lang="en-US" b="0" i="0" dirty="0">
                <a:solidFill>
                  <a:srgbClr val="000000"/>
                </a:solidFill>
                <a:effectLst/>
                <a:latin typeface="selane-text"/>
              </a:rPr>
              <a:t>“The IT system in which the issue occurred has since been secured, and recovery steps have been taken to contain it,” said CEA.</a:t>
            </a:r>
          </a:p>
          <a:p>
            <a:pPr algn="l"/>
            <a:r>
              <a:rPr lang="en-US" b="0" i="0" dirty="0">
                <a:solidFill>
                  <a:srgbClr val="000000"/>
                </a:solidFill>
                <a:effectLst/>
                <a:latin typeface="selane-text"/>
              </a:rPr>
              <a:t>The agency added that it is reviewing its systems and processes with its vendor to prevent a recurrence.</a:t>
            </a:r>
          </a:p>
          <a:p>
            <a:endParaRPr lang="en-SG" dirty="0"/>
          </a:p>
        </p:txBody>
      </p:sp>
      <p:sp>
        <p:nvSpPr>
          <p:cNvPr id="4" name="Slide Number Placeholder 3">
            <a:extLst>
              <a:ext uri="{FF2B5EF4-FFF2-40B4-BE49-F238E27FC236}">
                <a16:creationId xmlns:a16="http://schemas.microsoft.com/office/drawing/2014/main" id="{60CB6E59-68C0-0393-2ACA-9F2207E772F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21336D-B122-4A0A-A7AB-1B630E5F96E6}"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645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6EA0A-C122-599B-3EF8-8519DAB7E142}"/>
              </a:ext>
            </a:extLst>
          </p:cNvPr>
          <p:cNvPicPr>
            <a:picLocks noChangeAspect="1"/>
          </p:cNvPicPr>
          <p:nvPr userDrawn="1"/>
        </p:nvPicPr>
        <p:blipFill>
          <a:blip r:embed="rId2"/>
          <a:stretch>
            <a:fillRect/>
          </a:stretch>
        </p:blipFill>
        <p:spPr>
          <a:xfrm>
            <a:off x="1524" y="0"/>
            <a:ext cx="12188952" cy="6858000"/>
          </a:xfrm>
          <a:prstGeom prst="rect">
            <a:avLst/>
          </a:prstGeom>
        </p:spPr>
      </p:pic>
    </p:spTree>
    <p:extLst>
      <p:ext uri="{BB962C8B-B14F-4D97-AF65-F5344CB8AC3E}">
        <p14:creationId xmlns:p14="http://schemas.microsoft.com/office/powerpoint/2010/main" val="21577177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664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65B68-A54D-EE44-B26F-72241B17416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0EE372D-35E7-4346-B653-E02DC5D0B033}"/>
              </a:ext>
            </a:extLst>
          </p:cNvPr>
          <p:cNvSpPr>
            <a:spLocks noGrp="1"/>
          </p:cNvSpPr>
          <p:nvPr>
            <p:ph type="ftr" sz="quarter" idx="11"/>
          </p:nvPr>
        </p:nvSpPr>
        <p:spPr/>
        <p:txBody>
          <a:bodyPr/>
          <a:lstStyle/>
          <a:p>
            <a:r>
              <a:rPr lang="en-US"/>
              <a:t>Copyright © 2022 AgilenLite Pte Ltd </a:t>
            </a:r>
          </a:p>
        </p:txBody>
      </p:sp>
      <p:sp>
        <p:nvSpPr>
          <p:cNvPr id="4" name="Slide Number Placeholder 3">
            <a:extLst>
              <a:ext uri="{FF2B5EF4-FFF2-40B4-BE49-F238E27FC236}">
                <a16:creationId xmlns:a16="http://schemas.microsoft.com/office/drawing/2014/main" id="{0C57BF55-568B-8A45-80C4-C871C4825828}"/>
              </a:ext>
            </a:extLst>
          </p:cNvPr>
          <p:cNvSpPr>
            <a:spLocks noGrp="1"/>
          </p:cNvSpPr>
          <p:nvPr>
            <p:ph type="sldNum" sz="quarter" idx="12"/>
          </p:nvPr>
        </p:nvSpPr>
        <p:spPr/>
        <p:txBody>
          <a:bodyPr/>
          <a:lstStyle/>
          <a:p>
            <a:fld id="{3CA61DF0-0EA8-3842-8296-364603B99B0F}" type="slidenum">
              <a:rPr lang="en-US" smtClean="0"/>
              <a:t>‹#›</a:t>
            </a:fld>
            <a:endParaRPr lang="en-US"/>
          </a:p>
        </p:txBody>
      </p:sp>
    </p:spTree>
    <p:extLst>
      <p:ext uri="{BB962C8B-B14F-4D97-AF65-F5344CB8AC3E}">
        <p14:creationId xmlns:p14="http://schemas.microsoft.com/office/powerpoint/2010/main" val="29515150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8E6FF0-6086-4C67-8289-692785F7D59F}"/>
              </a:ext>
            </a:extLst>
          </p:cNvPr>
          <p:cNvSpPr>
            <a:spLocks noGrp="1"/>
          </p:cNvSpPr>
          <p:nvPr>
            <p:ph type="ftr" sz="quarter" idx="11"/>
          </p:nvPr>
        </p:nvSpPr>
        <p:spPr/>
        <p:txBody>
          <a:bodyPr/>
          <a:lstStyle>
            <a:lvl1pPr>
              <a:defRPr sz="1000"/>
            </a:lvl1pPr>
          </a:lstStyle>
          <a:p>
            <a:r>
              <a:rPr lang="en-US"/>
              <a:t>Copyright © 2022 AgilenLite Pte Ltd </a:t>
            </a:r>
          </a:p>
        </p:txBody>
      </p:sp>
      <p:sp>
        <p:nvSpPr>
          <p:cNvPr id="4" name="Slide Number Placeholder 3">
            <a:extLst>
              <a:ext uri="{FF2B5EF4-FFF2-40B4-BE49-F238E27FC236}">
                <a16:creationId xmlns:a16="http://schemas.microsoft.com/office/drawing/2014/main" id="{F6185673-E50E-47B1-A1D8-8B6F8B5A14CB}"/>
              </a:ext>
            </a:extLst>
          </p:cNvPr>
          <p:cNvSpPr>
            <a:spLocks noGrp="1"/>
          </p:cNvSpPr>
          <p:nvPr>
            <p:ph type="sldNum" sz="quarter" idx="12"/>
          </p:nvPr>
        </p:nvSpPr>
        <p:spPr/>
        <p:txBody>
          <a:bodyPr/>
          <a:lstStyle>
            <a:lvl1pPr>
              <a:defRPr sz="1000"/>
            </a:lvl1pPr>
          </a:lstStyle>
          <a:p>
            <a:fld id="{A15F3706-F422-4E3C-A5A7-8384096908AD}" type="slidenum">
              <a:rPr lang="en-US" smtClean="0"/>
              <a:pPr/>
              <a:t>‹#›</a:t>
            </a:fld>
            <a:endParaRPr lang="en-US"/>
          </a:p>
        </p:txBody>
      </p:sp>
      <p:sp>
        <p:nvSpPr>
          <p:cNvPr id="13" name="Title 3">
            <a:extLst>
              <a:ext uri="{FF2B5EF4-FFF2-40B4-BE49-F238E27FC236}">
                <a16:creationId xmlns:a16="http://schemas.microsoft.com/office/drawing/2014/main" id="{A1FE9195-A832-4DA1-B3AD-0B672EBF1C48}"/>
              </a:ext>
            </a:extLst>
          </p:cNvPr>
          <p:cNvSpPr txBox="1">
            <a:spLocks noGrp="1" noChangeArrowheads="1"/>
          </p:cNvSpPr>
          <p:nvPr>
            <p:ph type="title"/>
          </p:nvPr>
        </p:nvSpPr>
        <p:spPr>
          <a:xfrm>
            <a:off x="838200" y="548640"/>
            <a:ext cx="10515600" cy="507650"/>
          </a:xfrm>
        </p:spPr>
        <p:txBody>
          <a:bodyPr>
            <a:normAutofit/>
          </a:bodyPr>
          <a:lstStyle/>
          <a:p>
            <a:pPr eaLnBrk="1" hangingPunct="1"/>
            <a:r>
              <a:rPr altLang="en-US" sz="2800" b="1">
                <a:latin typeface="Calibri" panose="020F0502020204030204" pitchFamily="34" charset="0"/>
                <a:ea typeface="Microsoft YaHei" panose="020B0503020204020204" pitchFamily="34" charset="-122"/>
                <a:cs typeface="Lucida Sans" panose="020B0602030504020204" pitchFamily="34" charset="0"/>
              </a:rPr>
              <a:t>BEFORE WE BEGIN</a:t>
            </a:r>
          </a:p>
        </p:txBody>
      </p:sp>
      <p:pic>
        <p:nvPicPr>
          <p:cNvPr id="14" name="Picture 13" descr="A close up of a sign&#10;&#10;Description automatically generated">
            <a:extLst>
              <a:ext uri="{FF2B5EF4-FFF2-40B4-BE49-F238E27FC236}">
                <a16:creationId xmlns:a16="http://schemas.microsoft.com/office/drawing/2014/main" id="{0B76B1A4-A5E1-4550-A9AA-40A511DFA7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9721" y="6437186"/>
            <a:ext cx="1113282" cy="203454"/>
          </a:xfrm>
          <a:prstGeom prst="rect">
            <a:avLst/>
          </a:prstGeom>
        </p:spPr>
      </p:pic>
    </p:spTree>
    <p:extLst>
      <p:ext uri="{BB962C8B-B14F-4D97-AF65-F5344CB8AC3E}">
        <p14:creationId xmlns:p14="http://schemas.microsoft.com/office/powerpoint/2010/main" val="297932682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AgilenLite Pte Ltd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F3706-F422-4E3C-A5A7-8384096908AD}" type="slidenum">
              <a:rPr lang="en-US" smtClean="0"/>
              <a:t>‹#›</a:t>
            </a:fld>
            <a:endParaRPr lang="en-US"/>
          </a:p>
        </p:txBody>
      </p:sp>
    </p:spTree>
    <p:extLst>
      <p:ext uri="{BB962C8B-B14F-4D97-AF65-F5344CB8AC3E}">
        <p14:creationId xmlns:p14="http://schemas.microsoft.com/office/powerpoint/2010/main" val="1506006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straitstimes.com/singapore/over-3000-individuals-names-nric-numbers-leaked-due-to-ceas-it-system-err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6E09A-AE80-D9B8-E168-FEC8E797C4ED}"/>
            </a:ext>
          </a:extLst>
        </p:cNvPr>
        <p:cNvGrpSpPr/>
        <p:nvPr/>
      </p:nvGrpSpPr>
      <p:grpSpPr>
        <a:xfrm>
          <a:off x="0" y="0"/>
          <a:ext cx="0" cy="0"/>
          <a:chOff x="0" y="0"/>
          <a:chExt cx="0" cy="0"/>
        </a:xfrm>
      </p:grpSpPr>
      <p:sp>
        <p:nvSpPr>
          <p:cNvPr id="5" name="Freeform 2">
            <a:extLst>
              <a:ext uri="{FF2B5EF4-FFF2-40B4-BE49-F238E27FC236}">
                <a16:creationId xmlns:a16="http://schemas.microsoft.com/office/drawing/2014/main" id="{56472264-6468-33DC-274C-CC6AE2565B58}"/>
              </a:ext>
            </a:extLst>
          </p:cNvPr>
          <p:cNvSpPr>
            <a:spLocks noChangeArrowheads="1"/>
          </p:cNvSpPr>
          <p:nvPr/>
        </p:nvSpPr>
        <p:spPr bwMode="auto">
          <a:xfrm>
            <a:off x="0" y="0"/>
            <a:ext cx="5507665" cy="6858000"/>
          </a:xfrm>
          <a:custGeom>
            <a:avLst/>
            <a:gdLst>
              <a:gd name="T0" fmla="*/ 0 w 3339"/>
              <a:gd name="T1" fmla="*/ 11007 h 11008"/>
              <a:gd name="T2" fmla="*/ 3338 w 3339"/>
              <a:gd name="T3" fmla="*/ 11007 h 11008"/>
              <a:gd name="T4" fmla="*/ 3338 w 3339"/>
              <a:gd name="T5" fmla="*/ 0 h 11008"/>
              <a:gd name="T6" fmla="*/ 0 w 3339"/>
              <a:gd name="T7" fmla="*/ 0 h 11008"/>
              <a:gd name="T8" fmla="*/ 0 w 3339"/>
              <a:gd name="T9" fmla="*/ 11007 h 11008"/>
            </a:gdLst>
            <a:ahLst/>
            <a:cxnLst>
              <a:cxn ang="0">
                <a:pos x="T0" y="T1"/>
              </a:cxn>
              <a:cxn ang="0">
                <a:pos x="T2" y="T3"/>
              </a:cxn>
              <a:cxn ang="0">
                <a:pos x="T4" y="T5"/>
              </a:cxn>
              <a:cxn ang="0">
                <a:pos x="T6" y="T7"/>
              </a:cxn>
              <a:cxn ang="0">
                <a:pos x="T8" y="T9"/>
              </a:cxn>
            </a:cxnLst>
            <a:rect l="0" t="0" r="r" b="b"/>
            <a:pathLst>
              <a:path w="3339" h="11008">
                <a:moveTo>
                  <a:pt x="0" y="11007"/>
                </a:moveTo>
                <a:lnTo>
                  <a:pt x="3338" y="11007"/>
                </a:lnTo>
                <a:lnTo>
                  <a:pt x="3338" y="0"/>
                </a:lnTo>
                <a:lnTo>
                  <a:pt x="0" y="0"/>
                </a:lnTo>
                <a:lnTo>
                  <a:pt x="0" y="11007"/>
                </a:lnTo>
              </a:path>
            </a:pathLst>
          </a:custGeom>
          <a:solidFill>
            <a:srgbClr val="3A7669"/>
          </a:solidFill>
          <a:ln>
            <a:noFill/>
          </a:ln>
          <a:effectLst/>
        </p:spPr>
        <p:txBody>
          <a:bodyPr wrap="none"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6530" b="0" i="0" u="none" strike="noStrike" kern="0" cap="none" spc="0" normalizeH="0" baseline="0" noProof="0">
              <a:ln>
                <a:noFill/>
              </a:ln>
              <a:solidFill>
                <a:srgbClr val="747993"/>
              </a:solidFill>
              <a:effectLst/>
              <a:uLnTx/>
              <a:uFillTx/>
              <a:latin typeface="DM Sans" pitchFamily="2" charset="77"/>
              <a:ea typeface="+mn-ea"/>
              <a:cs typeface="+mn-cs"/>
            </a:endParaRPr>
          </a:p>
        </p:txBody>
      </p:sp>
      <p:sp>
        <p:nvSpPr>
          <p:cNvPr id="9" name="TextBox 8">
            <a:extLst>
              <a:ext uri="{FF2B5EF4-FFF2-40B4-BE49-F238E27FC236}">
                <a16:creationId xmlns:a16="http://schemas.microsoft.com/office/drawing/2014/main" id="{943AB846-2A41-3ED9-C87B-4C2EE980FB64}"/>
              </a:ext>
            </a:extLst>
          </p:cNvPr>
          <p:cNvSpPr txBox="1"/>
          <p:nvPr/>
        </p:nvSpPr>
        <p:spPr>
          <a:xfrm>
            <a:off x="0" y="-14732"/>
            <a:ext cx="12192000" cy="584775"/>
          </a:xfrm>
          <a:prstGeom prst="rect">
            <a:avLst/>
          </a:prstGeom>
          <a:solidFill>
            <a:srgbClr val="6AB6A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274DE5A-29DA-E2E0-C442-2188E60F303D}"/>
              </a:ext>
            </a:extLst>
          </p:cNvPr>
          <p:cNvSpPr txBox="1"/>
          <p:nvPr/>
        </p:nvSpPr>
        <p:spPr>
          <a:xfrm>
            <a:off x="381000" y="1208636"/>
            <a:ext cx="302539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CEA’s Data Breach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Caused by IT Glitch</a:t>
            </a:r>
            <a:endParaRPr kumimoji="0" lang="en-SG"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36B735-02FF-126B-1908-73B48AA62403}"/>
              </a:ext>
            </a:extLst>
          </p:cNvPr>
          <p:cNvSpPr>
            <a:spLocks noGrp="1"/>
          </p:cNvSpPr>
          <p:nvPr>
            <p:ph type="title" idx="4294967295"/>
          </p:nvPr>
        </p:nvSpPr>
        <p:spPr>
          <a:xfrm>
            <a:off x="838200" y="-23829"/>
            <a:ext cx="10515600" cy="608604"/>
          </a:xfrm>
        </p:spPr>
        <p:txBody>
          <a:bodyPr>
            <a:normAutofit/>
          </a:bodyPr>
          <a:lstStyle/>
          <a:p>
            <a:pPr algn="ctr" rtl="0" eaLnBrk="1" fontAlgn="auto" latinLnBrk="0" hangingPunct="1"/>
            <a:r>
              <a:rPr lang="en-US" sz="2800" b="1" i="0" kern="1200" spc="0" baseline="0" dirty="0">
                <a:ln>
                  <a:noFill/>
                </a:ln>
                <a:solidFill>
                  <a:srgbClr val="FFFFFF"/>
                </a:solidFill>
                <a:effectLst/>
                <a:latin typeface="Calibri" panose="020F0502020204030204" pitchFamily="34" charset="0"/>
                <a:ea typeface="+mn-ea"/>
                <a:cs typeface="+mn-cs"/>
              </a:rPr>
              <a:t>CEA Data Breach Exposes Info of 3,000+ Exam Registrants</a:t>
            </a:r>
            <a:endParaRPr lang="en-SG" sz="2800" dirty="0">
              <a:effectLst/>
            </a:endParaRPr>
          </a:p>
        </p:txBody>
      </p:sp>
      <p:sp>
        <p:nvSpPr>
          <p:cNvPr id="4" name="Line 5">
            <a:extLst>
              <a:ext uri="{FF2B5EF4-FFF2-40B4-BE49-F238E27FC236}">
                <a16:creationId xmlns:a16="http://schemas.microsoft.com/office/drawing/2014/main" id="{D179687A-8F53-CFA9-1128-E2D18FD1D8D4}"/>
              </a:ext>
            </a:extLst>
          </p:cNvPr>
          <p:cNvSpPr>
            <a:spLocks noChangeShapeType="1"/>
          </p:cNvSpPr>
          <p:nvPr/>
        </p:nvSpPr>
        <p:spPr bwMode="auto">
          <a:xfrm>
            <a:off x="381000" y="6332514"/>
            <a:ext cx="1143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Picture 9" descr="Icon&#10;&#10;Description automatically generated">
            <a:extLst>
              <a:ext uri="{FF2B5EF4-FFF2-40B4-BE49-F238E27FC236}">
                <a16:creationId xmlns:a16="http://schemas.microsoft.com/office/drawing/2014/main" id="{56CF7011-F8FC-4ED6-6690-C8629F25D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66" y="6431080"/>
            <a:ext cx="1005842" cy="208695"/>
          </a:xfrm>
          <a:prstGeom prst="rect">
            <a:avLst/>
          </a:prstGeom>
        </p:spPr>
      </p:pic>
      <p:sp>
        <p:nvSpPr>
          <p:cNvPr id="13" name="Slide Number Placeholder 5">
            <a:extLst>
              <a:ext uri="{FF2B5EF4-FFF2-40B4-BE49-F238E27FC236}">
                <a16:creationId xmlns:a16="http://schemas.microsoft.com/office/drawing/2014/main" id="{92FD6A9C-0876-6AEA-A39A-C190200D5D57}"/>
              </a:ext>
            </a:extLst>
          </p:cNvPr>
          <p:cNvSpPr txBox="1">
            <a:spLocks/>
          </p:cNvSpPr>
          <p:nvPr/>
        </p:nvSpPr>
        <p:spPr>
          <a:xfrm>
            <a:off x="9157481" y="6356350"/>
            <a:ext cx="2743200" cy="365125"/>
          </a:xfrm>
          <a:prstGeom prst="rect">
            <a:avLst/>
          </a:prstGeom>
        </p:spPr>
        <p:txBody>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15F3706-F422-4E3C-A5A7-8384096908AD}" type="slidenum">
              <a:rPr kumimoji="0" lang="en-US" sz="10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3196C4A-F3F1-49B0-4F9D-4BF80E31DDCF}"/>
              </a:ext>
            </a:extLst>
          </p:cNvPr>
          <p:cNvSpPr txBox="1"/>
          <p:nvPr/>
        </p:nvSpPr>
        <p:spPr>
          <a:xfrm>
            <a:off x="3342589" y="5735770"/>
            <a:ext cx="196947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Date: Jan 29, 2025</a:t>
            </a:r>
            <a:endParaRPr kumimoji="0" lang="en-SG"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CB4CC6A-C574-FB84-5CBB-C0115F49AB73}"/>
              </a:ext>
            </a:extLst>
          </p:cNvPr>
          <p:cNvSpPr txBox="1"/>
          <p:nvPr/>
        </p:nvSpPr>
        <p:spPr>
          <a:xfrm>
            <a:off x="5775624" y="1091553"/>
            <a:ext cx="5979433" cy="484748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323232"/>
                </a:solidFill>
                <a:effectLst/>
                <a:uLnTx/>
                <a:uFillTx/>
                <a:latin typeface="Calibri" panose="020F0502020204030204"/>
                <a:ea typeface="+mn-ea"/>
                <a:cs typeface="+mn-cs"/>
              </a:rPr>
              <a:t>Who were the victim(s)?</a:t>
            </a:r>
          </a:p>
          <a:p>
            <a:pPr marL="0" marR="0" lvl="0" indent="0" algn="just" defTabSz="914400" rtl="0" eaLnBrk="1" fontAlgn="auto" latinLnBrk="0" hangingPunct="1">
              <a:lnSpc>
                <a:spcPct val="100000"/>
              </a:lnSpc>
              <a:spcBef>
                <a:spcPts val="1000"/>
              </a:spcBef>
              <a:spcAft>
                <a:spcPts val="0"/>
              </a:spcAft>
              <a:buClrTx/>
              <a:buSzTx/>
              <a:buFontTx/>
              <a:buNone/>
              <a:tabLst/>
              <a:defRPr/>
            </a:pPr>
            <a:r>
              <a:rPr kumimoji="0" lang="en-US" sz="1600" b="0" i="0" u="none" strike="noStrike" kern="1200" cap="none" spc="0" normalizeH="0" baseline="0" noProof="0" dirty="0">
                <a:ln>
                  <a:noFill/>
                </a:ln>
                <a:solidFill>
                  <a:srgbClr val="323232"/>
                </a:solidFill>
                <a:effectLst/>
                <a:uLnTx/>
                <a:uFillTx/>
                <a:latin typeface="Calibri" panose="020F0502020204030204"/>
                <a:ea typeface="+mn-ea"/>
                <a:cs typeface="+mn-cs"/>
              </a:rPr>
              <a:t>The Council for Estate Agencies (CEA) is a regulatory body overseeing Singapore’s real estate industry. It has in its information system the personal information of its salespersons and individuals who  registered for exams with them.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SG" sz="1600" b="0" i="0" u="none" strike="noStrike" kern="1200" cap="none" spc="0" normalizeH="0" baseline="0" noProof="0" dirty="0">
              <a:ln>
                <a:noFill/>
              </a:ln>
              <a:solidFill>
                <a:srgbClr val="323232"/>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323232"/>
                </a:solidFill>
                <a:effectLst/>
                <a:uLnTx/>
                <a:uFillTx/>
                <a:latin typeface="Calibri" panose="020F0502020204030204"/>
                <a:ea typeface="+mn-ea"/>
                <a:cs typeface="+mn-cs"/>
              </a:rPr>
              <a:t>What happened?</a:t>
            </a:r>
          </a:p>
          <a:p>
            <a:pPr marL="0" marR="0" lvl="0" indent="0" algn="just" defTabSz="914400" rtl="0" eaLnBrk="1" fontAlgn="auto" latinLnBrk="0" hangingPunct="1">
              <a:lnSpc>
                <a:spcPct val="100000"/>
              </a:lnSpc>
              <a:spcBef>
                <a:spcPts val="1000"/>
              </a:spcBef>
              <a:spcAft>
                <a:spcPts val="0"/>
              </a:spcAft>
              <a:buClrTx/>
              <a:buSzTx/>
              <a:buFontTx/>
              <a:buNone/>
              <a:tabLst/>
              <a:defRPr/>
            </a:pPr>
            <a:r>
              <a:rPr kumimoji="0" lang="en-US" sz="1600" b="0" i="0" u="none" strike="noStrike" kern="1200" cap="none" spc="0" normalizeH="0" baseline="0" noProof="0" dirty="0">
                <a:ln>
                  <a:noFill/>
                </a:ln>
                <a:solidFill>
                  <a:srgbClr val="323232"/>
                </a:solidFill>
                <a:effectLst/>
                <a:uLnTx/>
                <a:uFillTx/>
                <a:latin typeface="Calibri" panose="020F0502020204030204"/>
                <a:ea typeface="+mn-ea"/>
                <a:cs typeface="+mn-cs"/>
              </a:rPr>
              <a:t>A technical issue in the CEA's information system resulted in data leaks of over 3,000 registered users. The exposed data included full names and NRIC numbers of individuals who had registered for the March 2024 real estate salesperson examination and  the April 2024 real estate agency examination.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23232"/>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323232"/>
                </a:solidFill>
                <a:effectLst/>
                <a:uLnTx/>
                <a:uFillTx/>
                <a:latin typeface="Calibri" panose="020F0502020204030204"/>
                <a:ea typeface="+mn-ea"/>
                <a:cs typeface="+mn-cs"/>
              </a:rPr>
              <a:t>What is the Impact of the Incident?</a:t>
            </a:r>
          </a:p>
          <a:p>
            <a:pPr marL="0" marR="0" lvl="0" indent="0" algn="just" defTabSz="914400" rtl="0" eaLnBrk="1" fontAlgn="auto" latinLnBrk="0" hangingPunct="1">
              <a:lnSpc>
                <a:spcPct val="100000"/>
              </a:lnSpc>
              <a:spcBef>
                <a:spcPts val="1000"/>
              </a:spcBef>
              <a:spcAft>
                <a:spcPts val="0"/>
              </a:spcAft>
              <a:buClrTx/>
              <a:buSzTx/>
              <a:buFontTx/>
              <a:buNone/>
              <a:tabLst/>
              <a:defRPr/>
            </a:pPr>
            <a:r>
              <a:rPr kumimoji="0" lang="en-US" sz="1600" b="0" i="0" u="none" strike="noStrike" kern="1200" cap="none" spc="0" normalizeH="0" baseline="0" noProof="0" dirty="0">
                <a:ln>
                  <a:noFill/>
                </a:ln>
                <a:solidFill>
                  <a:srgbClr val="323232"/>
                </a:solidFill>
                <a:effectLst/>
                <a:uLnTx/>
                <a:uFillTx/>
                <a:latin typeface="Calibri" panose="020F0502020204030204"/>
                <a:ea typeface="+mn-ea"/>
                <a:cs typeface="+mn-cs"/>
              </a:rPr>
              <a:t>The data breach compromised the privacy and security of affected individuals. Such exposure increases the risk of identity theft, misuse of personal data, and other fraudulent activities.</a:t>
            </a:r>
          </a:p>
        </p:txBody>
      </p:sp>
      <p:sp>
        <p:nvSpPr>
          <p:cNvPr id="7" name="Footer Placeholder 4">
            <a:extLst>
              <a:ext uri="{FF2B5EF4-FFF2-40B4-BE49-F238E27FC236}">
                <a16:creationId xmlns:a16="http://schemas.microsoft.com/office/drawing/2014/main" id="{DAE3AAA7-D44B-63BB-982B-108FA51DF9C7}"/>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Copyright © 2025 AgilenLite Pte Ltd </a:t>
            </a:r>
          </a:p>
        </p:txBody>
      </p:sp>
      <p:pic>
        <p:nvPicPr>
          <p:cNvPr id="11" name="IMAGE">
            <a:hlinkClick r:id="rId4"/>
            <a:extLst>
              <a:ext uri="{FF2B5EF4-FFF2-40B4-BE49-F238E27FC236}">
                <a16:creationId xmlns:a16="http://schemas.microsoft.com/office/drawing/2014/main" id="{BF542332-0B9A-323E-18B0-68F73A3256F9}"/>
              </a:ext>
            </a:extLst>
          </p:cNvPr>
          <p:cNvPicPr>
            <a:picLocks noChangeAspect="1"/>
          </p:cNvPicPr>
          <p:nvPr/>
        </p:nvPicPr>
        <p:blipFill>
          <a:blip r:embed="rId5"/>
          <a:stretch>
            <a:fillRect/>
          </a:stretch>
        </p:blipFill>
        <p:spPr>
          <a:xfrm>
            <a:off x="381000" y="2803316"/>
            <a:ext cx="4860636" cy="2946020"/>
          </a:xfrm>
          <a:prstGeom prst="rect">
            <a:avLst/>
          </a:prstGeom>
        </p:spPr>
      </p:pic>
      <p:pic>
        <p:nvPicPr>
          <p:cNvPr id="16" name="QR CODE" descr="A qr code with black squares&#10;&#10;Description automatically generated">
            <a:hlinkClick r:id="rId4"/>
            <a:extLst>
              <a:ext uri="{FF2B5EF4-FFF2-40B4-BE49-F238E27FC236}">
                <a16:creationId xmlns:a16="http://schemas.microsoft.com/office/drawing/2014/main" id="{906642C4-0156-5EAA-5A46-935CFCE553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4350" y="889788"/>
            <a:ext cx="1463040" cy="1463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2327117"/>
      </p:ext>
    </p:extLst>
  </p:cSld>
  <p:clrMapOvr>
    <a:masterClrMapping/>
  </p:clrMapOvr>
</p:sld>
</file>

<file path=ppt/theme/theme1.xml><?xml version="1.0" encoding="utf-8"?>
<a:theme xmlns:a="http://schemas.openxmlformats.org/drawingml/2006/main" name="2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B18F17A325484FBC3D7F4C98500354" ma:contentTypeVersion="31" ma:contentTypeDescription="Create a new document." ma:contentTypeScope="" ma:versionID="504315986ddf4a5665d7d358e5c94409">
  <xsd:schema xmlns:xsd="http://www.w3.org/2001/XMLSchema" xmlns:xs="http://www.w3.org/2001/XMLSchema" xmlns:p="http://schemas.microsoft.com/office/2006/metadata/properties" xmlns:ns2="f90d8fee-17d7-483b-a56f-15cf0f06138d" xmlns:ns3="d69f68ff-c97a-4bd2-8a23-43bda709b517" targetNamespace="http://schemas.microsoft.com/office/2006/metadata/properties" ma:root="true" ma:fieldsID="e987aa461793650b5e26b52fcc6ea43d" ns2:_="" ns3:_="">
    <xsd:import namespace="f90d8fee-17d7-483b-a56f-15cf0f06138d"/>
    <xsd:import namespace="d69f68ff-c97a-4bd2-8a23-43bda709b51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2:TimeStamp" minOccurs="0"/>
                <xsd:element ref="ns2:MediaLengthInSeconds" minOccurs="0"/>
                <xsd:element ref="ns2:ModifiedDate_x002f_Time" minOccurs="0"/>
                <xsd:element ref="ns2:lcf76f155ced4ddcb4097134ff3c332f" minOccurs="0"/>
                <xsd:element ref="ns3:TaxCatchAll" minOccurs="0"/>
                <xsd:element ref="ns2:MediaServiceObjectDetectorVersions" minOccurs="0"/>
                <xsd:element ref="ns2:MediaServiceSearchProperties" minOccurs="0"/>
                <xsd:element ref="ns2:date" minOccurs="0"/>
                <xsd:element ref="ns2:Ta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d8fee-17d7-483b-a56f-15cf0f061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TimeStamp" ma:index="20" nillable="true" ma:displayName="TimeStamp" ma:default="[today]" ma:format="DateTime" ma:internalName="TimeStamp">
      <xsd:simpleType>
        <xsd:restriction base="dms:DateTime"/>
      </xsd:simpleType>
    </xsd:element>
    <xsd:element name="MediaLengthInSeconds" ma:index="21" nillable="true" ma:displayName="Length (seconds)" ma:internalName="MediaLengthInSeconds" ma:readOnly="true">
      <xsd:simpleType>
        <xsd:restriction base="dms:Unknown"/>
      </xsd:simpleType>
    </xsd:element>
    <xsd:element name="ModifiedDate_x002f_Time" ma:index="22" nillable="true" ma:displayName="Modified Date/Time" ma:format="DateTime" ma:internalName="ModifiedDate_x002f_Time">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79c031d7-5be0-4bc4-8432-bab235ff27c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date" ma:index="28" nillable="true" ma:displayName="date" ma:format="DateOnly" ma:internalName="date">
      <xsd:simpleType>
        <xsd:restriction base="dms:DateTime"/>
      </xsd:simpleType>
    </xsd:element>
    <xsd:element name="Tag" ma:index="29" nillable="true" ma:displayName="Tag" ma:format="Dropdown" ma:internalName="Tag">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9f68ff-c97a-4bd2-8a23-43bda709b51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d1e3f72-c515-4e4c-a960-4476eb751f58}" ma:internalName="TaxCatchAll" ma:showField="CatchAllData" ma:web="d69f68ff-c97a-4bd2-8a23-43bda709b5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69f68ff-c97a-4bd2-8a23-43bda709b517" xsi:nil="true"/>
    <lcf76f155ced4ddcb4097134ff3c332f xmlns="f90d8fee-17d7-483b-a56f-15cf0f06138d">
      <Terms xmlns="http://schemas.microsoft.com/office/infopath/2007/PartnerControls"/>
    </lcf76f155ced4ddcb4097134ff3c332f>
    <TimeStamp xmlns="f90d8fee-17d7-483b-a56f-15cf0f06138d">2025-02-11T01:40:30+00:00</TimeStamp>
    <date xmlns="f90d8fee-17d7-483b-a56f-15cf0f06138d" xsi:nil="true"/>
    <Tag xmlns="f90d8fee-17d7-483b-a56f-15cf0f06138d" xsi:nil="true"/>
    <ModifiedDate_x002f_Time xmlns="f90d8fee-17d7-483b-a56f-15cf0f06138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DC833F-D6D1-4743-9A69-5BF22835D5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0d8fee-17d7-483b-a56f-15cf0f06138d"/>
    <ds:schemaRef ds:uri="d69f68ff-c97a-4bd2-8a23-43bda709b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A5FF8F-4C0A-4E52-8300-18FB823F8821}">
  <ds:schemaRef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elements/1.1/"/>
    <ds:schemaRef ds:uri="http://purl.org/dc/terms/"/>
    <ds:schemaRef ds:uri="http://schemas.openxmlformats.org/package/2006/metadata/core-properties"/>
    <ds:schemaRef ds:uri="f90d8fee-17d7-483b-a56f-15cf0f06138d"/>
    <ds:schemaRef ds:uri="d69f68ff-c97a-4bd2-8a23-43bda709b517"/>
    <ds:schemaRef ds:uri="http://purl.org/dc/dcmitype/"/>
  </ds:schemaRefs>
</ds:datastoreItem>
</file>

<file path=customXml/itemProps3.xml><?xml version="1.0" encoding="utf-8"?>
<ds:datastoreItem xmlns:ds="http://schemas.openxmlformats.org/officeDocument/2006/customXml" ds:itemID="{69480CE7-EF1A-4A63-BF2F-0505CDE08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272</Words>
  <Application>Microsoft Office PowerPoint</Application>
  <PresentationFormat>Widescreen</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Calibri Light</vt:lpstr>
      <vt:lpstr>DM Sans</vt:lpstr>
      <vt:lpstr>selane-text</vt:lpstr>
      <vt:lpstr>2_Custom Design</vt:lpstr>
      <vt:lpstr>CEA Data Breach Exposes Info of 3,000+ Exam Registrants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Jane Lee</dc:creator>
  <cp:lastModifiedBy>Nandha kumar M</cp:lastModifiedBy>
  <cp:revision>1</cp:revision>
  <dcterms:created xsi:type="dcterms:W3CDTF">2025-02-10T03:55:08Z</dcterms:created>
  <dcterms:modified xsi:type="dcterms:W3CDTF">2025-03-13T06:08:22Z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0x0101003AB18F17A325484FBC3D7F4C98500354</vt:lpwstr>
  </property>
  <property fmtid="{D5CDD505-2E9C-101B-9397-08002B2CF9AE}" pid="3" name="MediaServiceImageTags">
    <vt:lpwstr/>
  </property>
</Properties>
</file>