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4"/>
  </p:sldMasterIdLst>
  <p:notesMasterIdLst>
    <p:notesMasterId r:id="rId6"/>
  </p:notesMasterIdLst>
  <p:sldIdLst>
    <p:sldId id="2142534064" r:id="rId5"/>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7669"/>
    <a:srgbClr val="6AB7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0853FA-C2B2-4B77-B74B-9FBF4CC6A53C}" v="2" dt="2025-03-13T06:33:40.9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94658"/>
  </p:normalViewPr>
  <p:slideViewPr>
    <p:cSldViewPr snapToGrid="0" showGuides="1">
      <p:cViewPr varScale="1">
        <p:scale>
          <a:sx n="33" d="100"/>
          <a:sy n="33" d="100"/>
        </p:scale>
        <p:origin x="992" y="32"/>
      </p:cViewPr>
      <p:guideLst>
        <p:guide orient="horz" pos="384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dha kumar M" userId="e9e7cbfbe9877304" providerId="LiveId" clId="{930853FA-C2B2-4B77-B74B-9FBF4CC6A53C}"/>
    <pc:docChg chg="modSld">
      <pc:chgData name="Nandha kumar M" userId="e9e7cbfbe9877304" providerId="LiveId" clId="{930853FA-C2B2-4B77-B74B-9FBF4CC6A53C}" dt="2025-03-13T06:33:40.913" v="1" actId="962"/>
      <pc:docMkLst>
        <pc:docMk/>
      </pc:docMkLst>
      <pc:sldChg chg="modSp">
        <pc:chgData name="Nandha kumar M" userId="e9e7cbfbe9877304" providerId="LiveId" clId="{930853FA-C2B2-4B77-B74B-9FBF4CC6A53C}" dt="2025-03-13T06:33:40.913" v="1" actId="962"/>
        <pc:sldMkLst>
          <pc:docMk/>
          <pc:sldMk cId="1622327117" sldId="2142534064"/>
        </pc:sldMkLst>
        <pc:picChg chg="mod">
          <ac:chgData name="Nandha kumar M" userId="e9e7cbfbe9877304" providerId="LiveId" clId="{930853FA-C2B2-4B77-B74B-9FBF4CC6A53C}" dt="2025-03-13T06:33:40.913" v="1" actId="962"/>
          <ac:picMkLst>
            <pc:docMk/>
            <pc:sldMk cId="1622327117" sldId="2142534064"/>
            <ac:picMk id="11" creationId="{BF542332-0B9A-323E-18B0-68F73A3256F9}"/>
          </ac:picMkLst>
        </pc:picChg>
        <pc:picChg chg="mod">
          <ac:chgData name="Nandha kumar M" userId="e9e7cbfbe9877304" providerId="LiveId" clId="{930853FA-C2B2-4B77-B74B-9FBF4CC6A53C}" dt="2025-03-13T06:33:31.677" v="0" actId="962"/>
          <ac:picMkLst>
            <pc:docMk/>
            <pc:sldMk cId="1622327117" sldId="2142534064"/>
            <ac:picMk id="16" creationId="{906642C4-0156-5EAA-5A46-935CFCE5533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D4014D-9DFE-43C7-8C1C-8E8A58B3A070}" type="datetimeFigureOut">
              <a:rPr lang="en-SG" smtClean="0"/>
              <a:t>13/3/2025</a:t>
            </a:fld>
            <a:endParaRPr lang="en-SG"/>
          </a:p>
        </p:txBody>
      </p:sp>
      <p:sp>
        <p:nvSpPr>
          <p:cNvPr id="4" name="Slide Image Placeholder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775283-5021-4A9F-9C71-CFE07FD11AB3}" type="slidenum">
              <a:rPr lang="en-SG" smtClean="0"/>
              <a:t>‹#›</a:t>
            </a:fld>
            <a:endParaRPr lang="en-SG"/>
          </a:p>
        </p:txBody>
      </p:sp>
    </p:spTree>
    <p:extLst>
      <p:ext uri="{BB962C8B-B14F-4D97-AF65-F5344CB8AC3E}">
        <p14:creationId xmlns:p14="http://schemas.microsoft.com/office/powerpoint/2010/main" val="2667294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5CE21-3FAD-A109-67A0-464C6523CA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DD41C9-3259-2CF4-941F-02EB9D505A8E}"/>
              </a:ext>
            </a:extLst>
          </p:cNvPr>
          <p:cNvSpPr>
            <a:spLocks noGrp="1" noRot="1" noChangeAspect="1"/>
          </p:cNvSpPr>
          <p:nvPr>
            <p:ph type="sldImg"/>
          </p:nvPr>
        </p:nvSpPr>
        <p:spPr>
          <a:xfrm>
            <a:off x="2560638" y="1143000"/>
            <a:ext cx="1736725" cy="3086100"/>
          </a:xfrm>
        </p:spPr>
      </p:sp>
      <p:sp>
        <p:nvSpPr>
          <p:cNvPr id="3" name="Notes Placeholder 2">
            <a:extLst>
              <a:ext uri="{FF2B5EF4-FFF2-40B4-BE49-F238E27FC236}">
                <a16:creationId xmlns:a16="http://schemas.microsoft.com/office/drawing/2014/main" id="{F0E0B9DE-F5C6-2385-D3F6-B78E94D4C20D}"/>
              </a:ext>
            </a:extLst>
          </p:cNvPr>
          <p:cNvSpPr>
            <a:spLocks noGrp="1"/>
          </p:cNvSpPr>
          <p:nvPr>
            <p:ph type="body" idx="1"/>
          </p:nvPr>
        </p:nvSpPr>
        <p:spPr/>
        <p:txBody>
          <a:bodyPr/>
          <a:lstStyle/>
          <a:p>
            <a:r>
              <a:rPr lang="en-SG" dirty="0"/>
              <a:t>https://www.straitstimes.com/singapore/over-3000-individuals-names-nric-numbers-leaked-due-to-ceas-it-system-error</a:t>
            </a:r>
          </a:p>
          <a:p>
            <a:endParaRPr lang="en-SG" dirty="0"/>
          </a:p>
          <a:p>
            <a:r>
              <a:rPr lang="en-SG" dirty="0"/>
              <a:t>Note: Actions taken by CEA</a:t>
            </a:r>
          </a:p>
          <a:p>
            <a:r>
              <a:rPr lang="en-US" b="0" i="0" dirty="0">
                <a:solidFill>
                  <a:srgbClr val="000000"/>
                </a:solidFill>
                <a:effectLst/>
                <a:latin typeface="selane-text"/>
              </a:rPr>
              <a:t>It has written to all affected individuals to inform them of the incident and its follow-up actions, and to </a:t>
            </a:r>
            <a:r>
              <a:rPr lang="en-US" b="0" i="0" dirty="0" err="1">
                <a:solidFill>
                  <a:srgbClr val="000000"/>
                </a:solidFill>
                <a:effectLst/>
                <a:latin typeface="selane-text"/>
              </a:rPr>
              <a:t>apologise</a:t>
            </a:r>
            <a:r>
              <a:rPr lang="en-US" b="0" i="0" dirty="0">
                <a:solidFill>
                  <a:srgbClr val="000000"/>
                </a:solidFill>
                <a:effectLst/>
                <a:latin typeface="selane-text"/>
              </a:rPr>
              <a:t> to them.</a:t>
            </a:r>
          </a:p>
          <a:p>
            <a:r>
              <a:rPr lang="en-US" b="0" i="0" dirty="0">
                <a:solidFill>
                  <a:srgbClr val="000000"/>
                </a:solidFill>
                <a:effectLst/>
                <a:latin typeface="selane-text"/>
              </a:rPr>
              <a:t>it immediately disabled the affected system function and launched a probe to identify the root cause.</a:t>
            </a:r>
          </a:p>
          <a:p>
            <a:endParaRPr lang="en-US" b="0" i="0" dirty="0">
              <a:solidFill>
                <a:srgbClr val="000000"/>
              </a:solidFill>
              <a:effectLst/>
              <a:latin typeface="selane-text"/>
            </a:endParaRPr>
          </a:p>
          <a:p>
            <a:pPr algn="l"/>
            <a:r>
              <a:rPr lang="en-US" b="0" i="0" dirty="0">
                <a:solidFill>
                  <a:srgbClr val="000000"/>
                </a:solidFill>
                <a:effectLst/>
                <a:latin typeface="selane-text"/>
              </a:rPr>
              <a:t>“The IT system in which the issue occurred has since been secured, and recovery steps have been taken to contain it,” said CEA.</a:t>
            </a:r>
          </a:p>
          <a:p>
            <a:pPr algn="l"/>
            <a:r>
              <a:rPr lang="en-US" b="0" i="0" dirty="0">
                <a:solidFill>
                  <a:srgbClr val="000000"/>
                </a:solidFill>
                <a:effectLst/>
                <a:latin typeface="selane-text"/>
              </a:rPr>
              <a:t>The agency added that it is reviewing its systems and processes with its vendor to prevent a recurrence.</a:t>
            </a:r>
          </a:p>
          <a:p>
            <a:endParaRPr lang="en-SG" dirty="0"/>
          </a:p>
        </p:txBody>
      </p:sp>
      <p:sp>
        <p:nvSpPr>
          <p:cNvPr id="4" name="Slide Number Placeholder 3">
            <a:extLst>
              <a:ext uri="{FF2B5EF4-FFF2-40B4-BE49-F238E27FC236}">
                <a16:creationId xmlns:a16="http://schemas.microsoft.com/office/drawing/2014/main" id="{60CB6E59-68C0-0393-2ACA-9F2207E772F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21336D-B122-4A0A-A7AB-1B630E5F96E6}"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9645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GB"/>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2022 AgilenLite Pte Ltd </a:t>
            </a:r>
          </a:p>
        </p:txBody>
      </p:sp>
      <p:sp>
        <p:nvSpPr>
          <p:cNvPr id="6" name="Slide Number Placeholder 5"/>
          <p:cNvSpPr>
            <a:spLocks noGrp="1"/>
          </p:cNvSpPr>
          <p:nvPr>
            <p:ph type="sldNum" sz="quarter" idx="12"/>
          </p:nvPr>
        </p:nvSpPr>
        <p:spPr/>
        <p:txBody>
          <a:bodyPr/>
          <a:lstStyle/>
          <a:p>
            <a:fld id="{A15F3706-F422-4E3C-A5A7-8384096908AD}" type="slidenum">
              <a:rPr lang="en-US" smtClean="0"/>
              <a:t>‹#›</a:t>
            </a:fld>
            <a:endParaRPr lang="en-US"/>
          </a:p>
        </p:txBody>
      </p:sp>
    </p:spTree>
    <p:extLst>
      <p:ext uri="{BB962C8B-B14F-4D97-AF65-F5344CB8AC3E}">
        <p14:creationId xmlns:p14="http://schemas.microsoft.com/office/powerpoint/2010/main" val="2608964066"/>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2022 AgilenLite Pte Ltd </a:t>
            </a:r>
          </a:p>
        </p:txBody>
      </p:sp>
      <p:sp>
        <p:nvSpPr>
          <p:cNvPr id="6" name="Slide Number Placeholder 5"/>
          <p:cNvSpPr>
            <a:spLocks noGrp="1"/>
          </p:cNvSpPr>
          <p:nvPr>
            <p:ph type="sldNum" sz="quarter" idx="12"/>
          </p:nvPr>
        </p:nvSpPr>
        <p:spPr/>
        <p:txBody>
          <a:bodyPr/>
          <a:lstStyle/>
          <a:p>
            <a:fld id="{A15F3706-F422-4E3C-A5A7-8384096908AD}" type="slidenum">
              <a:rPr lang="en-US" smtClean="0"/>
              <a:t>‹#›</a:t>
            </a:fld>
            <a:endParaRPr lang="en-US"/>
          </a:p>
        </p:txBody>
      </p:sp>
    </p:spTree>
    <p:extLst>
      <p:ext uri="{BB962C8B-B14F-4D97-AF65-F5344CB8AC3E}">
        <p14:creationId xmlns:p14="http://schemas.microsoft.com/office/powerpoint/2010/main" val="2410648188"/>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2022 AgilenLite Pte Ltd </a:t>
            </a:r>
          </a:p>
        </p:txBody>
      </p:sp>
      <p:sp>
        <p:nvSpPr>
          <p:cNvPr id="6" name="Slide Number Placeholder 5"/>
          <p:cNvSpPr>
            <a:spLocks noGrp="1"/>
          </p:cNvSpPr>
          <p:nvPr>
            <p:ph type="sldNum" sz="quarter" idx="12"/>
          </p:nvPr>
        </p:nvSpPr>
        <p:spPr/>
        <p:txBody>
          <a:bodyPr/>
          <a:lstStyle/>
          <a:p>
            <a:fld id="{A15F3706-F422-4E3C-A5A7-8384096908AD}" type="slidenum">
              <a:rPr lang="en-US" smtClean="0"/>
              <a:t>‹#›</a:t>
            </a:fld>
            <a:endParaRPr lang="en-US"/>
          </a:p>
        </p:txBody>
      </p:sp>
    </p:spTree>
    <p:extLst>
      <p:ext uri="{BB962C8B-B14F-4D97-AF65-F5344CB8AC3E}">
        <p14:creationId xmlns:p14="http://schemas.microsoft.com/office/powerpoint/2010/main" val="870923539"/>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1866438"/>
      </p:ext>
    </p:extLst>
  </p:cSld>
  <p:clrMapOvr>
    <a:masterClrMapping/>
  </p:clrMapOvr>
  <p:extLst>
    <p:ext uri="{DCECCB84-F9BA-43D5-87BE-67443E8EF086}">
      <p15:sldGuideLst xmlns:p15="http://schemas.microsoft.com/office/powerpoint/2012/main">
        <p15:guide id="1" orient="horz" pos="3840" userDrawn="1">
          <p15:clr>
            <a:srgbClr val="FBAE40"/>
          </p15:clr>
        </p15:guide>
        <p15:guide id="2" pos="216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78E6FF0-6086-4C67-8289-692785F7D59F}"/>
              </a:ext>
            </a:extLst>
          </p:cNvPr>
          <p:cNvSpPr>
            <a:spLocks noGrp="1"/>
          </p:cNvSpPr>
          <p:nvPr>
            <p:ph type="ftr" sz="quarter" idx="11"/>
          </p:nvPr>
        </p:nvSpPr>
        <p:spPr/>
        <p:txBody>
          <a:bodyPr/>
          <a:lstStyle>
            <a:lvl1pPr>
              <a:defRPr sz="1001"/>
            </a:lvl1pPr>
          </a:lstStyle>
          <a:p>
            <a:r>
              <a:rPr lang="en-US"/>
              <a:t>Copyright © 2022 AgilenLite Pte Ltd </a:t>
            </a:r>
          </a:p>
        </p:txBody>
      </p:sp>
      <p:sp>
        <p:nvSpPr>
          <p:cNvPr id="4" name="Slide Number Placeholder 3">
            <a:extLst>
              <a:ext uri="{FF2B5EF4-FFF2-40B4-BE49-F238E27FC236}">
                <a16:creationId xmlns:a16="http://schemas.microsoft.com/office/drawing/2014/main" id="{F6185673-E50E-47B1-A1D8-8B6F8B5A14CB}"/>
              </a:ext>
            </a:extLst>
          </p:cNvPr>
          <p:cNvSpPr>
            <a:spLocks noGrp="1"/>
          </p:cNvSpPr>
          <p:nvPr>
            <p:ph type="sldNum" sz="quarter" idx="12"/>
          </p:nvPr>
        </p:nvSpPr>
        <p:spPr/>
        <p:txBody>
          <a:bodyPr/>
          <a:lstStyle>
            <a:lvl1pPr>
              <a:defRPr sz="1001"/>
            </a:lvl1pPr>
          </a:lstStyle>
          <a:p>
            <a:fld id="{A15F3706-F422-4E3C-A5A7-8384096908AD}" type="slidenum">
              <a:rPr lang="en-US" smtClean="0"/>
              <a:pPr/>
              <a:t>‹#›</a:t>
            </a:fld>
            <a:endParaRPr lang="en-US"/>
          </a:p>
        </p:txBody>
      </p:sp>
      <p:sp>
        <p:nvSpPr>
          <p:cNvPr id="13" name="Title 3">
            <a:extLst>
              <a:ext uri="{FF2B5EF4-FFF2-40B4-BE49-F238E27FC236}">
                <a16:creationId xmlns:a16="http://schemas.microsoft.com/office/drawing/2014/main" id="{A1FE9195-A832-4DA1-B3AD-0B672EBF1C48}"/>
              </a:ext>
            </a:extLst>
          </p:cNvPr>
          <p:cNvSpPr txBox="1">
            <a:spLocks noGrp="1" noChangeArrowheads="1"/>
          </p:cNvSpPr>
          <p:nvPr>
            <p:ph type="title"/>
          </p:nvPr>
        </p:nvSpPr>
        <p:spPr>
          <a:xfrm>
            <a:off x="471489" y="975360"/>
            <a:ext cx="5915025" cy="902489"/>
          </a:xfrm>
        </p:spPr>
        <p:txBody>
          <a:bodyPr>
            <a:normAutofit/>
          </a:bodyPr>
          <a:lstStyle/>
          <a:p>
            <a:pPr eaLnBrk="1" hangingPunct="1"/>
            <a:r>
              <a:rPr altLang="en-US" sz="2800" b="1">
                <a:latin typeface="Calibri" panose="020F0502020204030204" pitchFamily="34" charset="0"/>
                <a:ea typeface="Microsoft YaHei" panose="020B0503020204020204" pitchFamily="34" charset="-122"/>
                <a:cs typeface="Lucida Sans" panose="020B0602030504020204" pitchFamily="34" charset="0"/>
              </a:rPr>
              <a:t>BEFORE WE BEGIN</a:t>
            </a:r>
          </a:p>
        </p:txBody>
      </p:sp>
      <p:pic>
        <p:nvPicPr>
          <p:cNvPr id="14" name="Picture 13" descr="A close up of a sign&#10;&#10;Description automatically generated">
            <a:extLst>
              <a:ext uri="{FF2B5EF4-FFF2-40B4-BE49-F238E27FC236}">
                <a16:creationId xmlns:a16="http://schemas.microsoft.com/office/drawing/2014/main" id="{0B76B1A4-A5E1-4550-A9AA-40A511DFA75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1094" y="11443886"/>
            <a:ext cx="626221" cy="361696"/>
          </a:xfrm>
          <a:prstGeom prst="rect">
            <a:avLst/>
          </a:prstGeom>
        </p:spPr>
      </p:pic>
    </p:spTree>
    <p:extLst>
      <p:ext uri="{BB962C8B-B14F-4D97-AF65-F5344CB8AC3E}">
        <p14:creationId xmlns:p14="http://schemas.microsoft.com/office/powerpoint/2010/main" val="29793268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2022 AgilenLite Pte Ltd </a:t>
            </a:r>
          </a:p>
        </p:txBody>
      </p:sp>
      <p:sp>
        <p:nvSpPr>
          <p:cNvPr id="6" name="Slide Number Placeholder 5"/>
          <p:cNvSpPr>
            <a:spLocks noGrp="1"/>
          </p:cNvSpPr>
          <p:nvPr>
            <p:ph type="sldNum" sz="quarter" idx="12"/>
          </p:nvPr>
        </p:nvSpPr>
        <p:spPr/>
        <p:txBody>
          <a:bodyPr/>
          <a:lstStyle/>
          <a:p>
            <a:fld id="{A15F3706-F422-4E3C-A5A7-8384096908AD}" type="slidenum">
              <a:rPr lang="en-US" smtClean="0"/>
              <a:t>‹#›</a:t>
            </a:fld>
            <a:endParaRPr lang="en-US"/>
          </a:p>
        </p:txBody>
      </p:sp>
    </p:spTree>
    <p:extLst>
      <p:ext uri="{BB962C8B-B14F-4D97-AF65-F5344CB8AC3E}">
        <p14:creationId xmlns:p14="http://schemas.microsoft.com/office/powerpoint/2010/main" val="320091927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2022 AgilenLite Pte Ltd </a:t>
            </a:r>
          </a:p>
        </p:txBody>
      </p:sp>
      <p:sp>
        <p:nvSpPr>
          <p:cNvPr id="6" name="Slide Number Placeholder 5"/>
          <p:cNvSpPr>
            <a:spLocks noGrp="1"/>
          </p:cNvSpPr>
          <p:nvPr>
            <p:ph type="sldNum" sz="quarter" idx="12"/>
          </p:nvPr>
        </p:nvSpPr>
        <p:spPr/>
        <p:txBody>
          <a:bodyPr/>
          <a:lstStyle/>
          <a:p>
            <a:fld id="{A15F3706-F422-4E3C-A5A7-8384096908AD}" type="slidenum">
              <a:rPr lang="en-US" smtClean="0"/>
              <a:t>‹#›</a:t>
            </a:fld>
            <a:endParaRPr lang="en-US"/>
          </a:p>
        </p:txBody>
      </p:sp>
    </p:spTree>
    <p:extLst>
      <p:ext uri="{BB962C8B-B14F-4D97-AF65-F5344CB8AC3E}">
        <p14:creationId xmlns:p14="http://schemas.microsoft.com/office/powerpoint/2010/main" val="847419156"/>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2022 AgilenLite Pte Ltd </a:t>
            </a:r>
          </a:p>
        </p:txBody>
      </p:sp>
      <p:sp>
        <p:nvSpPr>
          <p:cNvPr id="7" name="Slide Number Placeholder 6"/>
          <p:cNvSpPr>
            <a:spLocks noGrp="1"/>
          </p:cNvSpPr>
          <p:nvPr>
            <p:ph type="sldNum" sz="quarter" idx="12"/>
          </p:nvPr>
        </p:nvSpPr>
        <p:spPr/>
        <p:txBody>
          <a:bodyPr/>
          <a:lstStyle/>
          <a:p>
            <a:fld id="{A15F3706-F422-4E3C-A5A7-8384096908AD}" type="slidenum">
              <a:rPr lang="en-US" smtClean="0"/>
              <a:t>‹#›</a:t>
            </a:fld>
            <a:endParaRPr lang="en-US"/>
          </a:p>
        </p:txBody>
      </p:sp>
    </p:spTree>
    <p:extLst>
      <p:ext uri="{BB962C8B-B14F-4D97-AF65-F5344CB8AC3E}">
        <p14:creationId xmlns:p14="http://schemas.microsoft.com/office/powerpoint/2010/main" val="423693177"/>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GB"/>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Copyright © 2022 AgilenLite Pte Ltd </a:t>
            </a:r>
          </a:p>
        </p:txBody>
      </p:sp>
      <p:sp>
        <p:nvSpPr>
          <p:cNvPr id="9" name="Slide Number Placeholder 8"/>
          <p:cNvSpPr>
            <a:spLocks noGrp="1"/>
          </p:cNvSpPr>
          <p:nvPr>
            <p:ph type="sldNum" sz="quarter" idx="12"/>
          </p:nvPr>
        </p:nvSpPr>
        <p:spPr/>
        <p:txBody>
          <a:bodyPr/>
          <a:lstStyle/>
          <a:p>
            <a:fld id="{A15F3706-F422-4E3C-A5A7-8384096908AD}" type="slidenum">
              <a:rPr lang="en-US" smtClean="0"/>
              <a:t>‹#›</a:t>
            </a:fld>
            <a:endParaRPr lang="en-US"/>
          </a:p>
        </p:txBody>
      </p:sp>
    </p:spTree>
    <p:extLst>
      <p:ext uri="{BB962C8B-B14F-4D97-AF65-F5344CB8AC3E}">
        <p14:creationId xmlns:p14="http://schemas.microsoft.com/office/powerpoint/2010/main" val="1780626269"/>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Copyright © 2022 AgilenLite Pte Ltd </a:t>
            </a:r>
          </a:p>
        </p:txBody>
      </p:sp>
      <p:sp>
        <p:nvSpPr>
          <p:cNvPr id="5" name="Slide Number Placeholder 4"/>
          <p:cNvSpPr>
            <a:spLocks noGrp="1"/>
          </p:cNvSpPr>
          <p:nvPr>
            <p:ph type="sldNum" sz="quarter" idx="12"/>
          </p:nvPr>
        </p:nvSpPr>
        <p:spPr/>
        <p:txBody>
          <a:bodyPr/>
          <a:lstStyle/>
          <a:p>
            <a:fld id="{A15F3706-F422-4E3C-A5A7-8384096908AD}" type="slidenum">
              <a:rPr lang="en-US" smtClean="0"/>
              <a:t>‹#›</a:t>
            </a:fld>
            <a:endParaRPr lang="en-US"/>
          </a:p>
        </p:txBody>
      </p:sp>
    </p:spTree>
    <p:extLst>
      <p:ext uri="{BB962C8B-B14F-4D97-AF65-F5344CB8AC3E}">
        <p14:creationId xmlns:p14="http://schemas.microsoft.com/office/powerpoint/2010/main" val="1232877540"/>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pic>
        <p:nvPicPr>
          <p:cNvPr id="5" name="Picture 4">
            <a:extLst>
              <a:ext uri="{FF2B5EF4-FFF2-40B4-BE49-F238E27FC236}">
                <a16:creationId xmlns:a16="http://schemas.microsoft.com/office/drawing/2014/main" id="{53322083-BE78-ACBD-277E-8A93052266FF}"/>
              </a:ext>
            </a:extLst>
          </p:cNvPr>
          <p:cNvPicPr>
            <a:picLocks noChangeAspect="1"/>
          </p:cNvPicPr>
          <p:nvPr userDrawn="1"/>
        </p:nvPicPr>
        <p:blipFill>
          <a:blip r:embed="rId2"/>
          <a:stretch>
            <a:fillRect/>
          </a:stretch>
        </p:blipFill>
        <p:spPr>
          <a:xfrm>
            <a:off x="858" y="0"/>
            <a:ext cx="6856286" cy="12192000"/>
          </a:xfrm>
          <a:prstGeom prst="rect">
            <a:avLst/>
          </a:prstGeom>
        </p:spPr>
      </p:pic>
    </p:spTree>
    <p:extLst>
      <p:ext uri="{BB962C8B-B14F-4D97-AF65-F5344CB8AC3E}">
        <p14:creationId xmlns:p14="http://schemas.microsoft.com/office/powerpoint/2010/main" val="183223335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GB"/>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2022 AgilenLite Pte Ltd </a:t>
            </a:r>
          </a:p>
        </p:txBody>
      </p:sp>
      <p:sp>
        <p:nvSpPr>
          <p:cNvPr id="7" name="Slide Number Placeholder 6"/>
          <p:cNvSpPr>
            <a:spLocks noGrp="1"/>
          </p:cNvSpPr>
          <p:nvPr>
            <p:ph type="sldNum" sz="quarter" idx="12"/>
          </p:nvPr>
        </p:nvSpPr>
        <p:spPr/>
        <p:txBody>
          <a:bodyPr/>
          <a:lstStyle/>
          <a:p>
            <a:fld id="{A15F3706-F422-4E3C-A5A7-8384096908AD}" type="slidenum">
              <a:rPr lang="en-US" smtClean="0"/>
              <a:t>‹#›</a:t>
            </a:fld>
            <a:endParaRPr lang="en-US"/>
          </a:p>
        </p:txBody>
      </p:sp>
    </p:spTree>
    <p:extLst>
      <p:ext uri="{BB962C8B-B14F-4D97-AF65-F5344CB8AC3E}">
        <p14:creationId xmlns:p14="http://schemas.microsoft.com/office/powerpoint/2010/main" val="241857051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2022 AgilenLite Pte Ltd </a:t>
            </a:r>
          </a:p>
        </p:txBody>
      </p:sp>
      <p:sp>
        <p:nvSpPr>
          <p:cNvPr id="7" name="Slide Number Placeholder 6"/>
          <p:cNvSpPr>
            <a:spLocks noGrp="1"/>
          </p:cNvSpPr>
          <p:nvPr>
            <p:ph type="sldNum" sz="quarter" idx="12"/>
          </p:nvPr>
        </p:nvSpPr>
        <p:spPr/>
        <p:txBody>
          <a:bodyPr/>
          <a:lstStyle/>
          <a:p>
            <a:fld id="{A15F3706-F422-4E3C-A5A7-8384096908AD}" type="slidenum">
              <a:rPr lang="en-US" smtClean="0"/>
              <a:t>‹#›</a:t>
            </a:fld>
            <a:endParaRPr lang="en-US"/>
          </a:p>
        </p:txBody>
      </p:sp>
    </p:spTree>
    <p:extLst>
      <p:ext uri="{BB962C8B-B14F-4D97-AF65-F5344CB8AC3E}">
        <p14:creationId xmlns:p14="http://schemas.microsoft.com/office/powerpoint/2010/main" val="2258644355"/>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Copyright © 2022 AgilenLite Pte Ltd </a:t>
            </a:r>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A15F3706-F422-4E3C-A5A7-8384096908AD}" type="slidenum">
              <a:rPr lang="en-US" smtClean="0"/>
              <a:t>‹#›</a:t>
            </a:fld>
            <a:endParaRPr lang="en-US"/>
          </a:p>
        </p:txBody>
      </p:sp>
    </p:spTree>
    <p:extLst>
      <p:ext uri="{BB962C8B-B14F-4D97-AF65-F5344CB8AC3E}">
        <p14:creationId xmlns:p14="http://schemas.microsoft.com/office/powerpoint/2010/main" val="53659205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62" r:id="rId12"/>
    <p:sldLayoutId id="2147483664" r:id="rId13"/>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www.straitstimes.com/singapore/over-3000-individuals-names-nric-numbers-leaked-due-to-ceas-it-system-erro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CC6E09A-AE80-D9B8-E168-FEC8E797C4E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274DE5A-29DA-E2E0-C442-2188E60F303D}"/>
              </a:ext>
            </a:extLst>
          </p:cNvPr>
          <p:cNvSpPr txBox="1"/>
          <p:nvPr/>
        </p:nvSpPr>
        <p:spPr>
          <a:xfrm>
            <a:off x="480850" y="1312596"/>
            <a:ext cx="6009631" cy="523220"/>
          </a:xfrm>
          <a:prstGeom prst="rect">
            <a:avLst/>
          </a:prstGeom>
          <a:noFill/>
        </p:spPr>
        <p:txBody>
          <a:bodyPr wrap="square" rtlCol="0">
            <a:spAutoFit/>
          </a:bodyPr>
          <a:lstStyle/>
          <a:p>
            <a:pPr defTabSz="914411">
              <a:defRPr/>
            </a:pPr>
            <a:r>
              <a:rPr lang="en-US" sz="2800" b="1" dirty="0">
                <a:latin typeface="Calibri" panose="020F0502020204030204"/>
              </a:rPr>
              <a:t>CEA’s Data Breach Caused by IT Glitch</a:t>
            </a:r>
            <a:endParaRPr lang="en-SG" sz="2800" b="1" dirty="0">
              <a:latin typeface="Calibri" panose="020F0502020204030204"/>
            </a:endParaRPr>
          </a:p>
        </p:txBody>
      </p:sp>
      <p:sp>
        <p:nvSpPr>
          <p:cNvPr id="2" name="Title 1">
            <a:extLst>
              <a:ext uri="{FF2B5EF4-FFF2-40B4-BE49-F238E27FC236}">
                <a16:creationId xmlns:a16="http://schemas.microsoft.com/office/drawing/2014/main" id="{9D36B735-02FF-126B-1908-73B48AA62403}"/>
              </a:ext>
            </a:extLst>
          </p:cNvPr>
          <p:cNvSpPr>
            <a:spLocks noGrp="1"/>
          </p:cNvSpPr>
          <p:nvPr>
            <p:ph type="title" idx="4294967295"/>
          </p:nvPr>
        </p:nvSpPr>
        <p:spPr>
          <a:xfrm>
            <a:off x="0" y="384175"/>
            <a:ext cx="6858000" cy="779463"/>
          </a:xfrm>
          <a:solidFill>
            <a:srgbClr val="6AB7A6"/>
          </a:solidFill>
        </p:spPr>
        <p:txBody>
          <a:bodyPr>
            <a:normAutofit fontScale="90000"/>
          </a:bodyPr>
          <a:lstStyle/>
          <a:p>
            <a:pPr algn="ctr" rtl="0" eaLnBrk="1" fontAlgn="auto" latinLnBrk="0" hangingPunct="1"/>
            <a:r>
              <a:rPr lang="en-US" sz="2800" b="1" dirty="0">
                <a:latin typeface="Calibri" panose="020F0502020204030204" pitchFamily="34" charset="0"/>
                <a:ea typeface="+mn-ea"/>
                <a:cs typeface="+mn-cs"/>
              </a:rPr>
              <a:t>CEA Data Breach Exposes Info of 3,000+ Exam Registrants</a:t>
            </a:r>
            <a:endParaRPr lang="en-SG" sz="2800" dirty="0"/>
          </a:p>
        </p:txBody>
      </p:sp>
      <p:sp>
        <p:nvSpPr>
          <p:cNvPr id="4" name="Line 5">
            <a:extLst>
              <a:ext uri="{FF2B5EF4-FFF2-40B4-BE49-F238E27FC236}">
                <a16:creationId xmlns:a16="http://schemas.microsoft.com/office/drawing/2014/main" id="{D179687A-8F53-CFA9-1128-E2D18FD1D8D4}"/>
              </a:ext>
            </a:extLst>
          </p:cNvPr>
          <p:cNvSpPr>
            <a:spLocks noChangeShapeType="1"/>
          </p:cNvSpPr>
          <p:nvPr/>
        </p:nvSpPr>
        <p:spPr bwMode="auto">
          <a:xfrm>
            <a:off x="0" y="11476687"/>
            <a:ext cx="6858000"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11">
              <a:defRPr/>
            </a:pPr>
            <a:endParaRPr lang="en-US" sz="1349">
              <a:solidFill>
                <a:prstClr val="black"/>
              </a:solidFill>
              <a:latin typeface="Calibri" panose="020F0502020204030204"/>
            </a:endParaRPr>
          </a:p>
        </p:txBody>
      </p:sp>
      <p:pic>
        <p:nvPicPr>
          <p:cNvPr id="10" name="Picture 9" descr="Icon&#10;&#10;Description automatically generated">
            <a:extLst>
              <a:ext uri="{FF2B5EF4-FFF2-40B4-BE49-F238E27FC236}">
                <a16:creationId xmlns:a16="http://schemas.microsoft.com/office/drawing/2014/main" id="{56CF7011-F8FC-4ED6-6690-C8629F25D7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850" y="11683524"/>
            <a:ext cx="1005842" cy="208695"/>
          </a:xfrm>
          <a:prstGeom prst="rect">
            <a:avLst/>
          </a:prstGeom>
        </p:spPr>
      </p:pic>
      <p:sp>
        <p:nvSpPr>
          <p:cNvPr id="13" name="Slide Number Placeholder 5">
            <a:extLst>
              <a:ext uri="{FF2B5EF4-FFF2-40B4-BE49-F238E27FC236}">
                <a16:creationId xmlns:a16="http://schemas.microsoft.com/office/drawing/2014/main" id="{92FD6A9C-0876-6AEA-A39A-C190200D5D57}"/>
              </a:ext>
            </a:extLst>
          </p:cNvPr>
          <p:cNvSpPr txBox="1">
            <a:spLocks/>
          </p:cNvSpPr>
          <p:nvPr/>
        </p:nvSpPr>
        <p:spPr>
          <a:xfrm>
            <a:off x="6490481" y="9023353"/>
            <a:ext cx="2743200" cy="365125"/>
          </a:xfrm>
          <a:prstGeom prst="rect">
            <a:avLst/>
          </a:prstGeom>
        </p:spPr>
        <p:txBody>
          <a:bodyP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411">
              <a:defRPr/>
            </a:pPr>
            <a:fld id="{A15F3706-F422-4E3C-A5A7-8384096908AD}" type="slidenum">
              <a:rPr lang="en-US" sz="1001">
                <a:solidFill>
                  <a:prstClr val="black"/>
                </a:solidFill>
                <a:latin typeface="Calibri" panose="020F0502020204030204"/>
              </a:rPr>
              <a:pPr algn="r" defTabSz="914411">
                <a:defRPr/>
              </a:pPr>
              <a:t>1</a:t>
            </a:fld>
            <a:endParaRPr lang="en-US" sz="1001" dirty="0">
              <a:solidFill>
                <a:prstClr val="black"/>
              </a:solidFill>
              <a:latin typeface="Calibri" panose="020F0502020204030204"/>
            </a:endParaRPr>
          </a:p>
        </p:txBody>
      </p:sp>
      <p:sp>
        <p:nvSpPr>
          <p:cNvPr id="12" name="TextBox 11">
            <a:extLst>
              <a:ext uri="{FF2B5EF4-FFF2-40B4-BE49-F238E27FC236}">
                <a16:creationId xmlns:a16="http://schemas.microsoft.com/office/drawing/2014/main" id="{33196C4A-F3F1-49B0-4F9D-4BF80E31DDCF}"/>
              </a:ext>
            </a:extLst>
          </p:cNvPr>
          <p:cNvSpPr txBox="1"/>
          <p:nvPr/>
        </p:nvSpPr>
        <p:spPr>
          <a:xfrm>
            <a:off x="3212123" y="5361684"/>
            <a:ext cx="1969477" cy="276999"/>
          </a:xfrm>
          <a:prstGeom prst="rect">
            <a:avLst/>
          </a:prstGeom>
          <a:noFill/>
        </p:spPr>
        <p:txBody>
          <a:bodyPr wrap="square" rtlCol="0">
            <a:spAutoFit/>
          </a:bodyPr>
          <a:lstStyle/>
          <a:p>
            <a:pPr algn="r" defTabSz="914411">
              <a:defRPr/>
            </a:pPr>
            <a:r>
              <a:rPr lang="en-US" sz="1200" dirty="0">
                <a:solidFill>
                  <a:prstClr val="white"/>
                </a:solidFill>
                <a:latin typeface="Calibri" panose="020F0502020204030204"/>
              </a:rPr>
              <a:t>Date: Jan 29, 2025</a:t>
            </a:r>
            <a:endParaRPr lang="en-SG" sz="1200" dirty="0">
              <a:solidFill>
                <a:prstClr val="white"/>
              </a:solidFill>
              <a:latin typeface="Calibri" panose="020F0502020204030204"/>
            </a:endParaRPr>
          </a:p>
        </p:txBody>
      </p:sp>
      <p:sp>
        <p:nvSpPr>
          <p:cNvPr id="6" name="TextBox 5">
            <a:extLst>
              <a:ext uri="{FF2B5EF4-FFF2-40B4-BE49-F238E27FC236}">
                <a16:creationId xmlns:a16="http://schemas.microsoft.com/office/drawing/2014/main" id="{7CB4CC6A-C574-FB84-5CBB-C0115F49AB73}"/>
              </a:ext>
            </a:extLst>
          </p:cNvPr>
          <p:cNvSpPr txBox="1"/>
          <p:nvPr/>
        </p:nvSpPr>
        <p:spPr>
          <a:xfrm>
            <a:off x="439283" y="5319359"/>
            <a:ext cx="5979433" cy="4847481"/>
          </a:xfrm>
          <a:prstGeom prst="rect">
            <a:avLst/>
          </a:prstGeom>
          <a:solidFill>
            <a:schemeClr val="bg1"/>
          </a:solidFill>
        </p:spPr>
        <p:txBody>
          <a:bodyPr wrap="square">
            <a:spAutoFit/>
          </a:bodyPr>
          <a:lstStyle/>
          <a:p>
            <a:pPr algn="just" defTabSz="914411">
              <a:defRPr/>
            </a:pPr>
            <a:r>
              <a:rPr lang="en-US" sz="2000" b="1" u="sng" dirty="0">
                <a:solidFill>
                  <a:srgbClr val="323232"/>
                </a:solidFill>
                <a:latin typeface="Calibri" panose="020F0502020204030204"/>
              </a:rPr>
              <a:t>Who were the victim(s)?</a:t>
            </a:r>
          </a:p>
          <a:p>
            <a:pPr algn="just" defTabSz="914411">
              <a:spcBef>
                <a:spcPts val="1001"/>
              </a:spcBef>
              <a:defRPr/>
            </a:pPr>
            <a:r>
              <a:rPr lang="en-US" sz="1600" dirty="0">
                <a:solidFill>
                  <a:srgbClr val="323232"/>
                </a:solidFill>
                <a:latin typeface="Calibri" panose="020F0502020204030204"/>
              </a:rPr>
              <a:t>The Council for Estate Agencies (CEA) is a regulatory body overseeing Singapore’s real estate industry. It has in its information system the personal information of its salespersons and individuals who  registered for exams with them.</a:t>
            </a:r>
          </a:p>
          <a:p>
            <a:pPr algn="just" defTabSz="914411">
              <a:defRPr/>
            </a:pPr>
            <a:endParaRPr lang="en-SG" sz="1600" dirty="0">
              <a:solidFill>
                <a:srgbClr val="323232"/>
              </a:solidFill>
              <a:latin typeface="Calibri" panose="020F0502020204030204"/>
            </a:endParaRPr>
          </a:p>
          <a:p>
            <a:pPr algn="just" defTabSz="914411">
              <a:defRPr/>
            </a:pPr>
            <a:r>
              <a:rPr lang="en-US" sz="2000" b="1" u="sng" dirty="0">
                <a:solidFill>
                  <a:srgbClr val="323232"/>
                </a:solidFill>
                <a:latin typeface="Calibri" panose="020F0502020204030204"/>
              </a:rPr>
              <a:t>What happened?</a:t>
            </a:r>
          </a:p>
          <a:p>
            <a:pPr algn="just" defTabSz="914411">
              <a:spcBef>
                <a:spcPts val="1001"/>
              </a:spcBef>
              <a:defRPr/>
            </a:pPr>
            <a:r>
              <a:rPr lang="en-US" sz="1600" dirty="0">
                <a:solidFill>
                  <a:srgbClr val="323232"/>
                </a:solidFill>
                <a:latin typeface="Calibri" panose="020F0502020204030204"/>
              </a:rPr>
              <a:t>A technical issue in the CEA's information system resulted in data leaks of over 3,000 registered users. The exposed data included full names and NRIC numbers of individuals who had registered for the March 2024 real estate salesperson examination and  the April 2024 real estate agency examination.</a:t>
            </a:r>
          </a:p>
          <a:p>
            <a:pPr algn="just" defTabSz="914411">
              <a:defRPr/>
            </a:pPr>
            <a:endParaRPr lang="en-US" sz="1600" dirty="0">
              <a:solidFill>
                <a:srgbClr val="323232"/>
              </a:solidFill>
              <a:latin typeface="Calibri" panose="020F0502020204030204"/>
            </a:endParaRPr>
          </a:p>
          <a:p>
            <a:pPr algn="just" defTabSz="914411">
              <a:defRPr/>
            </a:pPr>
            <a:r>
              <a:rPr lang="en-US" sz="2000" b="1" u="sng" dirty="0">
                <a:solidFill>
                  <a:srgbClr val="323232"/>
                </a:solidFill>
                <a:latin typeface="Calibri" panose="020F0502020204030204"/>
              </a:rPr>
              <a:t>What is the Impact of the Incident?</a:t>
            </a:r>
          </a:p>
          <a:p>
            <a:pPr algn="just" defTabSz="914411">
              <a:spcBef>
                <a:spcPts val="1001"/>
              </a:spcBef>
              <a:defRPr/>
            </a:pPr>
            <a:r>
              <a:rPr lang="en-US" sz="1600" dirty="0">
                <a:solidFill>
                  <a:srgbClr val="323232"/>
                </a:solidFill>
                <a:latin typeface="Calibri" panose="020F0502020204030204"/>
              </a:rPr>
              <a:t>The data breach compromised the privacy and security of affected individuals. Such exposure increases the risk of identity theft, misuse of personal data, and other fraudulent activities.</a:t>
            </a:r>
          </a:p>
        </p:txBody>
      </p:sp>
      <p:sp>
        <p:nvSpPr>
          <p:cNvPr id="7" name="Footer Placeholder 4">
            <a:extLst>
              <a:ext uri="{FF2B5EF4-FFF2-40B4-BE49-F238E27FC236}">
                <a16:creationId xmlns:a16="http://schemas.microsoft.com/office/drawing/2014/main" id="{DAE3AAA7-D44B-63BB-982B-108FA51DF9C7}"/>
              </a:ext>
            </a:extLst>
          </p:cNvPr>
          <p:cNvSpPr txBox="1">
            <a:spLocks/>
          </p:cNvSpPr>
          <p:nvPr/>
        </p:nvSpPr>
        <p:spPr>
          <a:xfrm>
            <a:off x="2967215" y="11722077"/>
            <a:ext cx="4114800" cy="365125"/>
          </a:xfrm>
          <a:prstGeom prst="rect">
            <a:avLst/>
          </a:prstGeom>
        </p:spPr>
        <p:txBody>
          <a:bodyP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411">
              <a:defRPr/>
            </a:pPr>
            <a:r>
              <a:rPr lang="en-US" sz="1001" dirty="0">
                <a:solidFill>
                  <a:prstClr val="black"/>
                </a:solidFill>
                <a:latin typeface="Calibri" panose="020F0502020204030204"/>
              </a:rPr>
              <a:t>Copyright © 2025 AgilenLite Pte Ltd </a:t>
            </a:r>
          </a:p>
        </p:txBody>
      </p:sp>
      <p:pic>
        <p:nvPicPr>
          <p:cNvPr id="11" name="IMAGE">
            <a:hlinkClick r:id="rId4"/>
            <a:extLst>
              <a:ext uri="{FF2B5EF4-FFF2-40B4-BE49-F238E27FC236}">
                <a16:creationId xmlns:a16="http://schemas.microsoft.com/office/drawing/2014/main" id="{BF542332-0B9A-323E-18B0-68F73A3256F9}"/>
              </a:ext>
            </a:extLst>
          </p:cNvPr>
          <p:cNvPicPr>
            <a:picLocks noChangeAspect="1"/>
          </p:cNvPicPr>
          <p:nvPr/>
        </p:nvPicPr>
        <p:blipFill>
          <a:blip r:embed="rId5"/>
          <a:stretch>
            <a:fillRect/>
          </a:stretch>
        </p:blipFill>
        <p:spPr>
          <a:xfrm>
            <a:off x="486195" y="2051351"/>
            <a:ext cx="4695405" cy="2845874"/>
          </a:xfrm>
          <a:prstGeom prst="rect">
            <a:avLst/>
          </a:prstGeom>
        </p:spPr>
      </p:pic>
      <p:pic>
        <p:nvPicPr>
          <p:cNvPr id="16" name="QR CODE" descr="A qr code with black squares&#10;&#10;Description automatically generated">
            <a:hlinkClick r:id="rId4"/>
            <a:extLst>
              <a:ext uri="{FF2B5EF4-FFF2-40B4-BE49-F238E27FC236}">
                <a16:creationId xmlns:a16="http://schemas.microsoft.com/office/drawing/2014/main" id="{906642C4-0156-5EAA-5A46-935CFCE553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7992" y="10250574"/>
            <a:ext cx="980724" cy="9807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22327117"/>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AB18F17A325484FBC3D7F4C98500354" ma:contentTypeVersion="31" ma:contentTypeDescription="Create a new document." ma:contentTypeScope="" ma:versionID="504315986ddf4a5665d7d358e5c94409">
  <xsd:schema xmlns:xsd="http://www.w3.org/2001/XMLSchema" xmlns:xs="http://www.w3.org/2001/XMLSchema" xmlns:p="http://schemas.microsoft.com/office/2006/metadata/properties" xmlns:ns2="f90d8fee-17d7-483b-a56f-15cf0f06138d" xmlns:ns3="d69f68ff-c97a-4bd2-8a23-43bda709b517" targetNamespace="http://schemas.microsoft.com/office/2006/metadata/properties" ma:root="true" ma:fieldsID="e987aa461793650b5e26b52fcc6ea43d" ns2:_="" ns3:_="">
    <xsd:import namespace="f90d8fee-17d7-483b-a56f-15cf0f06138d"/>
    <xsd:import namespace="d69f68ff-c97a-4bd2-8a23-43bda709b51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element ref="ns2:TimeStamp" minOccurs="0"/>
                <xsd:element ref="ns2:MediaLengthInSeconds" minOccurs="0"/>
                <xsd:element ref="ns2:ModifiedDate_x002f_Time" minOccurs="0"/>
                <xsd:element ref="ns2:lcf76f155ced4ddcb4097134ff3c332f" minOccurs="0"/>
                <xsd:element ref="ns3:TaxCatchAll" minOccurs="0"/>
                <xsd:element ref="ns2:MediaServiceObjectDetectorVersions" minOccurs="0"/>
                <xsd:element ref="ns2:MediaServiceSearchProperties" minOccurs="0"/>
                <xsd:element ref="ns2:date" minOccurs="0"/>
                <xsd:element ref="ns2:Tag"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0d8fee-17d7-483b-a56f-15cf0f0613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TimeStamp" ma:index="20" nillable="true" ma:displayName="TimeStamp" ma:default="[today]" ma:format="DateTime" ma:internalName="TimeStamp">
      <xsd:simpleType>
        <xsd:restriction base="dms:DateTime"/>
      </xsd:simpleType>
    </xsd:element>
    <xsd:element name="MediaLengthInSeconds" ma:index="21" nillable="true" ma:displayName="Length (seconds)" ma:internalName="MediaLengthInSeconds" ma:readOnly="true">
      <xsd:simpleType>
        <xsd:restriction base="dms:Unknown"/>
      </xsd:simpleType>
    </xsd:element>
    <xsd:element name="ModifiedDate_x002f_Time" ma:index="22" nillable="true" ma:displayName="Modified Date/Time" ma:format="DateTime" ma:internalName="ModifiedDate_x002f_Time">
      <xsd:simpleType>
        <xsd:restriction base="dms:DateTime"/>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79c031d7-5be0-4bc4-8432-bab235ff27c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element name="date" ma:index="28" nillable="true" ma:displayName="date" ma:format="DateOnly" ma:internalName="date">
      <xsd:simpleType>
        <xsd:restriction base="dms:DateTime"/>
      </xsd:simpleType>
    </xsd:element>
    <xsd:element name="Tag" ma:index="29" nillable="true" ma:displayName="Tag" ma:format="Dropdown" ma:internalName="Tag">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69f68ff-c97a-4bd2-8a23-43bda709b51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5" nillable="true" ma:displayName="Taxonomy Catch All Column" ma:hidden="true" ma:list="{9d1e3f72-c515-4e4c-a960-4476eb751f58}" ma:internalName="TaxCatchAll" ma:showField="CatchAllData" ma:web="d69f68ff-c97a-4bd2-8a23-43bda709b51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d69f68ff-c97a-4bd2-8a23-43bda709b517" xsi:nil="true"/>
    <lcf76f155ced4ddcb4097134ff3c332f xmlns="f90d8fee-17d7-483b-a56f-15cf0f06138d">
      <Terms xmlns="http://schemas.microsoft.com/office/infopath/2007/PartnerControls"/>
    </lcf76f155ced4ddcb4097134ff3c332f>
    <TimeStamp xmlns="f90d8fee-17d7-483b-a56f-15cf0f06138d">2025-02-11T01:40:39+00:00</TimeStamp>
    <date xmlns="f90d8fee-17d7-483b-a56f-15cf0f06138d" xsi:nil="true"/>
    <Tag xmlns="f90d8fee-17d7-483b-a56f-15cf0f06138d" xsi:nil="true"/>
    <ModifiedDate_x002f_Time xmlns="f90d8fee-17d7-483b-a56f-15cf0f06138d" xsi:nil="true"/>
  </documentManagement>
</p:properties>
</file>

<file path=customXml/itemProps1.xml><?xml version="1.0" encoding="utf-8"?>
<ds:datastoreItem xmlns:ds="http://schemas.openxmlformats.org/officeDocument/2006/customXml" ds:itemID="{A93B55B8-1521-446E-B7D7-9ECE1BC98549}">
  <ds:schemaRefs>
    <ds:schemaRef ds:uri="http://schemas.microsoft.com/sharepoint/v3/contenttype/forms"/>
  </ds:schemaRefs>
</ds:datastoreItem>
</file>

<file path=customXml/itemProps2.xml><?xml version="1.0" encoding="utf-8"?>
<ds:datastoreItem xmlns:ds="http://schemas.openxmlformats.org/officeDocument/2006/customXml" ds:itemID="{A22E50A1-2E0D-4663-896A-813990F137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0d8fee-17d7-483b-a56f-15cf0f06138d"/>
    <ds:schemaRef ds:uri="d69f68ff-c97a-4bd2-8a23-43bda709b5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26520B-58C6-4A40-A69F-221693F70851}">
  <ds:schemaRefs>
    <ds:schemaRef ds:uri="http://schemas.microsoft.com/office/2006/metadata/properties"/>
    <ds:schemaRef ds:uri="http://schemas.microsoft.com/office/infopath/2007/PartnerControls"/>
    <ds:schemaRef ds:uri="d69f68ff-c97a-4bd2-8a23-43bda709b517"/>
    <ds:schemaRef ds:uri="f90d8fee-17d7-483b-a56f-15cf0f06138d"/>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16</TotalTime>
  <Words>272</Words>
  <Application>Microsoft Office PowerPoint</Application>
  <PresentationFormat>Widescreen</PresentationFormat>
  <Paragraphs>22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Arial</vt:lpstr>
      <vt:lpstr>Calibri</vt:lpstr>
      <vt:lpstr>Calibri Light</vt:lpstr>
      <vt:lpstr>selane-text</vt:lpstr>
      <vt:lpstr>Office 2013 - 2022 Theme</vt:lpstr>
      <vt:lpstr>CEA Data Breach Exposes Info of 3,000+ Exam Registrants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Jane Lee</dc:creator>
  <cp:lastModifiedBy>Nandha kumar M</cp:lastModifiedBy>
  <cp:revision>2</cp:revision>
  <dcterms:created xsi:type="dcterms:W3CDTF">2025-02-10T03:55:08Z</dcterms:created>
  <dcterms:modified xsi:type="dcterms:W3CDTF">2025-03-13T06:33:41Z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0x0101003AB18F17A325484FBC3D7F4C98500354</vt:lpwstr>
  </property>
</Properties>
</file>