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4"/>
  </p:sldMasterIdLst>
  <p:notesMasterIdLst>
    <p:notesMasterId r:id="rId6"/>
  </p:notesMasterIdLst>
  <p:sldIdLst>
    <p:sldId id="2142534064" r:id="rId5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7669"/>
    <a:srgbClr val="6AB7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0853FA-C2B2-4B77-B74B-9FBF4CC6A53C}" v="2" dt="2025-03-13T06:33:40.9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4658"/>
  </p:normalViewPr>
  <p:slideViewPr>
    <p:cSldViewPr snapToGrid="0" showGuides="1">
      <p:cViewPr varScale="1">
        <p:scale>
          <a:sx n="33" d="100"/>
          <a:sy n="33" d="100"/>
        </p:scale>
        <p:origin x="992" y="32"/>
      </p:cViewPr>
      <p:guideLst>
        <p:guide orient="horz" pos="384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dha kumar M" userId="e9e7cbfbe9877304" providerId="LiveId" clId="{930853FA-C2B2-4B77-B74B-9FBF4CC6A53C}"/>
    <pc:docChg chg="modSld">
      <pc:chgData name="Nandha kumar M" userId="e9e7cbfbe9877304" providerId="LiveId" clId="{930853FA-C2B2-4B77-B74B-9FBF4CC6A53C}" dt="2025-03-13T06:33:40.913" v="1" actId="962"/>
      <pc:docMkLst>
        <pc:docMk/>
      </pc:docMkLst>
      <pc:sldChg chg="modSp">
        <pc:chgData name="Nandha kumar M" userId="e9e7cbfbe9877304" providerId="LiveId" clId="{930853FA-C2B2-4B77-B74B-9FBF4CC6A53C}" dt="2025-03-13T06:33:40.913" v="1" actId="962"/>
        <pc:sldMkLst>
          <pc:docMk/>
          <pc:sldMk cId="1622327117" sldId="2142534064"/>
        </pc:sldMkLst>
        <pc:picChg chg="mod">
          <ac:chgData name="Nandha kumar M" userId="e9e7cbfbe9877304" providerId="LiveId" clId="{930853FA-C2B2-4B77-B74B-9FBF4CC6A53C}" dt="2025-03-13T06:33:40.913" v="1" actId="962"/>
          <ac:picMkLst>
            <pc:docMk/>
            <pc:sldMk cId="1622327117" sldId="2142534064"/>
            <ac:picMk id="11" creationId="{BF542332-0B9A-323E-18B0-68F73A3256F9}"/>
          </ac:picMkLst>
        </pc:picChg>
        <pc:picChg chg="mod">
          <ac:chgData name="Nandha kumar M" userId="e9e7cbfbe9877304" providerId="LiveId" clId="{930853FA-C2B2-4B77-B74B-9FBF4CC6A53C}" dt="2025-03-13T06:33:31.677" v="0" actId="962"/>
          <ac:picMkLst>
            <pc:docMk/>
            <pc:sldMk cId="1622327117" sldId="2142534064"/>
            <ac:picMk id="16" creationId="{906642C4-0156-5EAA-5A46-935CFCE5533A}"/>
          </ac:picMkLst>
        </pc:picChg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4014D-9DFE-43C7-8C1C-8E8A58B3A070}" type="datetimeFigureOut">
              <a:rPr lang="en-SG" smtClean="0"/>
              <a:t>13/3/2025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75283-5021-4A9F-9C71-CFE07FD11A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7294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15CE21-3FAD-A109-67A0-464C6523C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DD41C9-3259-2CF4-941F-02EB9D505A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E0B9DE-F5C6-2385-D3F6-B78E94D4C2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https://www.straitstimes.com/singapore/over-3000-individuals-names-nric-numbers-leaked-due-to-ceas-it-system-error</a:t>
            </a:r>
          </a:p>
          <a:p>
            <a:endParaRPr lang="en-SG" dirty="0"/>
          </a:p>
          <a:p>
            <a:r>
              <a:rPr lang="en-SG" dirty="0"/>
              <a:t>Note: Actions taken by CEA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elane-text"/>
              </a:rPr>
              <a:t>It has written to all affected individuals to inform them of the incident and its follow-up actions, and to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elane-text"/>
              </a:rPr>
              <a:t>apologise</a:t>
            </a:r>
            <a:r>
              <a:rPr lang="en-US" b="0" i="0" dirty="0">
                <a:solidFill>
                  <a:srgbClr val="000000"/>
                </a:solidFill>
                <a:effectLst/>
                <a:latin typeface="selane-text"/>
              </a:rPr>
              <a:t> to them.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elane-text"/>
              </a:rPr>
              <a:t>it immediately disabled the affected system function and launched a probe to identify the root cause.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selane-text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lane-text"/>
              </a:rPr>
              <a:t>“The IT system in which the issue occurred has since been secured, and recovery steps have been taken to contain it,” said CEA.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lane-text"/>
              </a:rPr>
              <a:t>The agency added that it is reviewing its systems and processes with its vendor to prevent a recurrence.</a:t>
            </a:r>
          </a:p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B6E59-68C0-0393-2ACA-9F2207E772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21336D-B122-4A0A-A7AB-1B630E5F96E6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9645087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AgilenLite Pte Ltd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F3706-F422-4E3C-A5A7-838409690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64066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AgilenLite Pte Ltd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F3706-F422-4E3C-A5A7-838409690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48188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AgilenLite Pte Ltd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F3706-F422-4E3C-A5A7-838409690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23539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18664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E6FF0-6086-4C67-8289-692785F7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1"/>
            </a:lvl1pPr>
          </a:lstStyle>
          <a:p>
            <a:r>
              <a:rPr lang="en-US"/>
              <a:t>Copyright © 2022 AgilenLite Pte Ltd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85673-E50E-47B1-A1D8-8B6F8B5A1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1"/>
            </a:lvl1pPr>
          </a:lstStyle>
          <a:p>
            <a:fld id="{A15F3706-F422-4E3C-A5A7-8384096908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A1FE9195-A832-4DA1-B3AD-0B672EBF1C48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71489" y="975360"/>
            <a:ext cx="5915025" cy="902489"/>
          </a:xfrm>
        </p:spPr>
        <p:txBody>
          <a:bodyPr>
            <a:normAutofit/>
          </a:bodyPr>
          <a:lstStyle/>
          <a:p>
            <a:pPr eaLnBrk="1" hangingPunct="1"/>
            <a:r>
              <a:rPr altLang="en-US" sz="2800" b="1">
                <a:latin typeface="Calibri" panose="020F0502020204030204" pitchFamily="34" charset="0"/>
                <a:ea typeface="Microsoft YaHei" panose="020B0503020204020204" pitchFamily="34" charset="-122"/>
                <a:cs typeface="Lucida Sans" panose="020B0602030504020204" pitchFamily="34" charset="0"/>
              </a:rPr>
              <a:t>BEFORE WE BEGIN</a:t>
            </a:r>
          </a:p>
        </p:txBody>
      </p:sp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0B76B1A4-A5E1-4550-A9AA-40A511DFA7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94" y="11443886"/>
            <a:ext cx="626221" cy="36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3268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AgilenLite Pte Ltd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F3706-F422-4E3C-A5A7-838409690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19275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AgilenLite Pte Ltd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F3706-F422-4E3C-A5A7-838409690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19156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AgilenLite Pte Ltd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F3706-F422-4E3C-A5A7-838409690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3177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AgilenLite Pte Ltd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F3706-F422-4E3C-A5A7-838409690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2626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AgilenLite Pte Ltd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F3706-F422-4E3C-A5A7-838409690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77540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22083-BE78-ACBD-277E-8A93052266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8" y="0"/>
            <a:ext cx="6856286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2333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AgilenLite Pte Ltd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F3706-F422-4E3C-A5A7-838409690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70517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AgilenLite Pte Ltd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F3706-F422-4E3C-A5A7-838409690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44355"/>
      </p:ext>
    </p:extLst>
  </p:cSld>
  <p:clrMapOvr>
    <a:masterClrMapping/>
  </p:clrMapOvr>
  <p:hf hdr="0" dt="0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2022 AgilenLite Pte Ltd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F3706-F422-4E3C-A5A7-838409690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92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62" r:id="rId12"/>
    <p:sldLayoutId id="2147483664" r:id="rId13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hyperlink" Target="https://www.straitstimes.com/singapore/over-3000-individuals-names-nric-numbers-leaked-due-to-ceas-it-system-error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jp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C6E09A-AE80-D9B8-E168-FEC8E797C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74DE5A-29DA-E2E0-C442-2188E60F303D}"/>
              </a:ext>
            </a:extLst>
          </p:cNvPr>
          <p:cNvSpPr txBox="1"/>
          <p:nvPr/>
        </p:nvSpPr>
        <p:spPr>
          <a:xfrm>
            <a:off x="480850" y="1312596"/>
            <a:ext cx="6009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t>Introduction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B735-02FF-126B-1908-73B48AA624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84175"/>
            <a:ext cx="6858000" cy="779463"/>
          </a:xfrm>
          <a:solidFill>
            <a:srgbClr val="6AB7A6"/>
          </a:solidFill>
        </p:spPr>
        <p:txBody>
          <a:bodyPr>
            <a:normAutofit fontScale="90000"/>
          </a:bodyPr>
          <a:lstStyle/>
          <a:p>
            <a:pPr algn="ctr" rtl="0" eaLnBrk="1" fontAlgn="auto" latinLnBrk="0" hangingPunct="1"/>
            <a:r>
              <a:rPr lang="en-US" sz="2800" b="1" dirty="0">
                <a:latin typeface="Calibri" panose="020F0502020204030204" pitchFamily="34" charset="0"/>
                <a:ea typeface="+mn-ea"/>
                <a:cs typeface="+mn-cs"/>
              </a:rPr>
              <a:t>Welcome Slide</a:t>
            </a:r>
            <a:endParaRPr lang="en-SG" sz="2800" dirty="0"/>
          </a:p>
        </p:txBody>
      </p:sp>
      <p:sp>
        <p:nvSpPr>
          <p:cNvPr id="4" name="Line 5">
            <a:extLst>
              <a:ext uri="{FF2B5EF4-FFF2-40B4-BE49-F238E27FC236}">
                <a16:creationId xmlns:a16="http://schemas.microsoft.com/office/drawing/2014/main" id="{D179687A-8F53-CFA9-1128-E2D18FD1D8D4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1476687"/>
            <a:ext cx="6858000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11">
              <a:defRPr/>
            </a:pPr>
            <a:endParaRPr lang="en-US" sz="1349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56CF7011-F8FC-4ED6-6690-C8629F25D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50" y="11683524"/>
            <a:ext cx="1005842" cy="208695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2FD6A9C-0876-6AEA-A39A-C190200D5D57}"/>
              </a:ext>
            </a:extLst>
          </p:cNvPr>
          <p:cNvSpPr txBox="1">
            <a:spLocks/>
          </p:cNvSpPr>
          <p:nvPr/>
        </p:nvSpPr>
        <p:spPr>
          <a:xfrm>
            <a:off x="6490481" y="9023353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11">
              <a:defRPr/>
            </a:pPr>
            <a:fld id="{A15F3706-F422-4E3C-A5A7-8384096908AD}" type="slidenum">
              <a:rPr lang="en-US" sz="1001">
                <a:solidFill>
                  <a:prstClr val="black"/>
                </a:solidFill>
                <a:latin typeface="Calibri" panose="020F0502020204030204"/>
              </a:rPr>
              <a:pPr algn="r" defTabSz="914411">
                <a:defRPr/>
              </a:pPr>
              <a:t>1</a:t>
            </a:fld>
            <a:endParaRPr lang="en-US" sz="100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196C4A-F3F1-49B0-4F9D-4BF80E31DDCF}"/>
              </a:ext>
            </a:extLst>
          </p:cNvPr>
          <p:cNvSpPr txBox="1"/>
          <p:nvPr/>
        </p:nvSpPr>
        <p:spPr>
          <a:xfrm>
            <a:off x="3212123" y="5361684"/>
            <a:ext cx="1969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11">
              <a:defRPr/>
            </a:pPr>
            <a:r>
              <a:rPr lang="en-US" sz="1200" dirty="0">
                <a:solidFill>
                  <a:prstClr val="white"/>
                </a:solidFill>
                <a:latin typeface="Calibri" panose="020F0502020204030204"/>
              </a:rPr>
              <a:t>12-03-2025</a:t>
            </a:r>
            <a:endParaRPr lang="en-SG" sz="12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B4CC6A-C574-FB84-5CBB-C0115F49AB73}"/>
              </a:ext>
            </a:extLst>
          </p:cNvPr>
          <p:cNvSpPr txBox="1"/>
          <p:nvPr/>
        </p:nvSpPr>
        <p:spPr>
          <a:xfrm>
            <a:off x="439283" y="5319359"/>
            <a:ext cx="5979433" cy="484748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t>Who were the victim(s)?:</a:t>
            </a:r>
          </a:p>
          <a:p>
            <a:r>
              <a:t>Overview</a:t>
            </a:r>
          </a:p>
          <a:p/>
          <a:p>
            <a:r>
              <a:t>What happen?:</a:t>
            </a:r>
          </a:p>
          <a:p>
            <a:r>
              <a:t>Details</a:t>
            </a:r>
          </a:p>
          <a:p/>
          <a:p>
            <a:r>
              <a:t>What is the impact of the incident?:</a:t>
            </a:r>
          </a:p>
          <a:p>
            <a:r>
              <a:t>Summary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AE3AAA7-D44B-63BB-982B-108FA51DF9C7}"/>
              </a:ext>
            </a:extLst>
          </p:cNvPr>
          <p:cNvSpPr txBox="1">
            <a:spLocks/>
          </p:cNvSpPr>
          <p:nvPr/>
        </p:nvSpPr>
        <p:spPr>
          <a:xfrm>
            <a:off x="2967215" y="11722077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11">
              <a:defRPr/>
            </a:pPr>
            <a:r>
              <a:rPr lang="en-US" sz="1001" dirty="0">
                <a:solidFill>
                  <a:prstClr val="black"/>
                </a:solidFill>
                <a:latin typeface="Calibri" panose="020F0502020204030204"/>
              </a:rPr>
              <a:t>All rights reserved</a:t>
            </a:r>
          </a:p>
        </p:txBody>
      </p:sp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195" y="2051351"/>
            <a:ext cx="4695405" cy="2845874"/>
          </a:xfrm>
          <a:prstGeom prst="rect">
            <a:avLst/>
          </a:prstGeom>
        </p:spPr>
      </p:pic>
      <p:pic>
        <p:nvPicPr>
          <p:cNvPr id="18" name="Picture 17" descr="qrcod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37992" y="10250574"/>
            <a:ext cx="980724" cy="98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27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B18F17A325484FBC3D7F4C98500354" ma:contentTypeVersion="31" ma:contentTypeDescription="Create a new document." ma:contentTypeScope="" ma:versionID="504315986ddf4a5665d7d358e5c94409">
  <xsd:schema xmlns:xsd="http://www.w3.org/2001/XMLSchema" xmlns:xs="http://www.w3.org/2001/XMLSchema" xmlns:p="http://schemas.microsoft.com/office/2006/metadata/properties" xmlns:ns2="f90d8fee-17d7-483b-a56f-15cf0f06138d" xmlns:ns3="d69f68ff-c97a-4bd2-8a23-43bda709b517" targetNamespace="http://schemas.microsoft.com/office/2006/metadata/properties" ma:root="true" ma:fieldsID="e987aa461793650b5e26b52fcc6ea43d" ns2:_="" ns3:_="">
    <xsd:import namespace="f90d8fee-17d7-483b-a56f-15cf0f06138d"/>
    <xsd:import namespace="d69f68ff-c97a-4bd2-8a23-43bda709b5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TimeStamp" minOccurs="0"/>
                <xsd:element ref="ns2:MediaLengthInSeconds" minOccurs="0"/>
                <xsd:element ref="ns2:ModifiedDate_x002f_Time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date" minOccurs="0"/>
                <xsd:element ref="ns2:Tag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0d8fee-17d7-483b-a56f-15cf0f0613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TimeStamp" ma:index="20" nillable="true" ma:displayName="TimeStamp" ma:default="[today]" ma:format="DateTime" ma:internalName="TimeStamp">
      <xsd:simpleType>
        <xsd:restriction base="dms:DateTime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ModifiedDate_x002f_Time" ma:index="22" nillable="true" ma:displayName="Modified Date/Time" ma:format="DateTime" ma:internalName="ModifiedDate_x002f_Time">
      <xsd:simpleType>
        <xsd:restriction base="dms:DateTime"/>
      </xsd:simpleType>
    </xsd:element>
    <xsd:element name="lcf76f155ced4ddcb4097134ff3c332f" ma:index="24" nillable="true" ma:taxonomy="true" ma:internalName="lcf76f155ced4ddcb4097134ff3c332f" ma:taxonomyFieldName="MediaServiceImageTags" ma:displayName="Image Tags" ma:readOnly="false" ma:fieldId="{5cf76f15-5ced-4ddc-b409-7134ff3c332f}" ma:taxonomyMulti="true" ma:sspId="79c031d7-5be0-4bc4-8432-bab235ff27c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date" ma:index="28" nillable="true" ma:displayName="date" ma:format="DateOnly" ma:internalName="date">
      <xsd:simpleType>
        <xsd:restriction base="dms:DateTime"/>
      </xsd:simpleType>
    </xsd:element>
    <xsd:element name="Tag" ma:index="29" nillable="true" ma:displayName="Tag" ma:format="Dropdown" ma:internalName="Tag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9f68ff-c97a-4bd2-8a23-43bda709b51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5" nillable="true" ma:displayName="Taxonomy Catch All Column" ma:hidden="true" ma:list="{9d1e3f72-c515-4e4c-a960-4476eb751f58}" ma:internalName="TaxCatchAll" ma:showField="CatchAllData" ma:web="d69f68ff-c97a-4bd2-8a23-43bda709b51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69f68ff-c97a-4bd2-8a23-43bda709b517" xsi:nil="true"/>
    <lcf76f155ced4ddcb4097134ff3c332f xmlns="f90d8fee-17d7-483b-a56f-15cf0f06138d">
      <Terms xmlns="http://schemas.microsoft.com/office/infopath/2007/PartnerControls"/>
    </lcf76f155ced4ddcb4097134ff3c332f>
    <TimeStamp xmlns="f90d8fee-17d7-483b-a56f-15cf0f06138d">2025-02-11T01:40:39+00:00</TimeStamp>
    <date xmlns="f90d8fee-17d7-483b-a56f-15cf0f06138d" xsi:nil="true"/>
    <Tag xmlns="f90d8fee-17d7-483b-a56f-15cf0f06138d" xsi:nil="true"/>
    <ModifiedDate_x002f_Time xmlns="f90d8fee-17d7-483b-a56f-15cf0f06138d" xsi:nil="true"/>
  </documentManagement>
</p:properties>
</file>

<file path=customXml/itemProps1.xml><?xml version="1.0" encoding="utf-8"?>
<ds:datastoreItem xmlns:ds="http://schemas.openxmlformats.org/officeDocument/2006/customXml" ds:itemID="{A93B55B8-1521-446E-B7D7-9ECE1BC9854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22E50A1-2E0D-4663-896A-813990F137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90d8fee-17d7-483b-a56f-15cf0f06138d"/>
    <ds:schemaRef ds:uri="d69f68ff-c97a-4bd2-8a23-43bda709b5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26520B-58C6-4A40-A69F-221693F70851}">
  <ds:schemaRefs>
    <ds:schemaRef ds:uri="http://schemas.microsoft.com/office/2006/metadata/properties"/>
    <ds:schemaRef ds:uri="http://schemas.microsoft.com/office/infopath/2007/PartnerControls"/>
    <ds:schemaRef ds:uri="d69f68ff-c97a-4bd2-8a23-43bda709b517"/>
    <ds:schemaRef ds:uri="f90d8fee-17d7-483b-a56f-15cf0f06138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</TotalTime>
  <Words>272</Words>
  <Application>Microsoft Office PowerPoint</Application>
  <PresentationFormat>Widescreen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Arial</vt:lpstr>
      <vt:lpstr>Calibri</vt:lpstr>
      <vt:lpstr>Calibri Light</vt:lpstr>
      <vt:lpstr>selane-text</vt:lpstr>
      <vt:lpstr>Office 2013 - 2022 Theme</vt:lpstr>
      <vt:lpstr>CEA Data Breach Exposes Info of 3,000+ Exam Registrants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Jane Lee</dc:creator>
  <cp:lastModifiedBy>Nandha kumar M</cp:lastModifiedBy>
  <cp:revision>2</cp:revision>
  <dcterms:created xsi:type="dcterms:W3CDTF">2025-02-10T03:55:08Z</dcterms:created>
  <dcterms:modified xsi:type="dcterms:W3CDTF">2025-03-13T06:33:41Z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0x0101003AB18F17A325484FBC3D7F4C98500354</vt:lpwstr>
  </property>
</Properties>
</file>