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3"/>
  </p:notesMasterIdLst>
  <p:sldIdLst>
    <p:sldId id="256" r:id="rId2"/>
    <p:sldId id="257" r:id="rId3"/>
    <p:sldId id="258" r:id="rId4"/>
    <p:sldId id="259" r:id="rId5"/>
    <p:sldId id="274" r:id="rId6"/>
    <p:sldId id="275" r:id="rId7"/>
    <p:sldId id="260" r:id="rId8"/>
    <p:sldId id="261" r:id="rId9"/>
    <p:sldId id="262" r:id="rId10"/>
    <p:sldId id="266" r:id="rId11"/>
    <p:sldId id="268" r:id="rId12"/>
    <p:sldId id="269" r:id="rId13"/>
    <p:sldId id="270" r:id="rId14"/>
    <p:sldId id="283" r:id="rId15"/>
    <p:sldId id="276" r:id="rId16"/>
    <p:sldId id="277" r:id="rId17"/>
    <p:sldId id="278" r:id="rId18"/>
    <p:sldId id="279" r:id="rId19"/>
    <p:sldId id="284" r:id="rId20"/>
    <p:sldId id="280" r:id="rId21"/>
    <p:sldId id="281" r:id="rId22"/>
  </p:sldIdLst>
  <p:sldSz cx="12192000" cy="6858000"/>
  <p:notesSz cx="9947275"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35" autoAdjust="0"/>
    <p:restoredTop sz="94719"/>
  </p:normalViewPr>
  <p:slideViewPr>
    <p:cSldViewPr snapToGrid="0">
      <p:cViewPr>
        <p:scale>
          <a:sx n="100" d="100"/>
          <a:sy n="100" d="100"/>
        </p:scale>
        <p:origin x="100" y="-1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TIMELINE</c:v>
                </c:pt>
              </c:strCache>
            </c:strRef>
          </c:tx>
          <c:spPr>
            <a:solidFill>
              <a:schemeClr val="accent1"/>
            </a:solidFill>
            <a:ln>
              <a:noFill/>
            </a:ln>
            <a:effectLst/>
          </c:spPr>
          <c:invertIfNegative val="0"/>
          <c:cat>
            <c:strRef>
              <c:f>Sheet1!$A$2:$A$7</c:f>
              <c:strCache>
                <c:ptCount val="6"/>
                <c:pt idx="0">
                  <c:v>PROBLEM IDENTIFICATION</c:v>
                </c:pt>
                <c:pt idx="1">
                  <c:v>DATA COLLECTION</c:v>
                </c:pt>
                <c:pt idx="2">
                  <c:v>FRONT END DEPLOYMENT</c:v>
                </c:pt>
                <c:pt idx="3">
                  <c:v>DATA PROCESSING</c:v>
                </c:pt>
                <c:pt idx="4">
                  <c:v>CONNECTING FRONT END&amp; BACK END</c:v>
                </c:pt>
                <c:pt idx="5">
                  <c:v>DEPLOYMENT</c:v>
                </c:pt>
              </c:strCache>
            </c:strRef>
          </c:cat>
          <c:val>
            <c:numRef>
              <c:f>Sheet1!$B$2:$B$7</c:f>
              <c:numCache>
                <c:formatCode>General</c:formatCode>
                <c:ptCount val="6"/>
                <c:pt idx="0">
                  <c:v>3</c:v>
                </c:pt>
                <c:pt idx="1">
                  <c:v>2</c:v>
                </c:pt>
                <c:pt idx="2">
                  <c:v>5</c:v>
                </c:pt>
                <c:pt idx="3">
                  <c:v>20</c:v>
                </c:pt>
                <c:pt idx="4">
                  <c:v>5</c:v>
                </c:pt>
                <c:pt idx="5">
                  <c:v>25</c:v>
                </c:pt>
              </c:numCache>
            </c:numRef>
          </c:val>
          <c:extLst>
            <c:ext xmlns:c16="http://schemas.microsoft.com/office/drawing/2014/chart" uri="{C3380CC4-5D6E-409C-BE32-E72D297353CC}">
              <c16:uniqueId val="{00000000-8F85-483E-B786-03DB6BFF7BE9}"/>
            </c:ext>
          </c:extLst>
        </c:ser>
        <c:dLbls>
          <c:showLegendKey val="0"/>
          <c:showVal val="0"/>
          <c:showCatName val="0"/>
          <c:showSerName val="0"/>
          <c:showPercent val="0"/>
          <c:showBubbleSize val="0"/>
        </c:dLbls>
        <c:gapWidth val="150"/>
        <c:overlap val="100"/>
        <c:axId val="1326848431"/>
        <c:axId val="1326851343"/>
      </c:barChart>
      <c:catAx>
        <c:axId val="132684843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6851343"/>
        <c:crosses val="autoZero"/>
        <c:auto val="1"/>
        <c:lblAlgn val="ctr"/>
        <c:lblOffset val="100"/>
        <c:noMultiLvlLbl val="0"/>
      </c:catAx>
      <c:valAx>
        <c:axId val="1326851343"/>
        <c:scaling>
          <c:orientation val="minMax"/>
          <c:max val="31"/>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6848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10486"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34487" y="1"/>
            <a:ext cx="4310486" cy="344091"/>
          </a:xfrm>
          <a:prstGeom prst="rect">
            <a:avLst/>
          </a:prstGeom>
        </p:spPr>
        <p:txBody>
          <a:bodyPr vert="horz" lIns="91440" tIns="45720" rIns="91440" bIns="45720" rtlCol="0"/>
          <a:lstStyle>
            <a:lvl1pPr algn="r">
              <a:defRPr sz="1200"/>
            </a:lvl1pPr>
          </a:lstStyle>
          <a:p>
            <a:fld id="{5628F639-88B3-E942-A86A-839BABF06B79}" type="datetimeFigureOut">
              <a:rPr lang="en-US" smtClean="0"/>
              <a:t>5/31/2023</a:t>
            </a:fld>
            <a:endParaRPr lang="en-US"/>
          </a:p>
        </p:txBody>
      </p:sp>
      <p:sp>
        <p:nvSpPr>
          <p:cNvPr id="4" name="Slide Image Placeholder 3"/>
          <p:cNvSpPr>
            <a:spLocks noGrp="1" noRot="1" noChangeAspect="1"/>
          </p:cNvSpPr>
          <p:nvPr>
            <p:ph type="sldImg" idx="2"/>
          </p:nvPr>
        </p:nvSpPr>
        <p:spPr>
          <a:xfrm>
            <a:off x="2916238"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4728" y="3300412"/>
            <a:ext cx="795782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4310486"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34487" y="6513910"/>
            <a:ext cx="4310486" cy="344090"/>
          </a:xfrm>
          <a:prstGeom prst="rect">
            <a:avLst/>
          </a:prstGeom>
        </p:spPr>
        <p:txBody>
          <a:bodyPr vert="horz" lIns="91440" tIns="45720" rIns="91440" bIns="45720" rtlCol="0" anchor="b"/>
          <a:lstStyle>
            <a:lvl1pPr algn="r">
              <a:defRPr sz="1200"/>
            </a:lvl1pPr>
          </a:lstStyle>
          <a:p>
            <a:fld id="{99342866-910C-C249-ADBB-9B10FC57A17C}" type="slidenum">
              <a:rPr lang="en-US" smtClean="0"/>
              <a:t>‹#›</a:t>
            </a:fld>
            <a:endParaRPr lang="en-US"/>
          </a:p>
        </p:txBody>
      </p:sp>
    </p:spTree>
    <p:extLst>
      <p:ext uri="{BB962C8B-B14F-4D97-AF65-F5344CB8AC3E}">
        <p14:creationId xmlns:p14="http://schemas.microsoft.com/office/powerpoint/2010/main" val="371687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342866-910C-C249-ADBB-9B10FC57A17C}" type="slidenum">
              <a:rPr lang="en-US" smtClean="0"/>
              <a:t>1</a:t>
            </a:fld>
            <a:endParaRPr lang="en-US"/>
          </a:p>
        </p:txBody>
      </p:sp>
    </p:spTree>
    <p:extLst>
      <p:ext uri="{BB962C8B-B14F-4D97-AF65-F5344CB8AC3E}">
        <p14:creationId xmlns:p14="http://schemas.microsoft.com/office/powerpoint/2010/main" val="354360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04E85-C470-0943-96EB-B37F4BF170C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5430-8A0A-294E-A769-57E088A0EE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46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04E85-C470-0943-96EB-B37F4BF170C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5430-8A0A-294E-A769-57E088A0EE49}" type="slidenum">
              <a:rPr lang="en-US" smtClean="0"/>
              <a:t>‹#›</a:t>
            </a:fld>
            <a:endParaRPr lang="en-US"/>
          </a:p>
        </p:txBody>
      </p:sp>
    </p:spTree>
    <p:extLst>
      <p:ext uri="{BB962C8B-B14F-4D97-AF65-F5344CB8AC3E}">
        <p14:creationId xmlns:p14="http://schemas.microsoft.com/office/powerpoint/2010/main" val="261404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04E85-C470-0943-96EB-B37F4BF170C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5430-8A0A-294E-A769-57E088A0EE4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1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04E85-C470-0943-96EB-B37F4BF170C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5430-8A0A-294E-A769-57E088A0EE49}" type="slidenum">
              <a:rPr lang="en-US" smtClean="0"/>
              <a:t>‹#›</a:t>
            </a:fld>
            <a:endParaRPr lang="en-US"/>
          </a:p>
        </p:txBody>
      </p:sp>
    </p:spTree>
    <p:extLst>
      <p:ext uri="{BB962C8B-B14F-4D97-AF65-F5344CB8AC3E}">
        <p14:creationId xmlns:p14="http://schemas.microsoft.com/office/powerpoint/2010/main" val="412876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04E85-C470-0943-96EB-B37F4BF170CB}"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B5430-8A0A-294E-A769-57E088A0EE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05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04E85-C470-0943-96EB-B37F4BF170C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B5430-8A0A-294E-A769-57E088A0EE49}" type="slidenum">
              <a:rPr lang="en-US" smtClean="0"/>
              <a:t>‹#›</a:t>
            </a:fld>
            <a:endParaRPr lang="en-US"/>
          </a:p>
        </p:txBody>
      </p:sp>
    </p:spTree>
    <p:extLst>
      <p:ext uri="{BB962C8B-B14F-4D97-AF65-F5344CB8AC3E}">
        <p14:creationId xmlns:p14="http://schemas.microsoft.com/office/powerpoint/2010/main" val="211222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04E85-C470-0943-96EB-B37F4BF170CB}"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0B5430-8A0A-294E-A769-57E088A0EE49}" type="slidenum">
              <a:rPr lang="en-US" smtClean="0"/>
              <a:t>‹#›</a:t>
            </a:fld>
            <a:endParaRPr lang="en-US"/>
          </a:p>
        </p:txBody>
      </p:sp>
    </p:spTree>
    <p:extLst>
      <p:ext uri="{BB962C8B-B14F-4D97-AF65-F5344CB8AC3E}">
        <p14:creationId xmlns:p14="http://schemas.microsoft.com/office/powerpoint/2010/main" val="423690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04E85-C470-0943-96EB-B37F4BF170CB}"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0B5430-8A0A-294E-A769-57E088A0EE49}" type="slidenum">
              <a:rPr lang="en-US" smtClean="0"/>
              <a:t>‹#›</a:t>
            </a:fld>
            <a:endParaRPr lang="en-US"/>
          </a:p>
        </p:txBody>
      </p:sp>
    </p:spTree>
    <p:extLst>
      <p:ext uri="{BB962C8B-B14F-4D97-AF65-F5344CB8AC3E}">
        <p14:creationId xmlns:p14="http://schemas.microsoft.com/office/powerpoint/2010/main" val="330296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04E85-C470-0943-96EB-B37F4BF170CB}"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0B5430-8A0A-294E-A769-57E088A0EE49}" type="slidenum">
              <a:rPr lang="en-US" smtClean="0"/>
              <a:t>‹#›</a:t>
            </a:fld>
            <a:endParaRPr lang="en-US"/>
          </a:p>
        </p:txBody>
      </p:sp>
    </p:spTree>
    <p:extLst>
      <p:ext uri="{BB962C8B-B14F-4D97-AF65-F5344CB8AC3E}">
        <p14:creationId xmlns:p14="http://schemas.microsoft.com/office/powerpoint/2010/main" val="280152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04E85-C470-0943-96EB-B37F4BF170C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B5430-8A0A-294E-A769-57E088A0EE49}" type="slidenum">
              <a:rPr lang="en-US" smtClean="0"/>
              <a:t>‹#›</a:t>
            </a:fld>
            <a:endParaRPr lang="en-US"/>
          </a:p>
        </p:txBody>
      </p:sp>
    </p:spTree>
    <p:extLst>
      <p:ext uri="{BB962C8B-B14F-4D97-AF65-F5344CB8AC3E}">
        <p14:creationId xmlns:p14="http://schemas.microsoft.com/office/powerpoint/2010/main" val="394076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04E85-C470-0943-96EB-B37F4BF170CB}"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0B5430-8A0A-294E-A769-57E088A0EE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50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04E85-C470-0943-96EB-B37F4BF170CB}" type="datetimeFigureOut">
              <a:rPr lang="en-US" smtClean="0"/>
              <a:t>5/31/2023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0B5430-8A0A-294E-A769-57E088A0EE4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4477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521B-8E6D-BF41-2D42-0519E1ECDAF5}"/>
              </a:ext>
            </a:extLst>
          </p:cNvPr>
          <p:cNvSpPr>
            <a:spLocks noGrp="1"/>
          </p:cNvSpPr>
          <p:nvPr>
            <p:ph type="ctrTitle"/>
          </p:nvPr>
        </p:nvSpPr>
        <p:spPr>
          <a:xfrm>
            <a:off x="1069848" y="1298448"/>
            <a:ext cx="7315200" cy="1766028"/>
          </a:xfrm>
        </p:spPr>
        <p:txBody>
          <a:bodyPr>
            <a:noAutofit/>
          </a:bodyPr>
          <a:lstStyle/>
          <a:p>
            <a:pPr algn="l"/>
            <a:r>
              <a:rPr lang="en-US" sz="7200" b="1" dirty="0">
                <a:latin typeface="Times New Roman" panose="02020603050405020304" pitchFamily="18" charset="0"/>
                <a:cs typeface="Times New Roman" panose="02020603050405020304" pitchFamily="18" charset="0"/>
              </a:rPr>
              <a:t>TRAFFIC</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VIOLATION</a:t>
            </a:r>
            <a:br>
              <a:rPr lang="en-US" sz="7200" b="1" dirty="0">
                <a:latin typeface="Times New Roman" panose="02020603050405020304" pitchFamily="18" charset="0"/>
                <a:cs typeface="Times New Roman" panose="02020603050405020304" pitchFamily="18" charset="0"/>
              </a:rPr>
            </a:br>
            <a:r>
              <a:rPr lang="en-US" sz="7200" b="1" dirty="0">
                <a:latin typeface="Times New Roman" panose="02020603050405020304" pitchFamily="18" charset="0"/>
                <a:cs typeface="Times New Roman" panose="02020603050405020304" pitchFamily="18" charset="0"/>
              </a:rPr>
              <a:t>DETECTION</a:t>
            </a:r>
          </a:p>
        </p:txBody>
      </p:sp>
      <p:sp>
        <p:nvSpPr>
          <p:cNvPr id="3" name="Subtitle 2">
            <a:extLst>
              <a:ext uri="{FF2B5EF4-FFF2-40B4-BE49-F238E27FC236}">
                <a16:creationId xmlns:a16="http://schemas.microsoft.com/office/drawing/2014/main" id="{B6711540-B21D-A2CE-04DE-B6A8A4299C7A}"/>
              </a:ext>
            </a:extLst>
          </p:cNvPr>
          <p:cNvSpPr>
            <a:spLocks noGrp="1"/>
          </p:cNvSpPr>
          <p:nvPr>
            <p:ph type="subTitle" idx="1"/>
          </p:nvPr>
        </p:nvSpPr>
        <p:spPr>
          <a:xfrm>
            <a:off x="1069848" y="4673599"/>
            <a:ext cx="10561043" cy="1766028"/>
          </a:xfrm>
        </p:spPr>
        <p:txBody>
          <a:bodyPr>
            <a:normAutofit fontScale="92500"/>
          </a:bodyPr>
          <a:lstStyle/>
          <a:p>
            <a:pPr algn="just"/>
            <a:endParaRPr lang="en-US" dirty="0"/>
          </a:p>
          <a:p>
            <a:pPr algn="just"/>
            <a:r>
              <a:rPr lang="en-US" sz="2200" dirty="0">
                <a:latin typeface="Times New Roman" panose="02020603050405020304" pitchFamily="18" charset="0"/>
                <a:cs typeface="Times New Roman" panose="02020603050405020304" pitchFamily="18" charset="0"/>
              </a:rPr>
              <a:t>TEAM MEMBERS:                                                               MENTOR:</a:t>
            </a:r>
          </a:p>
          <a:p>
            <a:pPr algn="just"/>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1.NANDHAGOPAL B (20ITB29)                                                            </a:t>
            </a:r>
            <a:r>
              <a:rPr lang="en-US" sz="1900" dirty="0">
                <a:latin typeface="Times New Roman" panose="02020603050405020304" pitchFamily="18" charset="0"/>
                <a:cs typeface="Times New Roman" panose="02020603050405020304" pitchFamily="18" charset="0"/>
              </a:rPr>
              <a:t>DR . P. UMA MAHESHWARI</a:t>
            </a:r>
          </a:p>
          <a:p>
            <a:pPr algn="just"/>
            <a:r>
              <a:rPr lang="en-US" sz="2200" dirty="0">
                <a:latin typeface="Times New Roman" panose="02020603050405020304" pitchFamily="18" charset="0"/>
                <a:cs typeface="Times New Roman" panose="02020603050405020304" pitchFamily="18" charset="0"/>
              </a:rPr>
              <a:t>2.KALIDASS S (20ITB26)</a:t>
            </a:r>
          </a:p>
        </p:txBody>
      </p:sp>
    </p:spTree>
    <p:extLst>
      <p:ext uri="{BB962C8B-B14F-4D97-AF65-F5344CB8AC3E}">
        <p14:creationId xmlns:p14="http://schemas.microsoft.com/office/powerpoint/2010/main" val="303284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6F9B-6CEE-9D2F-BC4E-1AAA670CF9FE}"/>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A8B5C63D-1902-6213-8A98-B64FC28462A5}"/>
              </a:ext>
            </a:extLst>
          </p:cNvPr>
          <p:cNvGraphicFramePr>
            <a:graphicFrameLocks noGrp="1"/>
          </p:cNvGraphicFramePr>
          <p:nvPr>
            <p:ph idx="1"/>
            <p:extLst>
              <p:ext uri="{D42A27DB-BD31-4B8C-83A1-F6EECF244321}">
                <p14:modId xmlns:p14="http://schemas.microsoft.com/office/powerpoint/2010/main" val="2956333970"/>
              </p:ext>
            </p:extLst>
          </p:nvPr>
        </p:nvGraphicFramePr>
        <p:xfrm>
          <a:off x="0" y="0"/>
          <a:ext cx="12192000" cy="6857999"/>
        </p:xfrm>
        <a:graphic>
          <a:graphicData uri="http://schemas.openxmlformats.org/drawingml/2006/table">
            <a:tbl>
              <a:tblPr firstRow="1" bandRow="1">
                <a:tableStyleId>{5C22544A-7EE6-4342-B048-85BDC9FD1C3A}</a:tableStyleId>
              </a:tblPr>
              <a:tblGrid>
                <a:gridCol w="937846">
                  <a:extLst>
                    <a:ext uri="{9D8B030D-6E8A-4147-A177-3AD203B41FA5}">
                      <a16:colId xmlns:a16="http://schemas.microsoft.com/office/drawing/2014/main" val="3075034432"/>
                    </a:ext>
                  </a:extLst>
                </a:gridCol>
                <a:gridCol w="4079631">
                  <a:extLst>
                    <a:ext uri="{9D8B030D-6E8A-4147-A177-3AD203B41FA5}">
                      <a16:colId xmlns:a16="http://schemas.microsoft.com/office/drawing/2014/main" val="570096583"/>
                    </a:ext>
                  </a:extLst>
                </a:gridCol>
                <a:gridCol w="1688123">
                  <a:extLst>
                    <a:ext uri="{9D8B030D-6E8A-4147-A177-3AD203B41FA5}">
                      <a16:colId xmlns:a16="http://schemas.microsoft.com/office/drawing/2014/main" val="846267008"/>
                    </a:ext>
                  </a:extLst>
                </a:gridCol>
                <a:gridCol w="5486400">
                  <a:extLst>
                    <a:ext uri="{9D8B030D-6E8A-4147-A177-3AD203B41FA5}">
                      <a16:colId xmlns:a16="http://schemas.microsoft.com/office/drawing/2014/main" val="3913085477"/>
                    </a:ext>
                  </a:extLst>
                </a:gridCol>
              </a:tblGrid>
              <a:tr h="940699">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S.No</a:t>
                      </a:r>
                      <a:endParaRPr lang="en-US" sz="1800" dirty="0">
                        <a:latin typeface="Times New Roman" panose="02020603050405020304" pitchFamily="18" charset="0"/>
                        <a:cs typeface="Times New Roman" panose="02020603050405020304" pitchFamily="18" charset="0"/>
                      </a:endParaRP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Paper Name, Author, Year</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Publication</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Inference</a:t>
                      </a:r>
                    </a:p>
                    <a:p>
                      <a:pPr algn="just"/>
                      <a:endParaRPr lang="en-US" dirty="0"/>
                    </a:p>
                    <a:p>
                      <a:pPr algn="just"/>
                      <a:endParaRPr lang="en-US" dirty="0"/>
                    </a:p>
                  </a:txBody>
                  <a:tcPr/>
                </a:tc>
                <a:extLst>
                  <a:ext uri="{0D108BD9-81ED-4DB2-BD59-A6C34878D82A}">
                    <a16:rowId xmlns:a16="http://schemas.microsoft.com/office/drawing/2014/main" val="2027146227"/>
                  </a:ext>
                </a:extLst>
              </a:tr>
              <a:tr h="2958650">
                <a:tc>
                  <a:txBody>
                    <a:bodyPr/>
                    <a:lstStyle/>
                    <a:p>
                      <a:pPr algn="just"/>
                      <a:r>
                        <a:rPr lang="en-US" sz="1800" dirty="0">
                          <a:latin typeface="Times New Roman" panose="02020603050405020304" pitchFamily="18" charset="0"/>
                          <a:cs typeface="Times New Roman" panose="02020603050405020304" pitchFamily="18" charset="0"/>
                        </a:rPr>
                        <a:t>7.</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AUTONOMOUS VEHICLE PUBLIC TRANSPORTATION SYSTEM.</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ALBERT Y. S. LAM; YIU-WING LEUNG; XIAOWEN CHU</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DOI: 10.1109/ICCVE.2014.7297613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IEEE</a:t>
                      </a:r>
                    </a:p>
                  </a:txBody>
                  <a:tcPr/>
                </a:tc>
                <a:tc>
                  <a:txBody>
                    <a:bodyPr/>
                    <a:lstStyle/>
                    <a:p>
                      <a:pPr algn="just"/>
                      <a:r>
                        <a:rPr lang="en-US" sz="1200" b="1" dirty="0"/>
                        <a:t>Under active research, technology of autonomous vehicles (AVs) is getting mature and many AVs will run on the roads in the near future. With the support of vehicular ad-hoc network, AVs become connected. The ability of high degree of control allows AVs to respond to instantaneous situations cooperatively with high efficiency and flexibility. In this paper, we propose a new public transport offering point-to-point services with ride sharing. It manages a fleet of AVs to accommodate a number of transportation requests. Due to the unmanned nature, AVs operate by following the routes instructed by the control center of the system. With proper scheduling, the control center assigns the transportation requests to appropriate AVs in order to minimize the total operational cost. We formulate the scheduling problem with a mixed-integer program</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1524044"/>
                  </a:ext>
                </a:extLst>
              </a:tr>
              <a:tr h="2958650">
                <a:tc>
                  <a:txBody>
                    <a:bodyPr/>
                    <a:lstStyle/>
                    <a:p>
                      <a:pPr algn="just"/>
                      <a:r>
                        <a:rPr lang="en-US" dirty="0">
                          <a:latin typeface="Times New Roman" panose="02020603050405020304" pitchFamily="18" charset="0"/>
                          <a:cs typeface="Times New Roman" panose="02020603050405020304" pitchFamily="18" charset="0"/>
                        </a:rPr>
                        <a:t>8.</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AUTOMATIC TRAFFIC VIOLATION RECORDING AND REPORTING SYSTEM TO LIMIT TRAFFIC ACCIDENTS : BASED ON</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VEHICULAR AD-HOC NETWORKS (VANET).</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SAMIR A. ELSAGHEER MOHAMED</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DOI:10.1109/ITCE.2019.8646449</a:t>
                      </a:r>
                    </a:p>
                    <a:p>
                      <a:pPr marL="0" marR="0" indent="0" algn="just" defTabSz="4572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IEEE</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The number of road accidents increases and causes many problems. Many people die and injured. In addition, that causes many economic, social and psychological problems that have negative impact to the development of the world. The main cause of the majority of these accidents is due to the violation of the traffic rules: driving with high speeds, crossing a red-light signal, not keeping sufficient distance with the front vehicle in the highways, driving in the wrong reverse direction, etc. As the number of roads and streets are very large and the total length of these roads is very long, there is no way to fully monitor all of them all the time by Traffic Patrol or camera </a:t>
                      </a:r>
                      <a:r>
                        <a:rPr lang="en-US" sz="1200" b="1" dirty="0" err="1"/>
                        <a:t>systems.This</a:t>
                      </a:r>
                      <a:r>
                        <a:rPr lang="en-US" sz="1200" b="1" dirty="0"/>
                        <a:t> paper proposes a system to automatically and autonomously detect and record the traffic violations without the help of the human being</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1242152"/>
                  </a:ext>
                </a:extLst>
              </a:tr>
            </a:tbl>
          </a:graphicData>
        </a:graphic>
      </p:graphicFrame>
    </p:spTree>
    <p:extLst>
      <p:ext uri="{BB962C8B-B14F-4D97-AF65-F5344CB8AC3E}">
        <p14:creationId xmlns:p14="http://schemas.microsoft.com/office/powerpoint/2010/main" val="14232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6F9B-6CEE-9D2F-BC4E-1AAA670CF9FE}"/>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A8B5C63D-1902-6213-8A98-B64FC28462A5}"/>
              </a:ext>
            </a:extLst>
          </p:cNvPr>
          <p:cNvGraphicFramePr>
            <a:graphicFrameLocks noGrp="1"/>
          </p:cNvGraphicFramePr>
          <p:nvPr>
            <p:ph idx="1"/>
            <p:extLst>
              <p:ext uri="{D42A27DB-BD31-4B8C-83A1-F6EECF244321}">
                <p14:modId xmlns:p14="http://schemas.microsoft.com/office/powerpoint/2010/main" val="3099772826"/>
              </p:ext>
            </p:extLst>
          </p:nvPr>
        </p:nvGraphicFramePr>
        <p:xfrm>
          <a:off x="0" y="0"/>
          <a:ext cx="12192000" cy="6857999"/>
        </p:xfrm>
        <a:graphic>
          <a:graphicData uri="http://schemas.openxmlformats.org/drawingml/2006/table">
            <a:tbl>
              <a:tblPr firstRow="1" bandRow="1">
                <a:tableStyleId>{5C22544A-7EE6-4342-B048-85BDC9FD1C3A}</a:tableStyleId>
              </a:tblPr>
              <a:tblGrid>
                <a:gridCol w="937846">
                  <a:extLst>
                    <a:ext uri="{9D8B030D-6E8A-4147-A177-3AD203B41FA5}">
                      <a16:colId xmlns:a16="http://schemas.microsoft.com/office/drawing/2014/main" val="3075034432"/>
                    </a:ext>
                  </a:extLst>
                </a:gridCol>
                <a:gridCol w="4079631">
                  <a:extLst>
                    <a:ext uri="{9D8B030D-6E8A-4147-A177-3AD203B41FA5}">
                      <a16:colId xmlns:a16="http://schemas.microsoft.com/office/drawing/2014/main" val="570096583"/>
                    </a:ext>
                  </a:extLst>
                </a:gridCol>
                <a:gridCol w="1688123">
                  <a:extLst>
                    <a:ext uri="{9D8B030D-6E8A-4147-A177-3AD203B41FA5}">
                      <a16:colId xmlns:a16="http://schemas.microsoft.com/office/drawing/2014/main" val="846267008"/>
                    </a:ext>
                  </a:extLst>
                </a:gridCol>
                <a:gridCol w="5486400">
                  <a:extLst>
                    <a:ext uri="{9D8B030D-6E8A-4147-A177-3AD203B41FA5}">
                      <a16:colId xmlns:a16="http://schemas.microsoft.com/office/drawing/2014/main" val="3913085477"/>
                    </a:ext>
                  </a:extLst>
                </a:gridCol>
              </a:tblGrid>
              <a:tr h="940699">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S.No</a:t>
                      </a:r>
                      <a:endParaRPr lang="en-US" sz="1800" dirty="0">
                        <a:latin typeface="Times New Roman" panose="02020603050405020304" pitchFamily="18" charset="0"/>
                        <a:cs typeface="Times New Roman" panose="02020603050405020304" pitchFamily="18" charset="0"/>
                      </a:endParaRP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Paper Name, Author, Year</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Publication</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Inference</a:t>
                      </a:r>
                    </a:p>
                    <a:p>
                      <a:pPr algn="just"/>
                      <a:endParaRPr lang="en-US" dirty="0"/>
                    </a:p>
                    <a:p>
                      <a:pPr algn="just"/>
                      <a:endParaRPr lang="en-US" dirty="0"/>
                    </a:p>
                  </a:txBody>
                  <a:tcPr/>
                </a:tc>
                <a:extLst>
                  <a:ext uri="{0D108BD9-81ED-4DB2-BD59-A6C34878D82A}">
                    <a16:rowId xmlns:a16="http://schemas.microsoft.com/office/drawing/2014/main" val="2027146227"/>
                  </a:ext>
                </a:extLst>
              </a:tr>
              <a:tr h="2958650">
                <a:tc>
                  <a:txBody>
                    <a:bodyPr/>
                    <a:lstStyle/>
                    <a:p>
                      <a:pPr algn="just"/>
                      <a:r>
                        <a:rPr lang="en-US" sz="1800" dirty="0">
                          <a:latin typeface="Times New Roman" panose="02020603050405020304" pitchFamily="18" charset="0"/>
                          <a:cs typeface="Times New Roman" panose="02020603050405020304" pitchFamily="18" charset="0"/>
                        </a:rPr>
                        <a:t>9.</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t>REAL TIME TRAFFIC SIGNAL VIOLATION USING ARTIFICIAL INTELLIGENCE AND MACHINE LEARNING.</a:t>
                      </a:r>
                    </a:p>
                    <a:p>
                      <a:pPr marL="0" marR="0" indent="0" algn="just" defTabSz="457200" rtl="0" eaLnBrk="1" fontAlgn="auto" latinLnBrk="0" hangingPunct="1">
                        <a:lnSpc>
                          <a:spcPct val="100000"/>
                        </a:lnSpc>
                        <a:spcBef>
                          <a:spcPts val="0"/>
                        </a:spcBef>
                        <a:spcAft>
                          <a:spcPts val="0"/>
                        </a:spcAft>
                        <a:buClrTx/>
                        <a:buSzTx/>
                        <a:buFontTx/>
                        <a:buNone/>
                        <a:tabLst/>
                        <a:defRPr/>
                      </a:pPr>
                      <a:r>
                        <a:rPr lang="en-IN" sz="1600" dirty="0"/>
                        <a:t>AJIT CHAURASIYA, ATUL KUMAR JHA, DIBYANSHU JHA.</a:t>
                      </a:r>
                    </a:p>
                    <a:p>
                      <a:pPr marL="0" marR="0" indent="0" algn="just" defTabSz="457200" rtl="0" eaLnBrk="1" fontAlgn="auto" latinLnBrk="0" hangingPunct="1">
                        <a:lnSpc>
                          <a:spcPct val="100000"/>
                        </a:lnSpc>
                        <a:spcBef>
                          <a:spcPts val="0"/>
                        </a:spcBef>
                        <a:spcAft>
                          <a:spcPts val="0"/>
                        </a:spcAft>
                        <a:buClrTx/>
                        <a:buSzTx/>
                        <a:buFontTx/>
                        <a:buNone/>
                        <a:tabLst/>
                        <a:defRPr/>
                      </a:pPr>
                      <a:r>
                        <a:rPr lang="en-IN" sz="1600" dirty="0"/>
                        <a:t>DOI:10.17577/IJERTCONV10IS12013</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IJERT</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This Research focus on an automated Real-Time Traffic Signal Violation Detection using Artificial Intelligence and Machine learning the aim of the Project is to detect all the violation that takes place on a traffic signal .As we know in this new evolving world traffic violation is the major issue and is increasing day by day .so this project mainly focuses on how to tackle the evolving traffic problem where we use automated software which detects the violations The principal objective of this project is to control the traffic rule violations accurately and cost effectively</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1524044"/>
                  </a:ext>
                </a:extLst>
              </a:tr>
              <a:tr h="2958650">
                <a:tc>
                  <a:txBody>
                    <a:bodyPr/>
                    <a:lstStyle/>
                    <a:p>
                      <a:pPr algn="just"/>
                      <a:r>
                        <a:rPr lang="en-US" dirty="0">
                          <a:latin typeface="Times New Roman" panose="02020603050405020304" pitchFamily="18" charset="0"/>
                          <a:cs typeface="Times New Roman" panose="02020603050405020304" pitchFamily="18" charset="0"/>
                        </a:rPr>
                        <a:t>10.</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Robotic Model Approach of an Automated Traffic Violation Detection System with Apprehension.</a:t>
                      </a:r>
                    </a:p>
                    <a:p>
                      <a:pPr marL="0" marR="0" indent="0" algn="just" defTabSz="457200" rtl="0" eaLnBrk="1" fontAlgn="auto" latinLnBrk="0" hangingPunct="1">
                        <a:lnSpc>
                          <a:spcPct val="100000"/>
                        </a:lnSpc>
                        <a:spcBef>
                          <a:spcPts val="0"/>
                        </a:spcBef>
                        <a:spcAft>
                          <a:spcPts val="0"/>
                        </a:spcAft>
                        <a:buClrTx/>
                        <a:buSzTx/>
                        <a:buFontTx/>
                        <a:buNone/>
                        <a:tabLst/>
                        <a:defRPr/>
                      </a:pPr>
                      <a:r>
                        <a:rPr lang="es-ES" sz="1600" dirty="0" err="1">
                          <a:latin typeface="Times New Roman" panose="02020603050405020304" pitchFamily="18" charset="0"/>
                          <a:cs typeface="Times New Roman" panose="02020603050405020304" pitchFamily="18" charset="0"/>
                        </a:rPr>
                        <a:t>Rhen</a:t>
                      </a:r>
                      <a:r>
                        <a:rPr lang="es-ES" sz="1600" dirty="0">
                          <a:latin typeface="Times New Roman" panose="02020603050405020304" pitchFamily="18" charset="0"/>
                          <a:cs typeface="Times New Roman" panose="02020603050405020304" pitchFamily="18" charset="0"/>
                        </a:rPr>
                        <a:t> </a:t>
                      </a:r>
                      <a:r>
                        <a:rPr lang="es-ES" sz="1600" dirty="0" err="1">
                          <a:latin typeface="Times New Roman" panose="02020603050405020304" pitchFamily="18" charset="0"/>
                          <a:cs typeface="Times New Roman" panose="02020603050405020304" pitchFamily="18" charset="0"/>
                        </a:rPr>
                        <a:t>Anjerome</a:t>
                      </a:r>
                      <a:r>
                        <a:rPr lang="es-ES" sz="1600" dirty="0">
                          <a:latin typeface="Times New Roman" panose="02020603050405020304" pitchFamily="18" charset="0"/>
                          <a:cs typeface="Times New Roman" panose="02020603050405020304" pitchFamily="18" charset="0"/>
                        </a:rPr>
                        <a:t> </a:t>
                      </a:r>
                      <a:r>
                        <a:rPr lang="es-ES" sz="1600" dirty="0" err="1">
                          <a:latin typeface="Times New Roman" panose="02020603050405020304" pitchFamily="18" charset="0"/>
                          <a:cs typeface="Times New Roman" panose="02020603050405020304" pitchFamily="18" charset="0"/>
                        </a:rPr>
                        <a:t>Bedruz</a:t>
                      </a:r>
                      <a:r>
                        <a:rPr lang="es-ES" sz="1600" dirty="0">
                          <a:latin typeface="Times New Roman" panose="02020603050405020304" pitchFamily="18" charset="0"/>
                          <a:cs typeface="Times New Roman" panose="02020603050405020304" pitchFamily="18" charset="0"/>
                        </a:rPr>
                        <a:t>; Aaron Christian P. Uy; Ana Riza </a:t>
                      </a:r>
                      <a:r>
                        <a:rPr lang="es-ES" sz="1600" dirty="0" err="1">
                          <a:latin typeface="Times New Roman" panose="02020603050405020304" pitchFamily="18" charset="0"/>
                          <a:cs typeface="Times New Roman" panose="02020603050405020304" pitchFamily="18" charset="0"/>
                        </a:rPr>
                        <a:t>Quiros</a:t>
                      </a:r>
                      <a:r>
                        <a:rPr lang="es-ES" sz="1600" dirty="0">
                          <a:latin typeface="Times New Roman" panose="02020603050405020304" pitchFamily="18" charset="0"/>
                          <a:cs typeface="Times New Roman" panose="02020603050405020304" pitchFamily="18" charset="0"/>
                        </a:rPr>
                        <a:t>.</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DOI: 10.1109/HNICEM.2018.8666321.</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IEEE</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mn-lt"/>
                          <a:ea typeface="+mn-ea"/>
                          <a:cs typeface="+mn-cs"/>
                        </a:rPr>
                        <a:t>This study suggests a robotic model approach to create a sample traffic violation detection system with apprehension scenario before such system can be implemented in a real road. The model used two robots, one for the moving object which will be detected by the camera and one for the robot that will follow the moving object if its speed reaches a certain limit. The captured images from the camera were fed to an algorithm which detects the centroid of the moving object to track its speed, thereby deciding if it is moving beyond the reference speed. The result of this algorithm was fed to the tracker robot, which then mobilizes and follows the moving object when the moving object exceeds the speed limit.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1242152"/>
                  </a:ext>
                </a:extLst>
              </a:tr>
            </a:tbl>
          </a:graphicData>
        </a:graphic>
      </p:graphicFrame>
    </p:spTree>
    <p:extLst>
      <p:ext uri="{BB962C8B-B14F-4D97-AF65-F5344CB8AC3E}">
        <p14:creationId xmlns:p14="http://schemas.microsoft.com/office/powerpoint/2010/main" val="175694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02B6-BD70-B1F4-7BF5-55C0658EDF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ARCHITECTURE</a:t>
            </a:r>
          </a:p>
        </p:txBody>
      </p:sp>
      <p:pic>
        <p:nvPicPr>
          <p:cNvPr id="4" name="Content Placeholder 3">
            <a:extLst>
              <a:ext uri="{FF2B5EF4-FFF2-40B4-BE49-F238E27FC236}">
                <a16:creationId xmlns:a16="http://schemas.microsoft.com/office/drawing/2014/main" id="{ECC2CD69-1460-DCCA-6AE3-BE16DB74EA16}"/>
              </a:ext>
            </a:extLst>
          </p:cNvPr>
          <p:cNvPicPr>
            <a:picLocks noGrp="1" noChangeAspect="1"/>
          </p:cNvPicPr>
          <p:nvPr>
            <p:ph idx="1"/>
          </p:nvPr>
        </p:nvPicPr>
        <p:blipFill rotWithShape="1">
          <a:blip r:embed="rId2"/>
          <a:srcRect r="3268"/>
          <a:stretch/>
        </p:blipFill>
        <p:spPr>
          <a:xfrm>
            <a:off x="3765551" y="2476501"/>
            <a:ext cx="2844799" cy="3606800"/>
          </a:xfrm>
          <a:prstGeom prst="rect">
            <a:avLst/>
          </a:prstGeom>
        </p:spPr>
      </p:pic>
    </p:spTree>
    <p:extLst>
      <p:ext uri="{BB962C8B-B14F-4D97-AF65-F5344CB8AC3E}">
        <p14:creationId xmlns:p14="http://schemas.microsoft.com/office/powerpoint/2010/main" val="21323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9DED-FD9C-F633-17E2-CE37BFAEC7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64E979EB-EB2D-4FBA-3C5D-BAD6B67821D7}"/>
              </a:ext>
            </a:extLst>
          </p:cNvPr>
          <p:cNvSpPr>
            <a:spLocks noGrp="1"/>
          </p:cNvSpPr>
          <p:nvPr>
            <p:ph idx="1"/>
          </p:nvPr>
        </p:nvSpPr>
        <p:spPr>
          <a:xfrm>
            <a:off x="1154954" y="1881051"/>
            <a:ext cx="8825659" cy="4817621"/>
          </a:xfrm>
        </p:spPr>
        <p:txBody>
          <a:bodyPr>
            <a:normAutofit fontScale="32500" lnSpcReduction="20000"/>
          </a:bodyPr>
          <a:lstStyle/>
          <a:p>
            <a:pPr algn="just"/>
            <a:endParaRPr lang="en-US" sz="1400" b="1" dirty="0"/>
          </a:p>
          <a:p>
            <a:pPr>
              <a:lnSpc>
                <a:spcPct val="107000"/>
              </a:lnSpc>
              <a:spcAft>
                <a:spcPts val="800"/>
              </a:spcAft>
            </a:pPr>
            <a:r>
              <a:rPr lang="en-IN" sz="4800" b="1" kern="100" dirty="0">
                <a:effectLst/>
                <a:latin typeface="+mj-lt"/>
                <a:ea typeface="Calibri" panose="020F0502020204030204" pitchFamily="34" charset="0"/>
                <a:cs typeface="Mangal" panose="02040503050203030202" pitchFamily="18" charset="0"/>
              </a:rPr>
              <a:t>IMAGE PROCESSING:</a:t>
            </a:r>
          </a:p>
          <a:p>
            <a:pPr>
              <a:lnSpc>
                <a:spcPct val="107000"/>
              </a:lnSpc>
              <a:spcAft>
                <a:spcPts val="800"/>
              </a:spcAft>
              <a:buFont typeface="Wingdings" panose="05000000000000000000" pitchFamily="2" charset="2"/>
              <a:buChar char="Ø"/>
            </a:pPr>
            <a:r>
              <a:rPr lang="en-IN" sz="4300" kern="100" dirty="0">
                <a:effectLst/>
                <a:latin typeface="Calibri" panose="020F0502020204030204" pitchFamily="34" charset="0"/>
                <a:ea typeface="Calibri" panose="020F0502020204030204" pitchFamily="34" charset="0"/>
                <a:cs typeface="Mangal" panose="02040503050203030202" pitchFamily="18" charset="0"/>
              </a:rPr>
              <a:t> </a:t>
            </a:r>
            <a:r>
              <a:rPr lang="en-IN" sz="4300" b="1" kern="100" dirty="0" err="1">
                <a:effectLst/>
                <a:latin typeface="Calibri" panose="020F0502020204030204" pitchFamily="34" charset="0"/>
                <a:ea typeface="Calibri" panose="020F0502020204030204" pitchFamily="34" charset="0"/>
                <a:cs typeface="Mangal" panose="02040503050203030202" pitchFamily="18" charset="0"/>
              </a:rPr>
              <a:t>Grayscaling</a:t>
            </a:r>
            <a:r>
              <a:rPr lang="en-IN" sz="4300" b="1" kern="100" dirty="0">
                <a:effectLst/>
                <a:latin typeface="Calibri" panose="020F0502020204030204" pitchFamily="34" charset="0"/>
                <a:ea typeface="Calibri" panose="020F0502020204030204" pitchFamily="34" charset="0"/>
                <a:cs typeface="Mangal" panose="02040503050203030202" pitchFamily="18" charset="0"/>
              </a:rPr>
              <a:t> and blurring </a:t>
            </a:r>
            <a:r>
              <a:rPr lang="en-IN" sz="4300" kern="100" dirty="0">
                <a:effectLst/>
                <a:latin typeface="Calibri" panose="020F0502020204030204" pitchFamily="34" charset="0"/>
                <a:ea typeface="Calibri" panose="020F0502020204030204" pitchFamily="34" charset="0"/>
                <a:cs typeface="Mangal" panose="02040503050203030202" pitchFamily="18" charset="0"/>
              </a:rPr>
              <a:t>: As the part of pre processing the input frame got from the CCTV footage, the image is </a:t>
            </a:r>
            <a:r>
              <a:rPr lang="en-IN" sz="4300" kern="100" dirty="0" err="1">
                <a:effectLst/>
                <a:latin typeface="Calibri" panose="020F0502020204030204" pitchFamily="34" charset="0"/>
                <a:ea typeface="Calibri" panose="020F0502020204030204" pitchFamily="34" charset="0"/>
                <a:cs typeface="Mangal" panose="02040503050203030202" pitchFamily="18" charset="0"/>
              </a:rPr>
              <a:t>grayscaled</a:t>
            </a:r>
            <a:r>
              <a:rPr lang="en-IN" sz="4300" kern="100" dirty="0">
                <a:effectLst/>
                <a:latin typeface="Calibri" panose="020F0502020204030204" pitchFamily="34" charset="0"/>
                <a:ea typeface="Calibri" panose="020F0502020204030204" pitchFamily="34" charset="0"/>
                <a:cs typeface="Mangal" panose="02040503050203030202" pitchFamily="18" charset="0"/>
              </a:rPr>
              <a:t> and blurred with Gaussian Blur method.</a:t>
            </a:r>
          </a:p>
          <a:p>
            <a:pPr>
              <a:lnSpc>
                <a:spcPct val="107000"/>
              </a:lnSpc>
              <a:spcAft>
                <a:spcPts val="800"/>
              </a:spcAft>
              <a:buFont typeface="Wingdings" panose="05000000000000000000" pitchFamily="2" charset="2"/>
              <a:buChar char="Ø"/>
            </a:pPr>
            <a:r>
              <a:rPr lang="en-IN" sz="4300" kern="100" dirty="0">
                <a:effectLst/>
                <a:latin typeface="Calibri" panose="020F0502020204030204" pitchFamily="34" charset="0"/>
                <a:ea typeface="Calibri" panose="020F0502020204030204" pitchFamily="34" charset="0"/>
                <a:cs typeface="Mangal" panose="02040503050203030202" pitchFamily="18" charset="0"/>
              </a:rPr>
              <a:t> </a:t>
            </a:r>
            <a:r>
              <a:rPr lang="en-IN" sz="4300" b="1" kern="100" dirty="0">
                <a:effectLst/>
                <a:latin typeface="Calibri" panose="020F0502020204030204" pitchFamily="34" charset="0"/>
                <a:ea typeface="Calibri" panose="020F0502020204030204" pitchFamily="34" charset="0"/>
                <a:cs typeface="Mangal" panose="02040503050203030202" pitchFamily="18" charset="0"/>
              </a:rPr>
              <a:t>Background Subtraction </a:t>
            </a:r>
            <a:r>
              <a:rPr lang="en-IN" sz="4300" kern="100" dirty="0">
                <a:effectLst/>
                <a:latin typeface="Calibri" panose="020F0502020204030204" pitchFamily="34" charset="0"/>
                <a:ea typeface="Calibri" panose="020F0502020204030204" pitchFamily="34" charset="0"/>
                <a:cs typeface="Mangal" panose="02040503050203030202" pitchFamily="18" charset="0"/>
              </a:rPr>
              <a:t>: Background subtraction method is used to subtract the current frame from the reference frame to get the desired object’s area. </a:t>
            </a:r>
          </a:p>
          <a:p>
            <a:pPr>
              <a:lnSpc>
                <a:spcPct val="107000"/>
              </a:lnSpc>
              <a:spcAft>
                <a:spcPts val="800"/>
              </a:spcAft>
              <a:buFont typeface="Courier New" panose="02070309020205020404" pitchFamily="49" charset="0"/>
              <a:buChar char="o"/>
            </a:pPr>
            <a:r>
              <a:rPr lang="en-IN" sz="4300" kern="100" dirty="0">
                <a:effectLst/>
                <a:latin typeface="Calibri" panose="020F0502020204030204" pitchFamily="34" charset="0"/>
                <a:ea typeface="Calibri" panose="020F0502020204030204" pitchFamily="34" charset="0"/>
                <a:cs typeface="Mangal" panose="02040503050203030202" pitchFamily="18" charset="0"/>
              </a:rPr>
              <a:t> </a:t>
            </a:r>
            <a:r>
              <a:rPr lang="en-IN" sz="4300" kern="100" dirty="0" err="1">
                <a:effectLst/>
                <a:latin typeface="Calibri" panose="020F0502020204030204" pitchFamily="34" charset="0"/>
                <a:ea typeface="Calibri" panose="020F0502020204030204" pitchFamily="34" charset="0"/>
                <a:cs typeface="Mangal" panose="02040503050203030202" pitchFamily="18" charset="0"/>
              </a:rPr>
              <a:t>dst</a:t>
            </a:r>
            <a:r>
              <a:rPr lang="en-IN" sz="4300" kern="100" dirty="0">
                <a:effectLst/>
                <a:latin typeface="Calibri" panose="020F0502020204030204" pitchFamily="34" charset="0"/>
                <a:ea typeface="Calibri" panose="020F0502020204030204" pitchFamily="34" charset="0"/>
                <a:cs typeface="Mangal" panose="02040503050203030202" pitchFamily="18" charset="0"/>
              </a:rPr>
              <a:t>(I) = saturate(|scr1(I) − scr2(I)|)</a:t>
            </a:r>
          </a:p>
          <a:p>
            <a:pPr>
              <a:lnSpc>
                <a:spcPct val="107000"/>
              </a:lnSpc>
              <a:spcAft>
                <a:spcPts val="800"/>
              </a:spcAft>
              <a:buFont typeface="Wingdings" panose="05000000000000000000" pitchFamily="2" charset="2"/>
              <a:buChar char="Ø"/>
            </a:pPr>
            <a:r>
              <a:rPr lang="en-IN" sz="4300" kern="100" dirty="0">
                <a:effectLst/>
                <a:latin typeface="Calibri" panose="020F0502020204030204" pitchFamily="34" charset="0"/>
                <a:ea typeface="Calibri" panose="020F0502020204030204" pitchFamily="34" charset="0"/>
                <a:cs typeface="Mangal" panose="02040503050203030202" pitchFamily="18" charset="0"/>
              </a:rPr>
              <a:t> </a:t>
            </a:r>
            <a:r>
              <a:rPr lang="en-IN" sz="4300" b="1" kern="100" dirty="0">
                <a:effectLst/>
                <a:latin typeface="Calibri" panose="020F0502020204030204" pitchFamily="34" charset="0"/>
                <a:ea typeface="Calibri" panose="020F0502020204030204" pitchFamily="34" charset="0"/>
                <a:cs typeface="Mangal" panose="02040503050203030202" pitchFamily="18" charset="0"/>
              </a:rPr>
              <a:t>Binary Threshold </a:t>
            </a:r>
            <a:r>
              <a:rPr lang="en-IN" sz="4300" kern="100" dirty="0">
                <a:effectLst/>
                <a:latin typeface="Calibri" panose="020F0502020204030204" pitchFamily="34" charset="0"/>
                <a:ea typeface="Calibri" panose="020F0502020204030204" pitchFamily="34" charset="0"/>
                <a:cs typeface="Mangal" panose="02040503050203030202" pitchFamily="18" charset="0"/>
              </a:rPr>
              <a:t>: Binarization method is used to remove all the holes and noises from the frame and get the desired object area accurately.</a:t>
            </a:r>
          </a:p>
          <a:p>
            <a:pPr>
              <a:lnSpc>
                <a:spcPct val="107000"/>
              </a:lnSpc>
              <a:spcAft>
                <a:spcPts val="800"/>
              </a:spcAft>
              <a:buFont typeface="Courier New" panose="02070309020205020404" pitchFamily="49" charset="0"/>
              <a:buChar char="o"/>
            </a:pPr>
            <a:r>
              <a:rPr lang="en-IN" sz="4300" kern="100" dirty="0" err="1">
                <a:effectLst/>
                <a:latin typeface="Calibri" panose="020F0502020204030204" pitchFamily="34" charset="0"/>
                <a:ea typeface="Calibri" panose="020F0502020204030204" pitchFamily="34" charset="0"/>
                <a:cs typeface="Mangal" panose="02040503050203030202" pitchFamily="18" charset="0"/>
              </a:rPr>
              <a:t>dst</a:t>
            </a:r>
            <a:r>
              <a:rPr lang="en-IN" sz="4300" kern="100" dirty="0">
                <a:effectLst/>
                <a:latin typeface="Calibri" panose="020F0502020204030204" pitchFamily="34" charset="0"/>
                <a:ea typeface="Calibri" panose="020F0502020204030204" pitchFamily="34" charset="0"/>
                <a:cs typeface="Mangal" panose="02040503050203030202" pitchFamily="18" charset="0"/>
              </a:rPr>
              <a:t>(x, y) = </a:t>
            </a:r>
            <a:r>
              <a:rPr lang="en-IN" sz="4300" kern="100" dirty="0" err="1">
                <a:effectLst/>
                <a:latin typeface="Calibri" panose="020F0502020204030204" pitchFamily="34" charset="0"/>
                <a:ea typeface="Calibri" panose="020F0502020204030204" pitchFamily="34" charset="0"/>
                <a:cs typeface="Mangal" panose="02040503050203030202" pitchFamily="18" charset="0"/>
              </a:rPr>
              <a:t>maxVal</a:t>
            </a:r>
            <a:r>
              <a:rPr lang="en-IN" sz="4300" kern="100" dirty="0">
                <a:effectLst/>
                <a:latin typeface="Calibri" panose="020F0502020204030204" pitchFamily="34" charset="0"/>
                <a:ea typeface="Calibri" panose="020F0502020204030204" pitchFamily="34" charset="0"/>
                <a:cs typeface="Mangal" panose="02040503050203030202" pitchFamily="18" charset="0"/>
              </a:rPr>
              <a:t> if </a:t>
            </a:r>
            <a:r>
              <a:rPr lang="en-IN" sz="4300" kern="100" dirty="0" err="1">
                <a:effectLst/>
                <a:latin typeface="Calibri" panose="020F0502020204030204" pitchFamily="34" charset="0"/>
                <a:ea typeface="Calibri" panose="020F0502020204030204" pitchFamily="34" charset="0"/>
                <a:cs typeface="Mangal" panose="02040503050203030202" pitchFamily="18" charset="0"/>
              </a:rPr>
              <a:t>scr</a:t>
            </a:r>
            <a:r>
              <a:rPr lang="en-IN" sz="4300" kern="100" dirty="0">
                <a:effectLst/>
                <a:latin typeface="Calibri" panose="020F0502020204030204" pitchFamily="34" charset="0"/>
                <a:ea typeface="Calibri" panose="020F0502020204030204" pitchFamily="34" charset="0"/>
                <a:cs typeface="Mangal" panose="02040503050203030202" pitchFamily="18" charset="0"/>
              </a:rPr>
              <a:t>(x, y) &gt; thresh else 0</a:t>
            </a:r>
          </a:p>
          <a:p>
            <a:pPr>
              <a:lnSpc>
                <a:spcPct val="107000"/>
              </a:lnSpc>
              <a:spcAft>
                <a:spcPts val="800"/>
              </a:spcAft>
              <a:buFont typeface="Wingdings" panose="05000000000000000000" pitchFamily="2" charset="2"/>
              <a:buChar char="Ø"/>
            </a:pPr>
            <a:r>
              <a:rPr lang="en-IN" sz="4300" kern="100" dirty="0">
                <a:effectLst/>
                <a:latin typeface="Calibri" panose="020F0502020204030204" pitchFamily="34" charset="0"/>
                <a:ea typeface="Calibri" panose="020F0502020204030204" pitchFamily="34" charset="0"/>
                <a:cs typeface="Mangal" panose="02040503050203030202" pitchFamily="18" charset="0"/>
              </a:rPr>
              <a:t> </a:t>
            </a:r>
            <a:r>
              <a:rPr lang="en-IN" sz="4300" b="1" kern="100" dirty="0">
                <a:effectLst/>
                <a:latin typeface="Calibri" panose="020F0502020204030204" pitchFamily="34" charset="0"/>
                <a:ea typeface="Calibri" panose="020F0502020204030204" pitchFamily="34" charset="0"/>
                <a:cs typeface="Mangal" panose="02040503050203030202" pitchFamily="18" charset="0"/>
              </a:rPr>
              <a:t>Dilation and find the contour </a:t>
            </a:r>
            <a:r>
              <a:rPr lang="en-IN" sz="4300" kern="100" dirty="0">
                <a:effectLst/>
                <a:latin typeface="Calibri" panose="020F0502020204030204" pitchFamily="34" charset="0"/>
                <a:ea typeface="Calibri" panose="020F0502020204030204" pitchFamily="34" charset="0"/>
                <a:cs typeface="Mangal" panose="02040503050203030202" pitchFamily="18" charset="0"/>
              </a:rPr>
              <a:t>:After getting the </a:t>
            </a:r>
            <a:r>
              <a:rPr lang="en-IN" sz="4300" kern="100" dirty="0" err="1">
                <a:effectLst/>
                <a:latin typeface="Calibri" panose="020F0502020204030204" pitchFamily="34" charset="0"/>
                <a:ea typeface="Calibri" panose="020F0502020204030204" pitchFamily="34" charset="0"/>
                <a:cs typeface="Mangal" panose="02040503050203030202" pitchFamily="18" charset="0"/>
              </a:rPr>
              <a:t>thresholded</a:t>
            </a:r>
            <a:r>
              <a:rPr lang="en-IN" sz="4300" kern="100" dirty="0">
                <a:effectLst/>
                <a:latin typeface="Calibri" panose="020F0502020204030204" pitchFamily="34" charset="0"/>
                <a:ea typeface="Calibri" panose="020F0502020204030204" pitchFamily="34" charset="0"/>
                <a:cs typeface="Mangal" panose="02040503050203030202" pitchFamily="18" charset="0"/>
              </a:rPr>
              <a:t> image, it is dilated to fill the holes and the contour is found from the image. drawing rectangle box over the contours desired moving objects are taken.</a:t>
            </a:r>
            <a:endParaRPr lang="en-US" sz="4300" b="1" dirty="0"/>
          </a:p>
          <a:p>
            <a:pPr algn="just"/>
            <a:endParaRPr lang="en-US" sz="4800" b="1" dirty="0"/>
          </a:p>
          <a:p>
            <a:pPr marL="0" indent="0" algn="just">
              <a:buNone/>
            </a:pPr>
            <a:r>
              <a:rPr lang="en-US" sz="4800" b="1" dirty="0"/>
              <a:t> </a:t>
            </a:r>
            <a:endParaRPr lang="en-US" sz="1400" dirty="0"/>
          </a:p>
          <a:p>
            <a:endParaRPr lang="en-US" sz="1400" dirty="0"/>
          </a:p>
          <a:p>
            <a:pPr marL="0" indent="0">
              <a:buNone/>
            </a:pPr>
            <a:endParaRPr lang="en-US" sz="1400" dirty="0"/>
          </a:p>
          <a:p>
            <a:endParaRPr lang="en-US" sz="1400" dirty="0"/>
          </a:p>
          <a:p>
            <a:endParaRPr lang="en-US" sz="1400" dirty="0"/>
          </a:p>
          <a:p>
            <a:endParaRPr lang="en-US" dirty="0"/>
          </a:p>
        </p:txBody>
      </p:sp>
    </p:spTree>
    <p:extLst>
      <p:ext uri="{BB962C8B-B14F-4D97-AF65-F5344CB8AC3E}">
        <p14:creationId xmlns:p14="http://schemas.microsoft.com/office/powerpoint/2010/main" val="330737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7985-3A2C-FC3B-6821-62F6426FA8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Work</a:t>
            </a:r>
            <a:endParaRPr lang="en-IN" dirty="0"/>
          </a:p>
        </p:txBody>
      </p:sp>
      <p:sp>
        <p:nvSpPr>
          <p:cNvPr id="4" name="TextBox 3">
            <a:extLst>
              <a:ext uri="{FF2B5EF4-FFF2-40B4-BE49-F238E27FC236}">
                <a16:creationId xmlns:a16="http://schemas.microsoft.com/office/drawing/2014/main" id="{64F887FC-659C-FC9D-8754-296634DD6163}"/>
              </a:ext>
            </a:extLst>
          </p:cNvPr>
          <p:cNvSpPr txBox="1"/>
          <p:nvPr/>
        </p:nvSpPr>
        <p:spPr>
          <a:xfrm>
            <a:off x="787400" y="2279650"/>
            <a:ext cx="10172700" cy="2092881"/>
          </a:xfrm>
          <a:prstGeom prst="rect">
            <a:avLst/>
          </a:prstGeom>
          <a:noFill/>
        </p:spPr>
        <p:txBody>
          <a:bodyPr wrap="square" rtlCol="0">
            <a:spAutoFit/>
          </a:bodyPr>
          <a:lstStyle/>
          <a:p>
            <a:pPr marL="0" indent="0" algn="just">
              <a:buNone/>
            </a:pPr>
            <a:r>
              <a:rPr lang="en-US" sz="1400" b="1" dirty="0"/>
              <a:t>VEHICLE CLASSIFICATION: </a:t>
            </a:r>
            <a:r>
              <a:rPr lang="en-US" sz="1400" dirty="0"/>
              <a:t>From the given video footage, moving objects are detected. An object detection model YOLOv3 is used to classify  those moving objects into respective classes. YOLOv3 is the third object detection algorithm in YOLO (You Only Look Once) family. It improved the accuracy with many tricks and is more capable of detecting objects. The classifier model is built with Darknet-53 architecture.</a:t>
            </a:r>
          </a:p>
          <a:p>
            <a:pPr marL="0" indent="0" algn="just">
              <a:buNone/>
            </a:pPr>
            <a:endParaRPr lang="en-US" sz="1400" dirty="0"/>
          </a:p>
          <a:p>
            <a:pPr algn="just"/>
            <a:r>
              <a:rPr lang="en-US" sz="1400" b="1" dirty="0"/>
              <a:t>VIOLATION DETECTION: </a:t>
            </a:r>
            <a:r>
              <a:rPr lang="en-US" sz="1400" dirty="0"/>
              <a:t>The vehicles are detected using YOLOv3 model. After detecting the vehicles, violation cases are checked. A traffic line is drawn over the road in the preview of the given video footage by the user. The line specifies that the traffic light is red. Violation happens if any vehicle crosses the traffic line in red state . The detected objects have a green bounding box. If any vehicle passes the traffic light in red state, violation happens. After detecting violation, the bounding box around the vehicle becomes red.</a:t>
            </a:r>
          </a:p>
          <a:p>
            <a:endParaRPr lang="en-IN" dirty="0"/>
          </a:p>
        </p:txBody>
      </p:sp>
    </p:spTree>
    <p:extLst>
      <p:ext uri="{BB962C8B-B14F-4D97-AF65-F5344CB8AC3E}">
        <p14:creationId xmlns:p14="http://schemas.microsoft.com/office/powerpoint/2010/main" val="422773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2183-8AC7-FC6A-352A-5951CC487A8C}"/>
              </a:ext>
            </a:extLst>
          </p:cNvPr>
          <p:cNvSpPr>
            <a:spLocks noGrp="1"/>
          </p:cNvSpPr>
          <p:nvPr>
            <p:ph type="title"/>
          </p:nvPr>
        </p:nvSpPr>
        <p:spPr>
          <a:xfrm>
            <a:off x="1024128" y="585216"/>
            <a:ext cx="9720072" cy="1215009"/>
          </a:xfrm>
        </p:spPr>
        <p:txBody>
          <a:bodyPr>
            <a:normAutofit fontScale="90000"/>
          </a:bodyPr>
          <a:lstStyle/>
          <a:p>
            <a:r>
              <a:rPr lang="en-GB" sz="5400" b="1" dirty="0"/>
              <a:t>Implementation:</a:t>
            </a:r>
            <a:br>
              <a:rPr lang="en-GB" sz="5400" b="1" dirty="0"/>
            </a:b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E5990C-7B37-2F47-E875-BFE069826E79}"/>
              </a:ext>
            </a:extLst>
          </p:cNvPr>
          <p:cNvSpPr txBox="1"/>
          <p:nvPr/>
        </p:nvSpPr>
        <p:spPr>
          <a:xfrm>
            <a:off x="900113" y="2414588"/>
            <a:ext cx="10758487" cy="3985706"/>
          </a:xfrm>
          <a:prstGeom prst="rect">
            <a:avLst/>
          </a:prstGeom>
          <a:noFill/>
        </p:spPr>
        <p:txBody>
          <a:bodyPr wrap="square" rtlCol="0">
            <a:spAutoFit/>
          </a:bodyPr>
          <a:lstStyle/>
          <a:p>
            <a:pPr marL="0" indent="0" algn="just">
              <a:buNone/>
            </a:pPr>
            <a:r>
              <a:rPr lang="en-GB" b="1" dirty="0">
                <a:latin typeface="Calibri" panose="020F0502020204030204" pitchFamily="34" charset="0"/>
                <a:cs typeface="Calibri" panose="020F0502020204030204" pitchFamily="34" charset="0"/>
              </a:rPr>
              <a:t>Computer Vision:</a:t>
            </a:r>
          </a:p>
          <a:p>
            <a:pPr marL="342900" indent="-342900">
              <a:buClr>
                <a:schemeClr val="accent1"/>
              </a:buClr>
              <a:buFont typeface="Wingdings" panose="05000000000000000000" pitchFamily="2" charset="2"/>
              <a:buChar char="v"/>
            </a:pPr>
            <a:r>
              <a:rPr lang="en-US" sz="2200" dirty="0"/>
              <a:t>OpenCV is an open source computer vision and machine learning software library which is used in this project for image processing purpose. </a:t>
            </a:r>
            <a:r>
              <a:rPr lang="en-US" sz="2200" dirty="0" err="1"/>
              <a:t>Tensorflow</a:t>
            </a:r>
            <a:r>
              <a:rPr lang="en-US" sz="2200" dirty="0"/>
              <a:t> is used for implementing the vehicle classifier with </a:t>
            </a:r>
            <a:r>
              <a:rPr lang="en-US" sz="2200" i="1" dirty="0"/>
              <a:t>darknet-53</a:t>
            </a:r>
            <a:r>
              <a:rPr lang="en-US" sz="2200" dirty="0"/>
              <a:t>. </a:t>
            </a:r>
          </a:p>
          <a:p>
            <a:pPr>
              <a:buClr>
                <a:schemeClr val="accent1"/>
              </a:buClr>
            </a:pPr>
            <a:endParaRPr lang="en-US" sz="2200" dirty="0"/>
          </a:p>
          <a:p>
            <a:pPr marL="0" indent="0" algn="just">
              <a:buNone/>
            </a:pPr>
            <a:r>
              <a:rPr lang="en-GB" b="1" dirty="0">
                <a:latin typeface="Calibri" panose="020F0502020204030204" pitchFamily="34" charset="0"/>
                <a:cs typeface="Calibri" panose="020F0502020204030204" pitchFamily="34" charset="0"/>
              </a:rPr>
              <a:t>Graphical User Interface:</a:t>
            </a:r>
          </a:p>
          <a:p>
            <a:pPr marL="0" indent="0" algn="just">
              <a:buNone/>
            </a:pPr>
            <a:endParaRPr lang="en-GB" sz="900" b="1" dirty="0">
              <a:latin typeface="Calibri" panose="020F0502020204030204" pitchFamily="34" charset="0"/>
              <a:cs typeface="Calibri" panose="020F0502020204030204" pitchFamily="34" charset="0"/>
            </a:endParaRPr>
          </a:p>
          <a:p>
            <a:pPr marL="342900" indent="-342900">
              <a:buClr>
                <a:schemeClr val="accent1"/>
              </a:buClr>
              <a:buFont typeface="Wingdings" panose="05000000000000000000" pitchFamily="2" charset="2"/>
              <a:buChar char="v"/>
            </a:pPr>
            <a:r>
              <a:rPr lang="en-GB" sz="2200" dirty="0" err="1">
                <a:latin typeface="Calibri" panose="020F0502020204030204" pitchFamily="34" charset="0"/>
                <a:cs typeface="Calibri" panose="020F0502020204030204" pitchFamily="34" charset="0"/>
              </a:rPr>
              <a:t>Tkinter</a:t>
            </a:r>
            <a:r>
              <a:rPr lang="en-GB" sz="2200" dirty="0">
                <a:latin typeface="Calibri" panose="020F0502020204030204" pitchFamily="34" charset="0"/>
                <a:cs typeface="Calibri" panose="020F0502020204030204" pitchFamily="34" charset="0"/>
              </a:rPr>
              <a:t> library has been used to build the GUI. </a:t>
            </a:r>
            <a:r>
              <a:rPr lang="en-US" sz="2200" dirty="0"/>
              <a:t>The graphical user interface has all the options needed for the software.</a:t>
            </a:r>
            <a:endParaRPr lang="en-GB" sz="2200" dirty="0">
              <a:latin typeface="Calibri" panose="020F0502020204030204" pitchFamily="34" charset="0"/>
              <a:cs typeface="Calibri" panose="020F0502020204030204" pitchFamily="34" charset="0"/>
            </a:endParaRPr>
          </a:p>
          <a:p>
            <a:pPr>
              <a:buClr>
                <a:schemeClr val="accent1"/>
              </a:buClr>
            </a:pPr>
            <a:endParaRPr lang="en-US" sz="2200" dirty="0"/>
          </a:p>
          <a:p>
            <a:pPr marL="0" indent="0">
              <a:buNone/>
            </a:pPr>
            <a:br>
              <a:rPr lang="en-US" dirty="0"/>
            </a:br>
            <a:endParaRPr lang="en-US" dirty="0"/>
          </a:p>
          <a:p>
            <a:endParaRPr lang="en-IN" dirty="0"/>
          </a:p>
        </p:txBody>
      </p:sp>
    </p:spTree>
    <p:extLst>
      <p:ext uri="{BB962C8B-B14F-4D97-AF65-F5344CB8AC3E}">
        <p14:creationId xmlns:p14="http://schemas.microsoft.com/office/powerpoint/2010/main" val="257779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32D3-A817-CCE3-2D2B-EB7EEBDE5BB5}"/>
              </a:ext>
            </a:extLst>
          </p:cNvPr>
          <p:cNvSpPr>
            <a:spLocks noGrp="1"/>
          </p:cNvSpPr>
          <p:nvPr>
            <p:ph type="title"/>
          </p:nvPr>
        </p:nvSpPr>
        <p:spPr/>
        <p:txBody>
          <a:bodyPr/>
          <a:lstStyle/>
          <a:p>
            <a:r>
              <a:rPr lang="en-IN" dirty="0"/>
              <a:t>IMPLEMENTATION:</a:t>
            </a:r>
          </a:p>
        </p:txBody>
      </p:sp>
      <p:pic>
        <p:nvPicPr>
          <p:cNvPr id="4" name="Content Placeholder 2">
            <a:extLst>
              <a:ext uri="{FF2B5EF4-FFF2-40B4-BE49-F238E27FC236}">
                <a16:creationId xmlns:a16="http://schemas.microsoft.com/office/drawing/2014/main" id="{E4371E8D-387E-927E-1079-62BB7648C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515" y="2270766"/>
            <a:ext cx="3377289" cy="2627363"/>
          </a:xfrm>
          <a:prstGeom prst="rect">
            <a:avLst/>
          </a:prstGeom>
        </p:spPr>
      </p:pic>
      <p:sp>
        <p:nvSpPr>
          <p:cNvPr id="5" name="TextBox 4">
            <a:extLst>
              <a:ext uri="{FF2B5EF4-FFF2-40B4-BE49-F238E27FC236}">
                <a16:creationId xmlns:a16="http://schemas.microsoft.com/office/drawing/2014/main" id="{DADBF844-53E1-DAF2-1492-EE194B8795A8}"/>
              </a:ext>
            </a:extLst>
          </p:cNvPr>
          <p:cNvSpPr txBox="1"/>
          <p:nvPr/>
        </p:nvSpPr>
        <p:spPr>
          <a:xfrm>
            <a:off x="1384300" y="5715000"/>
            <a:ext cx="3187700" cy="369332"/>
          </a:xfrm>
          <a:prstGeom prst="rect">
            <a:avLst/>
          </a:prstGeom>
          <a:noFill/>
        </p:spPr>
        <p:txBody>
          <a:bodyPr wrap="square" rtlCol="0">
            <a:spAutoFit/>
          </a:bodyPr>
          <a:lstStyle/>
          <a:p>
            <a:r>
              <a:rPr lang="en-IN" dirty="0"/>
              <a:t>                     GUI</a:t>
            </a:r>
          </a:p>
        </p:txBody>
      </p:sp>
      <p:pic>
        <p:nvPicPr>
          <p:cNvPr id="6" name="Content Placeholder 7">
            <a:extLst>
              <a:ext uri="{FF2B5EF4-FFF2-40B4-BE49-F238E27FC236}">
                <a16:creationId xmlns:a16="http://schemas.microsoft.com/office/drawing/2014/main" id="{60C98015-CF49-19C4-34A2-E23F6630D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164" y="2270765"/>
            <a:ext cx="4572121" cy="2627363"/>
          </a:xfrm>
          <a:prstGeom prst="rect">
            <a:avLst/>
          </a:prstGeom>
        </p:spPr>
      </p:pic>
      <p:sp>
        <p:nvSpPr>
          <p:cNvPr id="7" name="TextBox 6">
            <a:extLst>
              <a:ext uri="{FF2B5EF4-FFF2-40B4-BE49-F238E27FC236}">
                <a16:creationId xmlns:a16="http://schemas.microsoft.com/office/drawing/2014/main" id="{D4DFA8C1-7879-5EF1-AD1D-FFFA389489BF}"/>
              </a:ext>
            </a:extLst>
          </p:cNvPr>
          <p:cNvSpPr txBox="1"/>
          <p:nvPr/>
        </p:nvSpPr>
        <p:spPr>
          <a:xfrm>
            <a:off x="5884164" y="5715000"/>
            <a:ext cx="4618736" cy="646331"/>
          </a:xfrm>
          <a:prstGeom prst="rect">
            <a:avLst/>
          </a:prstGeom>
          <a:noFill/>
        </p:spPr>
        <p:txBody>
          <a:bodyPr wrap="square" rtlCol="0">
            <a:spAutoFit/>
          </a:bodyPr>
          <a:lstStyle/>
          <a:p>
            <a:r>
              <a:rPr lang="en-US" dirty="0"/>
              <a:t>Opening a video footage from storage</a:t>
            </a:r>
            <a:endParaRPr lang="en-GB"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935877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B37D-3FFC-B970-763C-195C4235F685}"/>
              </a:ext>
            </a:extLst>
          </p:cNvPr>
          <p:cNvSpPr>
            <a:spLocks noGrp="1"/>
          </p:cNvSpPr>
          <p:nvPr>
            <p:ph type="title"/>
          </p:nvPr>
        </p:nvSpPr>
        <p:spPr/>
        <p:txBody>
          <a:bodyPr/>
          <a:lstStyle/>
          <a:p>
            <a:r>
              <a:rPr lang="en-IN" dirty="0"/>
              <a:t>IMPLEMENTATION:</a:t>
            </a:r>
          </a:p>
        </p:txBody>
      </p:sp>
      <p:pic>
        <p:nvPicPr>
          <p:cNvPr id="3" name="Content Placeholder 5">
            <a:extLst>
              <a:ext uri="{FF2B5EF4-FFF2-40B4-BE49-F238E27FC236}">
                <a16:creationId xmlns:a16="http://schemas.microsoft.com/office/drawing/2014/main" id="{8DA27779-E019-BB11-6B63-5B8F82833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9" y="2084832"/>
            <a:ext cx="5160772" cy="2969768"/>
          </a:xfrm>
          <a:prstGeom prst="rect">
            <a:avLst/>
          </a:prstGeom>
        </p:spPr>
      </p:pic>
      <p:sp>
        <p:nvSpPr>
          <p:cNvPr id="5" name="TextBox 4">
            <a:extLst>
              <a:ext uri="{FF2B5EF4-FFF2-40B4-BE49-F238E27FC236}">
                <a16:creationId xmlns:a16="http://schemas.microsoft.com/office/drawing/2014/main" id="{ED06306A-B2A7-4ED6-9E98-D8E520AFAC2B}"/>
              </a:ext>
            </a:extLst>
          </p:cNvPr>
          <p:cNvSpPr txBox="1"/>
          <p:nvPr/>
        </p:nvSpPr>
        <p:spPr>
          <a:xfrm>
            <a:off x="1024128" y="5588000"/>
            <a:ext cx="5071872" cy="646331"/>
          </a:xfrm>
          <a:prstGeom prst="rect">
            <a:avLst/>
          </a:prstGeom>
          <a:noFill/>
        </p:spPr>
        <p:txBody>
          <a:bodyPr wrap="square" rtlCol="0">
            <a:spAutoFit/>
          </a:bodyPr>
          <a:lstStyle/>
          <a:p>
            <a:r>
              <a:rPr lang="en-US" dirty="0"/>
              <a:t>Preview Loaded for specific video footage</a:t>
            </a:r>
            <a:endParaRPr lang="en-GB" dirty="0">
              <a:latin typeface="Calibri" panose="020F0502020204030204" pitchFamily="34" charset="0"/>
              <a:cs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1CF44E2E-7E9D-1170-20B8-DEAF1193A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0437" y="2084832"/>
            <a:ext cx="4674663" cy="2969769"/>
          </a:xfrm>
          <a:prstGeom prst="rect">
            <a:avLst/>
          </a:prstGeom>
        </p:spPr>
      </p:pic>
      <p:sp>
        <p:nvSpPr>
          <p:cNvPr id="7" name="TextBox 6">
            <a:extLst>
              <a:ext uri="{FF2B5EF4-FFF2-40B4-BE49-F238E27FC236}">
                <a16:creationId xmlns:a16="http://schemas.microsoft.com/office/drawing/2014/main" id="{A5A79337-B03B-BF43-54F6-504F6AB81C12}"/>
              </a:ext>
            </a:extLst>
          </p:cNvPr>
          <p:cNvSpPr txBox="1"/>
          <p:nvPr/>
        </p:nvSpPr>
        <p:spPr>
          <a:xfrm>
            <a:off x="7010400" y="5588000"/>
            <a:ext cx="4419600" cy="923330"/>
          </a:xfrm>
          <a:prstGeom prst="rect">
            <a:avLst/>
          </a:prstGeom>
          <a:noFill/>
        </p:spPr>
        <p:txBody>
          <a:bodyPr wrap="square" rtlCol="0">
            <a:spAutoFit/>
          </a:bodyPr>
          <a:lstStyle/>
          <a:p>
            <a:pPr marL="0" indent="0" algn="ctr">
              <a:buNone/>
            </a:pPr>
            <a:r>
              <a:rPr lang="en-US" dirty="0"/>
              <a:t>Region of Interest</a:t>
            </a:r>
          </a:p>
          <a:p>
            <a:pPr marL="0" indent="0" algn="ctr">
              <a:buNone/>
            </a:pPr>
            <a:r>
              <a:rPr lang="en-US" dirty="0">
                <a:latin typeface="Calibri" panose="020F0502020204030204" pitchFamily="34" charset="0"/>
                <a:cs typeface="Calibri" panose="020F0502020204030204" pitchFamily="34" charset="0"/>
              </a:rPr>
              <a:t>(Drawing Signal Line)</a:t>
            </a:r>
            <a:endParaRPr lang="en-GB"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531455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C663-1458-89C2-7591-68A5EF92F028}"/>
              </a:ext>
            </a:extLst>
          </p:cNvPr>
          <p:cNvSpPr>
            <a:spLocks noGrp="1"/>
          </p:cNvSpPr>
          <p:nvPr>
            <p:ph type="title"/>
          </p:nvPr>
        </p:nvSpPr>
        <p:spPr/>
        <p:txBody>
          <a:bodyPr/>
          <a:lstStyle/>
          <a:p>
            <a:r>
              <a:rPr lang="en-IN" dirty="0"/>
              <a:t>IMPLEMENTATION:</a:t>
            </a:r>
          </a:p>
        </p:txBody>
      </p:sp>
      <p:pic>
        <p:nvPicPr>
          <p:cNvPr id="3" name="Content Placeholder 7">
            <a:extLst>
              <a:ext uri="{FF2B5EF4-FFF2-40B4-BE49-F238E27FC236}">
                <a16:creationId xmlns:a16="http://schemas.microsoft.com/office/drawing/2014/main" id="{6BCCB746-77A4-7C8D-98AD-B2D525FFF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998" y="2084832"/>
            <a:ext cx="5900004" cy="3109468"/>
          </a:xfrm>
          <a:prstGeom prst="rect">
            <a:avLst/>
          </a:prstGeom>
        </p:spPr>
      </p:pic>
      <p:sp>
        <p:nvSpPr>
          <p:cNvPr id="4" name="TextBox 3">
            <a:extLst>
              <a:ext uri="{FF2B5EF4-FFF2-40B4-BE49-F238E27FC236}">
                <a16:creationId xmlns:a16="http://schemas.microsoft.com/office/drawing/2014/main" id="{8718E415-9FE4-B819-CD43-72C71BCA8A70}"/>
              </a:ext>
            </a:extLst>
          </p:cNvPr>
          <p:cNvSpPr txBox="1"/>
          <p:nvPr/>
        </p:nvSpPr>
        <p:spPr>
          <a:xfrm>
            <a:off x="3213100" y="5689600"/>
            <a:ext cx="5892800" cy="646331"/>
          </a:xfrm>
          <a:prstGeom prst="rect">
            <a:avLst/>
          </a:prstGeom>
          <a:noFill/>
        </p:spPr>
        <p:txBody>
          <a:bodyPr wrap="square" rtlCol="0">
            <a:spAutoFit/>
          </a:bodyPr>
          <a:lstStyle/>
          <a:p>
            <a:pPr marL="0" indent="0" algn="ctr">
              <a:buNone/>
            </a:pPr>
            <a:r>
              <a:rPr lang="en-US">
                <a:latin typeface="Calibri" panose="020F0502020204030204" pitchFamily="34" charset="0"/>
                <a:cs typeface="Calibri" panose="020F0502020204030204" pitchFamily="34" charset="0"/>
              </a:rPr>
              <a:t>Final Output</a:t>
            </a:r>
          </a:p>
          <a:p>
            <a:pPr marL="0" indent="0" algn="ctr">
              <a:buNone/>
            </a:pPr>
            <a:r>
              <a:rPr lang="en-US">
                <a:latin typeface="Calibri" panose="020F0502020204030204" pitchFamily="34" charset="0"/>
                <a:cs typeface="Calibri" panose="020F0502020204030204" pitchFamily="34" charset="0"/>
              </a:rPr>
              <a:t>(on each frame)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05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EB56-C878-AF65-7B67-3C4E0CEA8F2C}"/>
              </a:ext>
            </a:extLst>
          </p:cNvPr>
          <p:cNvSpPr>
            <a:spLocks noGrp="1"/>
          </p:cNvSpPr>
          <p:nvPr>
            <p:ph type="title"/>
          </p:nvPr>
        </p:nvSpPr>
        <p:spPr/>
        <p:txBody>
          <a:bodyPr/>
          <a:lstStyle/>
          <a:p>
            <a:r>
              <a:rPr lang="en-IN" dirty="0"/>
              <a:t>Existing system</a:t>
            </a:r>
          </a:p>
        </p:txBody>
      </p:sp>
      <p:sp>
        <p:nvSpPr>
          <p:cNvPr id="3" name="TextBox 2">
            <a:extLst>
              <a:ext uri="{FF2B5EF4-FFF2-40B4-BE49-F238E27FC236}">
                <a16:creationId xmlns:a16="http://schemas.microsoft.com/office/drawing/2014/main" id="{52F07587-1F2A-3AF8-0418-9D0863E874B0}"/>
              </a:ext>
            </a:extLst>
          </p:cNvPr>
          <p:cNvSpPr txBox="1"/>
          <p:nvPr/>
        </p:nvSpPr>
        <p:spPr>
          <a:xfrm>
            <a:off x="768927" y="2320636"/>
            <a:ext cx="11097491"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dirty="0"/>
              <a:t>The extraction based system for lane and traffic rule </a:t>
            </a:r>
            <a:r>
              <a:rPr lang="en-US" dirty="0" err="1"/>
              <a:t>voiation</a:t>
            </a:r>
            <a:r>
              <a:rPr lang="en-US" dirty="0"/>
              <a:t> detection and tracking using low cost Raspberry Pi hardware. The experimental work suggest that, Grab cut and Hough transform techniques performed better on test image dataset to identify vehicle lane on highways. Further, combination of </a:t>
            </a:r>
            <a:r>
              <a:rPr lang="en-US" dirty="0" err="1"/>
              <a:t>RootSIFT</a:t>
            </a:r>
            <a:r>
              <a:rPr lang="en-US" dirty="0"/>
              <a:t> with Flann-index matcher gives superior results (accuracy of 95.3%) as compared to other feature extraction and matchers on the given dataset for detection of traffic rule violation and tracking of vehicles</a:t>
            </a:r>
            <a:endParaRPr lang="en-IN" dirty="0"/>
          </a:p>
        </p:txBody>
      </p:sp>
    </p:spTree>
    <p:extLst>
      <p:ext uri="{BB962C8B-B14F-4D97-AF65-F5344CB8AC3E}">
        <p14:creationId xmlns:p14="http://schemas.microsoft.com/office/powerpoint/2010/main" val="206927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1F93-D50B-3D0A-EFE0-FECE716261B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INTRODUCTION:</a:t>
            </a:r>
            <a:r>
              <a:rPr lang="en-US" b="1"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DCCA1AE-57F9-A29C-A770-980F9DA3143A}"/>
              </a:ext>
            </a:extLst>
          </p:cNvPr>
          <p:cNvSpPr>
            <a:spLocks noGrp="1"/>
          </p:cNvSpPr>
          <p:nvPr>
            <p:ph idx="1"/>
          </p:nvPr>
        </p:nvSpPr>
        <p:spPr>
          <a:xfrm>
            <a:off x="939114" y="1865871"/>
            <a:ext cx="10245354" cy="4188940"/>
          </a:xfrm>
        </p:spPr>
        <p:txBody>
          <a:bodyPr/>
          <a:lstStyle/>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t>The increasing number of vehicles in Metropolitan cities can cause traffic violations. These violation comprises of Reckless driving, crossing speed </a:t>
            </a:r>
            <a:r>
              <a:rPr lang="en-US" dirty="0" err="1"/>
              <a:t>limit,signal</a:t>
            </a:r>
            <a:r>
              <a:rPr lang="en-US" dirty="0"/>
              <a:t> jumping, hit and run, riding without helmet, Using phones while driving, parking violation and wrong direction violation and monitoring these actions becomes more critical and tedious. This causes severe destruction of property and more accidents that may endanger the lives of the people.</a:t>
            </a:r>
            <a:endParaRPr lang="en-IN"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853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D6F7-2A27-9924-2527-87CCC776255F}"/>
              </a:ext>
            </a:extLst>
          </p:cNvPr>
          <p:cNvSpPr>
            <a:spLocks noGrp="1"/>
          </p:cNvSpPr>
          <p:nvPr>
            <p:ph type="title"/>
          </p:nvPr>
        </p:nvSpPr>
        <p:spPr/>
        <p:txBody>
          <a:bodyPr/>
          <a:lstStyle/>
          <a:p>
            <a:r>
              <a:rPr lang="en-IN" dirty="0"/>
              <a:t>FUTURE PLAN:</a:t>
            </a:r>
          </a:p>
        </p:txBody>
      </p:sp>
      <p:sp>
        <p:nvSpPr>
          <p:cNvPr id="3" name="TextBox 2">
            <a:extLst>
              <a:ext uri="{FF2B5EF4-FFF2-40B4-BE49-F238E27FC236}">
                <a16:creationId xmlns:a16="http://schemas.microsoft.com/office/drawing/2014/main" id="{39B5E21B-D1C0-7EE5-8A37-7E8F7ADF36E8}"/>
              </a:ext>
            </a:extLst>
          </p:cNvPr>
          <p:cNvSpPr txBox="1"/>
          <p:nvPr/>
        </p:nvSpPr>
        <p:spPr>
          <a:xfrm>
            <a:off x="800100" y="2362200"/>
            <a:ext cx="10223500" cy="2400657"/>
          </a:xfrm>
          <a:prstGeom prst="rect">
            <a:avLst/>
          </a:prstGeom>
          <a:noFill/>
        </p:spPr>
        <p:txBody>
          <a:bodyPr wrap="square" rtlCol="0">
            <a:spAutoFit/>
          </a:bodyPr>
          <a:lstStyle/>
          <a:p>
            <a:pPr marL="342900" indent="-342900">
              <a:lnSpc>
                <a:spcPct val="150000"/>
              </a:lnSpc>
              <a:buClr>
                <a:schemeClr val="accent1"/>
              </a:buClr>
              <a:buFont typeface="Wingdings" panose="05000000000000000000" pitchFamily="2" charset="2"/>
              <a:buChar char="v"/>
            </a:pPr>
            <a:r>
              <a:rPr lang="en-US" sz="2200" dirty="0"/>
              <a:t>Adding more real life features</a:t>
            </a:r>
          </a:p>
          <a:p>
            <a:pPr marL="342900" indent="-342900">
              <a:lnSpc>
                <a:spcPct val="150000"/>
              </a:lnSpc>
              <a:buClr>
                <a:schemeClr val="accent1"/>
              </a:buClr>
              <a:buFont typeface="Wingdings" panose="05000000000000000000" pitchFamily="2" charset="2"/>
              <a:buChar char="v"/>
            </a:pPr>
            <a:r>
              <a:rPr lang="en-US" sz="2200" dirty="0"/>
              <a:t> Making this system more robust</a:t>
            </a:r>
          </a:p>
          <a:p>
            <a:pPr marL="342900" indent="-342900">
              <a:lnSpc>
                <a:spcPct val="150000"/>
              </a:lnSpc>
              <a:buClr>
                <a:schemeClr val="accent1"/>
              </a:buClr>
              <a:buFont typeface="Wingdings" panose="05000000000000000000" pitchFamily="2" charset="2"/>
              <a:buChar char="v"/>
            </a:pPr>
            <a:r>
              <a:rPr lang="en-US" sz="2200" dirty="0"/>
              <a:t>Adding Number Plate Detection with OCR support</a:t>
            </a:r>
          </a:p>
          <a:p>
            <a:pPr marL="342900" indent="-342900">
              <a:lnSpc>
                <a:spcPct val="150000"/>
              </a:lnSpc>
              <a:buClr>
                <a:schemeClr val="accent1"/>
              </a:buClr>
              <a:buFont typeface="Wingdings" panose="05000000000000000000" pitchFamily="2" charset="2"/>
              <a:buChar char="v"/>
            </a:pPr>
            <a:r>
              <a:rPr lang="en-US" sz="2200" dirty="0"/>
              <a:t> Adding more traffic violation conditions</a:t>
            </a:r>
          </a:p>
          <a:p>
            <a:endParaRPr lang="en-IN" dirty="0"/>
          </a:p>
        </p:txBody>
      </p:sp>
    </p:spTree>
    <p:extLst>
      <p:ext uri="{BB962C8B-B14F-4D97-AF65-F5344CB8AC3E}">
        <p14:creationId xmlns:p14="http://schemas.microsoft.com/office/powerpoint/2010/main" val="387756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0DEE-99EA-51DF-5235-0659A3A327A1}"/>
              </a:ext>
            </a:extLst>
          </p:cNvPr>
          <p:cNvSpPr txBox="1"/>
          <p:nvPr/>
        </p:nvSpPr>
        <p:spPr>
          <a:xfrm>
            <a:off x="3302000" y="2588161"/>
            <a:ext cx="5588000" cy="1323439"/>
          </a:xfrm>
          <a:prstGeom prst="rect">
            <a:avLst/>
          </a:prstGeom>
          <a:noFill/>
        </p:spPr>
        <p:txBody>
          <a:bodyPr wrap="square" rtlCol="0">
            <a:spAutoFit/>
          </a:bodyPr>
          <a:lstStyle/>
          <a:p>
            <a:r>
              <a:rPr lang="en-IN" sz="8000" dirty="0">
                <a:solidFill>
                  <a:schemeClr val="accent1"/>
                </a:solidFill>
              </a:rPr>
              <a:t>THANK YOU</a:t>
            </a:r>
          </a:p>
        </p:txBody>
      </p:sp>
    </p:spTree>
    <p:extLst>
      <p:ext uri="{BB962C8B-B14F-4D97-AF65-F5344CB8AC3E}">
        <p14:creationId xmlns:p14="http://schemas.microsoft.com/office/powerpoint/2010/main" val="325153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982D-F274-C004-CFED-9C9C9A3B473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INTRODUCTION:</a:t>
            </a:r>
            <a:r>
              <a:rPr lang="en-US" b="1" dirty="0">
                <a:solidFill>
                  <a:schemeClr val="bg1"/>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4089CF2-3D1D-1F33-BFE5-98070BC2D66B}"/>
              </a:ext>
            </a:extLst>
          </p:cNvPr>
          <p:cNvSpPr>
            <a:spLocks noGrp="1"/>
          </p:cNvSpPr>
          <p:nvPr>
            <p:ph idx="1"/>
          </p:nvPr>
        </p:nvSpPr>
        <p:spPr/>
        <p:txBody>
          <a:bodyPr>
            <a:normAutofit/>
          </a:bodyPr>
          <a:lstStyle/>
          <a:p>
            <a:pPr algn="just">
              <a:buFont typeface="Wingdings" panose="05000000000000000000" pitchFamily="2" charset="2"/>
              <a:buChar char="v"/>
            </a:pPr>
            <a:r>
              <a:rPr lang="en-US" dirty="0"/>
              <a:t>To overcome such unfathomable consequences and to provide proper solution for traffic violation, automatic traffic violation detection system can be implemented in hot spot of the Metropolitan cities. For which the system enforces proper traffic regulations at all times, and apprehend those who does not comply.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930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9650-A26A-1D2D-4F3F-2BD174D55B8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7F2B35CF-303F-A454-3DA5-1A57A85F94DD}"/>
              </a:ext>
            </a:extLst>
          </p:cNvPr>
          <p:cNvSpPr>
            <a:spLocks noGrp="1"/>
          </p:cNvSpPr>
          <p:nvPr>
            <p:ph idx="1"/>
          </p:nvPr>
        </p:nvSpPr>
        <p:spPr>
          <a:xfrm>
            <a:off x="1024128" y="2286000"/>
            <a:ext cx="9720073" cy="1600200"/>
          </a:xfrm>
        </p:spPr>
        <p:txBody>
          <a:bodyPr>
            <a:normAutofit/>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goal of the project is to automate the traffic rules violation detection system and make it ease for the traffic police department to monitor the traffic and take action against the violated vehicle owner in a fast and efficient way. Detecting and tracking the vehicle and their activities accurately is the main priority of the system.</a:t>
            </a:r>
          </a:p>
        </p:txBody>
      </p:sp>
    </p:spTree>
    <p:extLst>
      <p:ext uri="{BB962C8B-B14F-4D97-AF65-F5344CB8AC3E}">
        <p14:creationId xmlns:p14="http://schemas.microsoft.com/office/powerpoint/2010/main" val="125965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2F7A-F97C-4D3A-5CB5-DA61B7D87F4D}"/>
              </a:ext>
            </a:extLst>
          </p:cNvPr>
          <p:cNvSpPr>
            <a:spLocks noGrp="1"/>
          </p:cNvSpPr>
          <p:nvPr>
            <p:ph type="title"/>
          </p:nvPr>
        </p:nvSpPr>
        <p:spPr/>
        <p:txBody>
          <a:bodyPr/>
          <a:lstStyle/>
          <a:p>
            <a:r>
              <a:rPr lang="en-IN" b="1" dirty="0"/>
              <a:t>TIMELINE:</a:t>
            </a:r>
          </a:p>
        </p:txBody>
      </p:sp>
      <p:graphicFrame>
        <p:nvGraphicFramePr>
          <p:cNvPr id="6" name="Content Placeholder 5">
            <a:extLst>
              <a:ext uri="{FF2B5EF4-FFF2-40B4-BE49-F238E27FC236}">
                <a16:creationId xmlns:a16="http://schemas.microsoft.com/office/drawing/2014/main" id="{295A22C7-F605-FD06-0360-DBAB80135668}"/>
              </a:ext>
            </a:extLst>
          </p:cNvPr>
          <p:cNvGraphicFramePr>
            <a:graphicFrameLocks noGrp="1"/>
          </p:cNvGraphicFramePr>
          <p:nvPr>
            <p:ph idx="1"/>
            <p:extLst>
              <p:ext uri="{D42A27DB-BD31-4B8C-83A1-F6EECF244321}">
                <p14:modId xmlns:p14="http://schemas.microsoft.com/office/powerpoint/2010/main" val="883425666"/>
              </p:ext>
            </p:extLst>
          </p:nvPr>
        </p:nvGraphicFramePr>
        <p:xfrm>
          <a:off x="1023938" y="2286000"/>
          <a:ext cx="97202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39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F7E5-08DE-B7C1-2998-FAB827428D3A}"/>
              </a:ext>
            </a:extLst>
          </p:cNvPr>
          <p:cNvSpPr>
            <a:spLocks noGrp="1"/>
          </p:cNvSpPr>
          <p:nvPr>
            <p:ph type="title"/>
          </p:nvPr>
        </p:nvSpPr>
        <p:spPr>
          <a:xfrm>
            <a:off x="1024128" y="585216"/>
            <a:ext cx="9720072" cy="6094258"/>
          </a:xfrm>
        </p:spPr>
        <p:txBody>
          <a:bodyPr/>
          <a:lstStyle/>
          <a:p>
            <a:r>
              <a:rPr lang="en-IN" dirty="0"/>
              <a:t>REQUIREMENTS:</a:t>
            </a:r>
            <a:br>
              <a:rPr lang="en-IN" dirty="0"/>
            </a:br>
            <a:br>
              <a:rPr lang="en-IN" dirty="0"/>
            </a:br>
            <a:r>
              <a:rPr lang="en-IN" sz="2400" b="1" dirty="0"/>
              <a:t>SOFTWARE REQUIREMENTS:</a:t>
            </a:r>
            <a:br>
              <a:rPr lang="en-IN" sz="2400" b="1" dirty="0"/>
            </a:br>
            <a:br>
              <a:rPr lang="en-IN" sz="1400" dirty="0"/>
            </a:br>
            <a:r>
              <a:rPr lang="en-IN" sz="1600" dirty="0"/>
              <a:t>1.ANACONDA NAVIGATOR(JUPYTER NOTEBOOK)</a:t>
            </a:r>
            <a:br>
              <a:rPr lang="en-IN" sz="1600" dirty="0"/>
            </a:br>
            <a:br>
              <a:rPr lang="en-IN" sz="1600" dirty="0"/>
            </a:br>
            <a:r>
              <a:rPr lang="en-IN" sz="1600" dirty="0"/>
              <a:t>2.CONVOLUTION NEURAL NETWORKS ALGORITHM</a:t>
            </a:r>
            <a:br>
              <a:rPr lang="en-IN" sz="1600" dirty="0"/>
            </a:br>
            <a:br>
              <a:rPr lang="en-IN" sz="1600" dirty="0"/>
            </a:br>
            <a:r>
              <a:rPr lang="en-IN" sz="1600" dirty="0"/>
              <a:t>3.FLASK FRAMEWORK</a:t>
            </a:r>
            <a:br>
              <a:rPr lang="en-IN" sz="1400" dirty="0"/>
            </a:br>
            <a:br>
              <a:rPr lang="en-IN" sz="1400" dirty="0"/>
            </a:br>
            <a:r>
              <a:rPr lang="en-IN" sz="2400" b="1" dirty="0"/>
              <a:t>HARDWARE REQUIREMENTS:</a:t>
            </a:r>
            <a:br>
              <a:rPr lang="en-IN" sz="2400" b="1" dirty="0"/>
            </a:br>
            <a:br>
              <a:rPr lang="en-IN" sz="1400" dirty="0"/>
            </a:br>
            <a:r>
              <a:rPr lang="en-IN" sz="1600" dirty="0"/>
              <a:t>1.COMPUTER SYSTEM:</a:t>
            </a:r>
            <a:br>
              <a:rPr lang="en-IN" sz="1600" dirty="0"/>
            </a:br>
            <a:r>
              <a:rPr lang="en-IN" sz="1600" dirty="0"/>
              <a:t>        -RAM:8 GB</a:t>
            </a:r>
            <a:br>
              <a:rPr lang="en-IN" sz="1600" dirty="0"/>
            </a:br>
            <a:r>
              <a:rPr lang="en-IN" sz="1600" dirty="0"/>
              <a:t>        -MEMORY:10 GB</a:t>
            </a:r>
            <a:br>
              <a:rPr lang="en-IN" sz="1600" dirty="0"/>
            </a:br>
            <a:br>
              <a:rPr lang="en-IN" sz="1600" dirty="0"/>
            </a:br>
            <a:r>
              <a:rPr lang="en-IN" sz="1600" dirty="0"/>
              <a:t>2.NETWORK CONNECTION</a:t>
            </a:r>
            <a:br>
              <a:rPr lang="en-IN" sz="1400" dirty="0"/>
            </a:br>
            <a:br>
              <a:rPr lang="en-IN" sz="1400" dirty="0"/>
            </a:br>
            <a:endParaRPr lang="en-IN" dirty="0"/>
          </a:p>
        </p:txBody>
      </p:sp>
    </p:spTree>
    <p:extLst>
      <p:ext uri="{BB962C8B-B14F-4D97-AF65-F5344CB8AC3E}">
        <p14:creationId xmlns:p14="http://schemas.microsoft.com/office/powerpoint/2010/main" val="173004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755C-3DBD-0B27-E31C-E73B63F5A22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A6D73B6C-9D51-1D17-BE84-AC6F87E6EA55}"/>
              </a:ext>
            </a:extLst>
          </p:cNvPr>
          <p:cNvGraphicFramePr>
            <a:graphicFrameLocks noGrp="1"/>
          </p:cNvGraphicFramePr>
          <p:nvPr>
            <p:ph idx="4294967295"/>
            <p:extLst>
              <p:ext uri="{D42A27DB-BD31-4B8C-83A1-F6EECF244321}">
                <p14:modId xmlns:p14="http://schemas.microsoft.com/office/powerpoint/2010/main" val="1966276034"/>
              </p:ext>
            </p:extLst>
          </p:nvPr>
        </p:nvGraphicFramePr>
        <p:xfrm>
          <a:off x="0" y="1727200"/>
          <a:ext cx="12192000" cy="5746116"/>
        </p:xfrm>
        <a:graphic>
          <a:graphicData uri="http://schemas.openxmlformats.org/drawingml/2006/table">
            <a:tbl>
              <a:tblPr firstRow="1" bandRow="1">
                <a:tableStyleId>{5C22544A-7EE6-4342-B048-85BDC9FD1C3A}</a:tableStyleId>
              </a:tblPr>
              <a:tblGrid>
                <a:gridCol w="778476">
                  <a:extLst>
                    <a:ext uri="{9D8B030D-6E8A-4147-A177-3AD203B41FA5}">
                      <a16:colId xmlns:a16="http://schemas.microsoft.com/office/drawing/2014/main" val="123822904"/>
                    </a:ext>
                  </a:extLst>
                </a:gridCol>
                <a:gridCol w="5317524">
                  <a:extLst>
                    <a:ext uri="{9D8B030D-6E8A-4147-A177-3AD203B41FA5}">
                      <a16:colId xmlns:a16="http://schemas.microsoft.com/office/drawing/2014/main" val="903208024"/>
                    </a:ext>
                  </a:extLst>
                </a:gridCol>
                <a:gridCol w="1515762">
                  <a:extLst>
                    <a:ext uri="{9D8B030D-6E8A-4147-A177-3AD203B41FA5}">
                      <a16:colId xmlns:a16="http://schemas.microsoft.com/office/drawing/2014/main" val="1566249570"/>
                    </a:ext>
                  </a:extLst>
                </a:gridCol>
                <a:gridCol w="4580238">
                  <a:extLst>
                    <a:ext uri="{9D8B030D-6E8A-4147-A177-3AD203B41FA5}">
                      <a16:colId xmlns:a16="http://schemas.microsoft.com/office/drawing/2014/main" val="1719538781"/>
                    </a:ext>
                  </a:extLst>
                </a:gridCol>
              </a:tblGrid>
              <a:tr h="869316">
                <a:tc>
                  <a:txBody>
                    <a:bodyPr/>
                    <a:lstStyle/>
                    <a:p>
                      <a:pPr algn="just"/>
                      <a:r>
                        <a:rPr lang="en-US" sz="1600" dirty="0" err="1">
                          <a:latin typeface="Times New Roman" panose="02020603050405020304" pitchFamily="18" charset="0"/>
                          <a:cs typeface="Times New Roman" panose="02020603050405020304" pitchFamily="18" charset="0"/>
                        </a:rPr>
                        <a:t>S.No</a:t>
                      </a:r>
                      <a:endParaRPr lang="en-US" sz="1600" dirty="0">
                        <a:latin typeface="Times New Roman" panose="02020603050405020304" pitchFamily="18" charset="0"/>
                        <a:cs typeface="Times New Roman" panose="02020603050405020304" pitchFamily="18" charset="0"/>
                      </a:endParaRPr>
                    </a:p>
                  </a:txBody>
                  <a:tcPr marL="110311" marR="110311"/>
                </a:tc>
                <a:tc>
                  <a:txBody>
                    <a:bodyPr/>
                    <a:lstStyle/>
                    <a:p>
                      <a:pPr algn="just"/>
                      <a:r>
                        <a:rPr lang="en-US" sz="1600" dirty="0">
                          <a:latin typeface="Times New Roman" panose="02020603050405020304" pitchFamily="18" charset="0"/>
                          <a:cs typeface="Times New Roman" panose="02020603050405020304" pitchFamily="18" charset="0"/>
                        </a:rPr>
                        <a:t>Paper Name, Author, Year</a:t>
                      </a:r>
                    </a:p>
                  </a:txBody>
                  <a:tcPr marL="110311" marR="110311"/>
                </a:tc>
                <a:tc>
                  <a:txBody>
                    <a:bodyPr/>
                    <a:lstStyle/>
                    <a:p>
                      <a:pPr algn="just"/>
                      <a:r>
                        <a:rPr lang="en-US" sz="1600" dirty="0">
                          <a:latin typeface="Times New Roman" panose="02020603050405020304" pitchFamily="18" charset="0"/>
                          <a:cs typeface="Times New Roman" panose="02020603050405020304" pitchFamily="18" charset="0"/>
                        </a:rPr>
                        <a:t>Publication</a:t>
                      </a:r>
                    </a:p>
                  </a:txBody>
                  <a:tcPr marL="110311" marR="110311"/>
                </a:tc>
                <a:tc>
                  <a:txBody>
                    <a:bodyPr/>
                    <a:lstStyle/>
                    <a:p>
                      <a:pPr algn="just"/>
                      <a:r>
                        <a:rPr lang="en-US" sz="1600" dirty="0">
                          <a:latin typeface="Times New Roman" panose="02020603050405020304" pitchFamily="18" charset="0"/>
                          <a:cs typeface="Times New Roman" panose="02020603050405020304" pitchFamily="18" charset="0"/>
                        </a:rPr>
                        <a:t>Inference</a:t>
                      </a:r>
                    </a:p>
                  </a:txBody>
                  <a:tcPr marL="110311" marR="110311"/>
                </a:tc>
                <a:extLst>
                  <a:ext uri="{0D108BD9-81ED-4DB2-BD59-A6C34878D82A}">
                    <a16:rowId xmlns:a16="http://schemas.microsoft.com/office/drawing/2014/main" val="1663192190"/>
                  </a:ext>
                </a:extLst>
              </a:tr>
              <a:tr h="2010335">
                <a:tc>
                  <a:txBody>
                    <a:bodyPr/>
                    <a:lstStyle/>
                    <a:p>
                      <a:pPr algn="just"/>
                      <a:r>
                        <a:rPr lang="en-US" sz="1800" dirty="0">
                          <a:latin typeface="Times New Roman" panose="02020603050405020304" pitchFamily="18" charset="0"/>
                          <a:cs typeface="Times New Roman" panose="02020603050405020304" pitchFamily="18" charset="0"/>
                        </a:rPr>
                        <a:t>1.</a:t>
                      </a:r>
                    </a:p>
                  </a:txBody>
                  <a:tcPr marL="110311" marR="110311"/>
                </a:tc>
                <a:tc>
                  <a:txBody>
                    <a:bodyPr/>
                    <a:lstStyle/>
                    <a:p>
                      <a:pPr algn="just"/>
                      <a:r>
                        <a:rPr lang="en-US" sz="1600" dirty="0">
                          <a:latin typeface="Times New Roman" panose="02020603050405020304" pitchFamily="18" charset="0"/>
                          <a:cs typeface="Times New Roman" panose="02020603050405020304" pitchFamily="18" charset="0"/>
                        </a:rPr>
                        <a:t>TRAFFIC SIGNAL VIOLATION DETECTION</a:t>
                      </a:r>
                    </a:p>
                    <a:p>
                      <a:pPr algn="just"/>
                      <a:r>
                        <a:rPr lang="en-US" sz="1600" dirty="0">
                          <a:latin typeface="Times New Roman" panose="02020603050405020304" pitchFamily="18" charset="0"/>
                          <a:cs typeface="Times New Roman" panose="02020603050405020304" pitchFamily="18" charset="0"/>
                        </a:rPr>
                        <a:t>USING ARTIFICIAL INTELLIGENCE AND</a:t>
                      </a:r>
                    </a:p>
                    <a:p>
                      <a:pPr algn="just"/>
                      <a:r>
                        <a:rPr lang="en-US" sz="1600" dirty="0">
                          <a:latin typeface="Times New Roman" panose="02020603050405020304" pitchFamily="18" charset="0"/>
                          <a:cs typeface="Times New Roman" panose="02020603050405020304" pitchFamily="18" charset="0"/>
                        </a:rPr>
                        <a:t>DEEP LEARNING.</a:t>
                      </a:r>
                    </a:p>
                    <a:p>
                      <a:pPr algn="just"/>
                      <a:r>
                        <a:rPr lang="en-US" sz="1600" dirty="0">
                          <a:latin typeface="Times New Roman" panose="02020603050405020304" pitchFamily="18" charset="0"/>
                          <a:cs typeface="Times New Roman" panose="02020603050405020304" pitchFamily="18" charset="0"/>
                        </a:rPr>
                        <a:t>Dr. S. Raj Anand</a:t>
                      </a:r>
                    </a:p>
                    <a:p>
                      <a:pPr algn="just"/>
                      <a:r>
                        <a:rPr lang="en-US" sz="1600" dirty="0">
                          <a:latin typeface="Times New Roman" panose="02020603050405020304" pitchFamily="18" charset="0"/>
                          <a:cs typeface="Times New Roman" panose="02020603050405020304" pitchFamily="18" charset="0"/>
                        </a:rPr>
                        <a:t>Professor, Dept of Computer Science and Engineering, </a:t>
                      </a:r>
                      <a:r>
                        <a:rPr lang="en-US" sz="1600" dirty="0" err="1">
                          <a:latin typeface="Times New Roman" panose="02020603050405020304" pitchFamily="18" charset="0"/>
                          <a:cs typeface="Times New Roman" panose="02020603050405020304" pitchFamily="18" charset="0"/>
                        </a:rPr>
                        <a:t>Vemu</a:t>
                      </a:r>
                      <a:r>
                        <a:rPr lang="en-US" sz="1600" dirty="0">
                          <a:latin typeface="Times New Roman" panose="02020603050405020304" pitchFamily="18" charset="0"/>
                          <a:cs typeface="Times New Roman" panose="02020603050405020304" pitchFamily="18" charset="0"/>
                        </a:rPr>
                        <a:t> Institute of Technology,</a:t>
                      </a:r>
                    </a:p>
                    <a:p>
                      <a:pPr algn="just"/>
                      <a:r>
                        <a:rPr lang="en-US" sz="1600" dirty="0">
                          <a:latin typeface="Times New Roman" panose="02020603050405020304" pitchFamily="18" charset="0"/>
                          <a:cs typeface="Times New Roman" panose="02020603050405020304" pitchFamily="18" charset="0"/>
                        </a:rPr>
                        <a:t>Chittoor, India</a:t>
                      </a:r>
                    </a:p>
                    <a:p>
                      <a:pPr algn="just"/>
                      <a:r>
                        <a:rPr lang="en-US" sz="1600" dirty="0">
                          <a:latin typeface="Times New Roman" panose="02020603050405020304" pitchFamily="18" charset="0"/>
                          <a:cs typeface="Times New Roman" panose="02020603050405020304" pitchFamily="18" charset="0"/>
                        </a:rPr>
                        <a:t>DOI:10.34218/IJARET.12.2.2021.019</a:t>
                      </a:r>
                    </a:p>
                  </a:txBody>
                  <a:tcPr marL="110311" marR="110311"/>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©IAEME Publication Scopus Indexed</a:t>
                      </a:r>
                    </a:p>
                  </a:txBody>
                  <a:tcPr marL="110311" marR="110311"/>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The number of new vehicles on the road is increasing rapidly, which in turn causes highly congested roads and serving as a reason to break traffic rules by violating them. This leads to a high number of road accidents. Traffic violation detection systems using computer vision are a very efficient tool to reduce traffic violations by tracking and Penalizing. The proposed system was implemented using YOLOV3 object detection for traffic violation detections such as signal jump, vehicle speed, and the number of vehicles</a:t>
                      </a:r>
                      <a:endParaRPr lang="en-US" sz="1200" b="1" dirty="0">
                        <a:latin typeface="Times New Roman" panose="02020603050405020304" pitchFamily="18" charset="0"/>
                        <a:cs typeface="Times New Roman" panose="02020603050405020304" pitchFamily="18" charset="0"/>
                      </a:endParaRPr>
                    </a:p>
                  </a:txBody>
                  <a:tcPr marL="110311" marR="110311"/>
                </a:tc>
                <a:extLst>
                  <a:ext uri="{0D108BD9-81ED-4DB2-BD59-A6C34878D82A}">
                    <a16:rowId xmlns:a16="http://schemas.microsoft.com/office/drawing/2014/main" val="1818110235"/>
                  </a:ext>
                </a:extLst>
              </a:tr>
              <a:tr h="1891141">
                <a:tc>
                  <a:txBody>
                    <a:bodyPr/>
                    <a:lstStyle/>
                    <a:p>
                      <a:pPr algn="just"/>
                      <a:r>
                        <a:rPr lang="en-US" sz="1800" dirty="0">
                          <a:latin typeface="Times New Roman" panose="02020603050405020304" pitchFamily="18" charset="0"/>
                          <a:cs typeface="Times New Roman" panose="02020603050405020304" pitchFamily="18" charset="0"/>
                        </a:rPr>
                        <a:t>2.</a:t>
                      </a:r>
                    </a:p>
                  </a:txBody>
                  <a:tcPr marL="110311" marR="110311"/>
                </a:tc>
                <a:tc>
                  <a:txBody>
                    <a:bodyPr/>
                    <a:lstStyle/>
                    <a:p>
                      <a:pPr algn="just"/>
                      <a:r>
                        <a:rPr lang="en-US" sz="1600" dirty="0">
                          <a:latin typeface="Times New Roman" panose="02020603050405020304" pitchFamily="18" charset="0"/>
                          <a:cs typeface="Times New Roman" panose="02020603050405020304" pitchFamily="18" charset="0"/>
                        </a:rPr>
                        <a:t>REAL TIME VEHICLE DETECTION, TRACKING AND COUNTING USING RASPBERRY-PI.</a:t>
                      </a:r>
                    </a:p>
                    <a:p>
                      <a:pPr algn="just"/>
                      <a:r>
                        <a:rPr lang="en-US" sz="1600" dirty="0" err="1">
                          <a:latin typeface="Times New Roman" panose="02020603050405020304" pitchFamily="18" charset="0"/>
                          <a:cs typeface="Times New Roman" panose="02020603050405020304" pitchFamily="18" charset="0"/>
                        </a:rPr>
                        <a:t>Apeksha</a:t>
                      </a:r>
                      <a:r>
                        <a:rPr lang="en-US" sz="1600" dirty="0">
                          <a:latin typeface="Times New Roman" panose="02020603050405020304" pitchFamily="18" charset="0"/>
                          <a:cs typeface="Times New Roman" panose="02020603050405020304" pitchFamily="18" charset="0"/>
                        </a:rPr>
                        <a:t> P Kulkarni; Vishwanath P </a:t>
                      </a:r>
                      <a:r>
                        <a:rPr lang="en-US" sz="1600" dirty="0" err="1">
                          <a:latin typeface="Times New Roman" panose="02020603050405020304" pitchFamily="18" charset="0"/>
                          <a:cs typeface="Times New Roman" panose="02020603050405020304" pitchFamily="18" charset="0"/>
                        </a:rPr>
                        <a:t>Baligar</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DOI: 10.1109/ICIMIA48430.2020.9074944</a:t>
                      </a:r>
                    </a:p>
                    <a:p>
                      <a:pPr algn="just"/>
                      <a:endParaRPr lang="en-US" sz="1600" dirty="0">
                        <a:latin typeface="Times New Roman" panose="02020603050405020304" pitchFamily="18" charset="0"/>
                        <a:cs typeface="Times New Roman" panose="02020603050405020304" pitchFamily="18" charset="0"/>
                      </a:endParaRPr>
                    </a:p>
                  </a:txBody>
                  <a:tcPr marL="110311" marR="110311"/>
                </a:tc>
                <a:tc>
                  <a:txBody>
                    <a:bodyPr/>
                    <a:lstStyle/>
                    <a:p>
                      <a:pPr algn="just"/>
                      <a:r>
                        <a:rPr lang="en-US" sz="1600" dirty="0">
                          <a:latin typeface="Times New Roman" panose="02020603050405020304" pitchFamily="18" charset="0"/>
                          <a:cs typeface="Times New Roman" panose="02020603050405020304" pitchFamily="18" charset="0"/>
                        </a:rPr>
                        <a:t>IEEE</a:t>
                      </a:r>
                    </a:p>
                  </a:txBody>
                  <a:tcPr marL="110311" marR="110311"/>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Population explosion leads to an unprecedented increase in the number of physical objects or vehicles on road. As a result, the number of road accidents increases due to a very heavy traffic flow. In this paper, traffic flow is monitored by using computer vision paradigm, where images or sequence of images provides a betterment on the road view. In order to detect vehicles, monitor and estimate traffic flow using low cost electronic devices, this research work utilizes camera module of raspberry pi along with Raspberry Pi 3. It also aims to develop a remote access using raspberry-pi to detect, track and count vehicles only when some variations occur in the monitored area. The proposed system captures video stream like vehicles in the monitored area to compute the information and transfer the compressed video stream for providing video based solution that is mainly implemented in Open CV by Python Programming</a:t>
                      </a:r>
                      <a:endParaRPr lang="en-US" sz="1200" b="1" dirty="0">
                        <a:latin typeface="Times New Roman" panose="02020603050405020304" pitchFamily="18" charset="0"/>
                        <a:cs typeface="Times New Roman" panose="02020603050405020304" pitchFamily="18" charset="0"/>
                      </a:endParaRPr>
                    </a:p>
                  </a:txBody>
                  <a:tcPr marL="110311" marR="110311"/>
                </a:tc>
                <a:extLst>
                  <a:ext uri="{0D108BD9-81ED-4DB2-BD59-A6C34878D82A}">
                    <a16:rowId xmlns:a16="http://schemas.microsoft.com/office/drawing/2014/main" val="1443305186"/>
                  </a:ext>
                </a:extLst>
              </a:tr>
            </a:tbl>
          </a:graphicData>
        </a:graphic>
      </p:graphicFrame>
    </p:spTree>
    <p:extLst>
      <p:ext uri="{BB962C8B-B14F-4D97-AF65-F5344CB8AC3E}">
        <p14:creationId xmlns:p14="http://schemas.microsoft.com/office/powerpoint/2010/main" val="45139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A475-41D9-AAE1-761F-D7123FE139EB}"/>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9BE20603-C973-9F26-C765-34C89D93B0FC}"/>
              </a:ext>
            </a:extLst>
          </p:cNvPr>
          <p:cNvGraphicFramePr>
            <a:graphicFrameLocks noGrp="1"/>
          </p:cNvGraphicFramePr>
          <p:nvPr>
            <p:ph idx="1"/>
            <p:extLst>
              <p:ext uri="{D42A27DB-BD31-4B8C-83A1-F6EECF244321}">
                <p14:modId xmlns:p14="http://schemas.microsoft.com/office/powerpoint/2010/main" val="1881884056"/>
              </p:ext>
            </p:extLst>
          </p:nvPr>
        </p:nvGraphicFramePr>
        <p:xfrm>
          <a:off x="0" y="0"/>
          <a:ext cx="12192000" cy="6858000"/>
        </p:xfrm>
        <a:graphic>
          <a:graphicData uri="http://schemas.openxmlformats.org/drawingml/2006/table">
            <a:tbl>
              <a:tblPr firstRow="1" bandRow="1">
                <a:tableStyleId>{5C22544A-7EE6-4342-B048-85BDC9FD1C3A}</a:tableStyleId>
              </a:tblPr>
              <a:tblGrid>
                <a:gridCol w="820615">
                  <a:extLst>
                    <a:ext uri="{9D8B030D-6E8A-4147-A177-3AD203B41FA5}">
                      <a16:colId xmlns:a16="http://schemas.microsoft.com/office/drawing/2014/main" val="3933769359"/>
                    </a:ext>
                  </a:extLst>
                </a:gridCol>
                <a:gridCol w="3716216">
                  <a:extLst>
                    <a:ext uri="{9D8B030D-6E8A-4147-A177-3AD203B41FA5}">
                      <a16:colId xmlns:a16="http://schemas.microsoft.com/office/drawing/2014/main" val="437815417"/>
                    </a:ext>
                  </a:extLst>
                </a:gridCol>
                <a:gridCol w="1664677">
                  <a:extLst>
                    <a:ext uri="{9D8B030D-6E8A-4147-A177-3AD203B41FA5}">
                      <a16:colId xmlns:a16="http://schemas.microsoft.com/office/drawing/2014/main" val="3533584660"/>
                    </a:ext>
                  </a:extLst>
                </a:gridCol>
                <a:gridCol w="5990492">
                  <a:extLst>
                    <a:ext uri="{9D8B030D-6E8A-4147-A177-3AD203B41FA5}">
                      <a16:colId xmlns:a16="http://schemas.microsoft.com/office/drawing/2014/main" val="3081904960"/>
                    </a:ext>
                  </a:extLst>
                </a:gridCol>
              </a:tblGrid>
              <a:tr h="1128757">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S.No</a:t>
                      </a:r>
                      <a:endParaRPr lang="en-US" sz="1800" dirty="0">
                        <a:latin typeface="Times New Roman" panose="02020603050405020304" pitchFamily="18" charset="0"/>
                        <a:cs typeface="Times New Roman" panose="02020603050405020304" pitchFamily="18" charset="0"/>
                      </a:endParaRP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Paper Name, Author, Year</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Publication</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Inference</a:t>
                      </a:r>
                    </a:p>
                    <a:p>
                      <a:pPr algn="just"/>
                      <a:endParaRPr lang="en-US" dirty="0"/>
                    </a:p>
                  </a:txBody>
                  <a:tcPr/>
                </a:tc>
                <a:extLst>
                  <a:ext uri="{0D108BD9-81ED-4DB2-BD59-A6C34878D82A}">
                    <a16:rowId xmlns:a16="http://schemas.microsoft.com/office/drawing/2014/main" val="299507365"/>
                  </a:ext>
                </a:extLst>
              </a:tr>
              <a:tr h="2672194">
                <a:tc>
                  <a:txBody>
                    <a:bodyPr/>
                    <a:lstStyle/>
                    <a:p>
                      <a:pPr algn="just"/>
                      <a:r>
                        <a:rPr lang="en-US"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AUTOMATED TRAFFIC VIOLATION APPREHENSION SYSTEM USING GENETIC ALGORITHM AND ARTIFICIAL NEURAL NETWORK.</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Aaron Christian P. </a:t>
                      </a:r>
                      <a:r>
                        <a:rPr lang="en-US" sz="1600" dirty="0" err="1">
                          <a:latin typeface="Times New Roman" panose="02020603050405020304" pitchFamily="18" charset="0"/>
                          <a:cs typeface="Times New Roman" panose="02020603050405020304" pitchFamily="18" charset="0"/>
                        </a:rPr>
                        <a:t>Uy</a:t>
                      </a:r>
                      <a:r>
                        <a:rPr lang="en-US" sz="1600" dirty="0">
                          <a:latin typeface="Times New Roman" panose="02020603050405020304" pitchFamily="18" charset="0"/>
                          <a:cs typeface="Times New Roman" panose="02020603050405020304" pitchFamily="18" charset="0"/>
                        </a:rPr>
                        <a:t>; Ana Riza F. </a:t>
                      </a:r>
                      <a:r>
                        <a:rPr lang="en-US" sz="1600" dirty="0" err="1">
                          <a:latin typeface="Times New Roman" panose="02020603050405020304" pitchFamily="18" charset="0"/>
                          <a:cs typeface="Times New Roman" panose="02020603050405020304" pitchFamily="18" charset="0"/>
                        </a:rPr>
                        <a:t>Quiros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Rhen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Anjerome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Bedruz</a:t>
                      </a:r>
                      <a:r>
                        <a:rPr lang="en-US" sz="1600" dirty="0">
                          <a:latin typeface="Times New Roman" panose="02020603050405020304" pitchFamily="18" charset="0"/>
                          <a:cs typeface="Times New Roman" panose="02020603050405020304" pitchFamily="18" charset="0"/>
                        </a:rPr>
                        <a:t>; Alexander Abad; Argel </a:t>
                      </a:r>
                      <a:r>
                        <a:rPr lang="en-US" sz="1600" dirty="0" err="1">
                          <a:latin typeface="Times New Roman" panose="02020603050405020304" pitchFamily="18" charset="0"/>
                          <a:cs typeface="Times New Roman" panose="02020603050405020304" pitchFamily="18" charset="0"/>
                        </a:rPr>
                        <a:t>Bandala</a:t>
                      </a:r>
                      <a:r>
                        <a:rPr lang="en-US" sz="1600" dirty="0">
                          <a:latin typeface="Times New Roman" panose="02020603050405020304" pitchFamily="18" charset="0"/>
                          <a:cs typeface="Times New Roman" panose="02020603050405020304" pitchFamily="18" charset="0"/>
                        </a:rPr>
                        <a:t>.</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DOI: 10.1109/TENCON.2016.7848395</a:t>
                      </a:r>
                    </a:p>
                    <a:p>
                      <a:pPr algn="just"/>
                      <a:endParaRPr lang="en-US" dirty="0"/>
                    </a:p>
                  </a:txBody>
                  <a:tcPr/>
                </a:tc>
                <a:tc>
                  <a:txBody>
                    <a:bodyPr/>
                    <a:lstStyle/>
                    <a:p>
                      <a:pPr algn="just"/>
                      <a:r>
                        <a:rPr lang="en-US" sz="1600" dirty="0">
                          <a:latin typeface="Times New Roman" panose="02020603050405020304" pitchFamily="18" charset="0"/>
                          <a:cs typeface="Times New Roman" panose="02020603050405020304" pitchFamily="18" charset="0"/>
                        </a:rPr>
                        <a:t>IEEE</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Developing countries face the problem of crowded and congested roads because of inefficient implementation of traffic rules. Motorists ignore the rules because they are not apprehended and can get away easily. This paper proposes an intelligent traffic system that is able to automatically detect and apprehend traffic violators, specifically motorists who either swerve or block the pedestrian lane. The system is designed by integrating three processes: violation detection, plate localization and plate recognition. The violation detection and plate localization were realized using genetic algorithm while the plate recognition process was performed using an artificial neural network. The recognition of the plate number is highly dependent on the position of the detected vehicle with respect to the camera</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8551076"/>
                  </a:ext>
                </a:extLst>
              </a:tr>
              <a:tr h="3057049">
                <a:tc>
                  <a:txBody>
                    <a:bodyPr/>
                    <a:lstStyle/>
                    <a:p>
                      <a:pPr algn="just"/>
                      <a:r>
                        <a:rPr lang="en-US" dirty="0"/>
                        <a:t>4.</a:t>
                      </a:r>
                    </a:p>
                  </a:txBody>
                  <a:tcPr/>
                </a:tc>
                <a:tc>
                  <a:txBody>
                    <a:bodyPr/>
                    <a:lstStyle/>
                    <a:p>
                      <a:pPr algn="just"/>
                      <a:r>
                        <a:rPr lang="en-US" sz="1600" dirty="0">
                          <a:latin typeface="Times New Roman" panose="02020603050405020304" pitchFamily="18" charset="0"/>
                          <a:cs typeface="Times New Roman" panose="02020603050405020304" pitchFamily="18" charset="0"/>
                        </a:rPr>
                        <a:t>MOVING OBJECT DETECTION USING GENETIC ALGORITHM FOR TRAFFIC SURVEILLANCE</a:t>
                      </a:r>
                    </a:p>
                    <a:p>
                      <a:pPr algn="just"/>
                      <a:r>
                        <a:rPr lang="en-US" sz="1600" dirty="0">
                          <a:latin typeface="Times New Roman" panose="02020603050405020304" pitchFamily="18" charset="0"/>
                          <a:cs typeface="Times New Roman" panose="02020603050405020304" pitchFamily="18" charset="0"/>
                        </a:rPr>
                        <a:t>PUBLJAYASHREE DEY; N PRAVEEN</a:t>
                      </a:r>
                    </a:p>
                  </a:txBody>
                  <a:tcPr/>
                </a:tc>
                <a:tc>
                  <a:txBody>
                    <a:bodyPr/>
                    <a:lstStyle/>
                    <a:p>
                      <a:pPr algn="just"/>
                      <a:r>
                        <a:rPr lang="en-US" sz="1600" dirty="0">
                          <a:latin typeface="Times New Roman" panose="02020603050405020304" pitchFamily="18" charset="0"/>
                          <a:cs typeface="Times New Roman" panose="02020603050405020304" pitchFamily="18" charset="0"/>
                        </a:rPr>
                        <a:t>IEEE</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The objective of paper is to review the video segmentation and moving object detection methods, organize them into different categories. Object detection and tracking is a stimulating problem. The object identification can identify a moving object and discard unwanted candidate area which does not include an interesting object. The techniques used for the general video segmentation for traffic surveillance using genetic dynamic saliency map (GDSM) and background subtraction. Here combine Genetic Dynamic saliency map (GDSM) and Background subtraction is used for identifies moving object and the maximum distance moved by the object in given group of frames. Experimental results show that the traffic surveillance system can detect moving object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138772"/>
                  </a:ext>
                </a:extLst>
              </a:tr>
            </a:tbl>
          </a:graphicData>
        </a:graphic>
      </p:graphicFrame>
    </p:spTree>
    <p:extLst>
      <p:ext uri="{BB962C8B-B14F-4D97-AF65-F5344CB8AC3E}">
        <p14:creationId xmlns:p14="http://schemas.microsoft.com/office/powerpoint/2010/main" val="339132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6F9B-6CEE-9D2F-BC4E-1AAA670CF9FE}"/>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A8B5C63D-1902-6213-8A98-B64FC28462A5}"/>
              </a:ext>
            </a:extLst>
          </p:cNvPr>
          <p:cNvGraphicFramePr>
            <a:graphicFrameLocks noGrp="1"/>
          </p:cNvGraphicFramePr>
          <p:nvPr>
            <p:ph idx="1"/>
            <p:extLst>
              <p:ext uri="{D42A27DB-BD31-4B8C-83A1-F6EECF244321}">
                <p14:modId xmlns:p14="http://schemas.microsoft.com/office/powerpoint/2010/main" val="587881275"/>
              </p:ext>
            </p:extLst>
          </p:nvPr>
        </p:nvGraphicFramePr>
        <p:xfrm>
          <a:off x="0" y="0"/>
          <a:ext cx="12192000" cy="6857999"/>
        </p:xfrm>
        <a:graphic>
          <a:graphicData uri="http://schemas.openxmlformats.org/drawingml/2006/table">
            <a:tbl>
              <a:tblPr firstRow="1" bandRow="1">
                <a:tableStyleId>{5C22544A-7EE6-4342-B048-85BDC9FD1C3A}</a:tableStyleId>
              </a:tblPr>
              <a:tblGrid>
                <a:gridCol w="937846">
                  <a:extLst>
                    <a:ext uri="{9D8B030D-6E8A-4147-A177-3AD203B41FA5}">
                      <a16:colId xmlns:a16="http://schemas.microsoft.com/office/drawing/2014/main" val="3075034432"/>
                    </a:ext>
                  </a:extLst>
                </a:gridCol>
                <a:gridCol w="4079631">
                  <a:extLst>
                    <a:ext uri="{9D8B030D-6E8A-4147-A177-3AD203B41FA5}">
                      <a16:colId xmlns:a16="http://schemas.microsoft.com/office/drawing/2014/main" val="570096583"/>
                    </a:ext>
                  </a:extLst>
                </a:gridCol>
                <a:gridCol w="1688123">
                  <a:extLst>
                    <a:ext uri="{9D8B030D-6E8A-4147-A177-3AD203B41FA5}">
                      <a16:colId xmlns:a16="http://schemas.microsoft.com/office/drawing/2014/main" val="846267008"/>
                    </a:ext>
                  </a:extLst>
                </a:gridCol>
                <a:gridCol w="5486400">
                  <a:extLst>
                    <a:ext uri="{9D8B030D-6E8A-4147-A177-3AD203B41FA5}">
                      <a16:colId xmlns:a16="http://schemas.microsoft.com/office/drawing/2014/main" val="3913085477"/>
                    </a:ext>
                  </a:extLst>
                </a:gridCol>
              </a:tblGrid>
              <a:tr h="940699">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S.No</a:t>
                      </a:r>
                      <a:endParaRPr lang="en-US" sz="1800" dirty="0">
                        <a:latin typeface="Times New Roman" panose="02020603050405020304" pitchFamily="18" charset="0"/>
                        <a:cs typeface="Times New Roman" panose="02020603050405020304" pitchFamily="18" charset="0"/>
                      </a:endParaRP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Paper Name, Author, Year</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Publication</a:t>
                      </a:r>
                    </a:p>
                    <a:p>
                      <a:pPr algn="just"/>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Inference</a:t>
                      </a:r>
                    </a:p>
                    <a:p>
                      <a:pPr algn="just"/>
                      <a:endParaRPr lang="en-US" dirty="0"/>
                    </a:p>
                    <a:p>
                      <a:pPr algn="just"/>
                      <a:endParaRPr lang="en-US" dirty="0"/>
                    </a:p>
                  </a:txBody>
                  <a:tcPr/>
                </a:tc>
                <a:extLst>
                  <a:ext uri="{0D108BD9-81ED-4DB2-BD59-A6C34878D82A}">
                    <a16:rowId xmlns:a16="http://schemas.microsoft.com/office/drawing/2014/main" val="2027146227"/>
                  </a:ext>
                </a:extLst>
              </a:tr>
              <a:tr h="2958650">
                <a:tc>
                  <a:txBody>
                    <a:bodyPr/>
                    <a:lstStyle/>
                    <a:p>
                      <a:pPr algn="just"/>
                      <a:r>
                        <a:rPr lang="en-US" sz="1800" dirty="0">
                          <a:latin typeface="Times New Roman" panose="02020603050405020304" pitchFamily="18" charset="0"/>
                          <a:cs typeface="Times New Roman" panose="02020603050405020304" pitchFamily="18" charset="0"/>
                        </a:rPr>
                        <a:t>5.</a:t>
                      </a:r>
                    </a:p>
                  </a:txBody>
                  <a:tcPr/>
                </a:tc>
                <a:tc>
                  <a:txBody>
                    <a:bodyPr/>
                    <a:lstStyle/>
                    <a:p>
                      <a:pPr algn="just"/>
                      <a:r>
                        <a:rPr lang="en-US" sz="1600" dirty="0">
                          <a:latin typeface="Times New Roman" panose="02020603050405020304" pitchFamily="18" charset="0"/>
                          <a:cs typeface="Times New Roman" panose="02020603050405020304" pitchFamily="18" charset="0"/>
                        </a:rPr>
                        <a:t>MACHINE VISION FOR TRAFFIC VIOLATION DETECTION SYSTEM THROUGH GENETIC ALGORITHM.</a:t>
                      </a:r>
                    </a:p>
                    <a:p>
                      <a:pPr algn="just"/>
                      <a:r>
                        <a:rPr lang="en-US" sz="1600" dirty="0">
                          <a:latin typeface="Times New Roman" panose="02020603050405020304" pitchFamily="18" charset="0"/>
                          <a:cs typeface="Times New Roman" panose="02020603050405020304" pitchFamily="18" charset="0"/>
                        </a:rPr>
                        <a:t>AARON CHRISTIAN P. UY; RHEN ANJEROME BEDRUZ; ANA RIZA QUIROS; ARGEL BANDALA; ELMER P.</a:t>
                      </a:r>
                    </a:p>
                    <a:p>
                      <a:pPr algn="just"/>
                      <a:r>
                        <a:rPr lang="en-US" sz="1600" dirty="0">
                          <a:latin typeface="Times New Roman" panose="02020603050405020304" pitchFamily="18" charset="0"/>
                          <a:cs typeface="Times New Roman" panose="02020603050405020304" pitchFamily="18" charset="0"/>
                        </a:rPr>
                        <a:t>DADIOS</a:t>
                      </a:r>
                    </a:p>
                    <a:p>
                      <a:pPr algn="just"/>
                      <a:r>
                        <a:rPr lang="en-US" sz="1600" dirty="0">
                          <a:latin typeface="Times New Roman" panose="02020603050405020304" pitchFamily="18" charset="0"/>
                          <a:cs typeface="Times New Roman" panose="02020603050405020304" pitchFamily="18" charset="0"/>
                        </a:rPr>
                        <a:t>DOI: 10.1109/HNICEM.2015.7393241</a:t>
                      </a:r>
                    </a:p>
                  </a:txBody>
                  <a:tcPr/>
                </a:tc>
                <a:tc>
                  <a:txBody>
                    <a:bodyPr/>
                    <a:lstStyle/>
                    <a:p>
                      <a:pPr algn="just"/>
                      <a:r>
                        <a:rPr lang="en-US" sz="1600" dirty="0">
                          <a:latin typeface="Times New Roman" panose="02020603050405020304" pitchFamily="18" charset="0"/>
                          <a:cs typeface="Times New Roman" panose="02020603050405020304" pitchFamily="18" charset="0"/>
                        </a:rPr>
                        <a:t>IEEE</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This paper presents a machine vision algorithm to detect traffic violations specifically swerving and blocking the pedestrian lane. The proposed solution consists of background difference method, and focuses on the genetic algorithm of the system to detect these violations. The general process is as follows: a capture picture is to be subtracted first by the reference image, then the genetic algorithm is run to find the violator, and finally a display is outputted with the corresponding type of violation.</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1524044"/>
                  </a:ext>
                </a:extLst>
              </a:tr>
              <a:tr h="2958650">
                <a:tc>
                  <a:txBody>
                    <a:bodyPr/>
                    <a:lstStyle/>
                    <a:p>
                      <a:pPr algn="just"/>
                      <a:r>
                        <a:rPr lang="en-US"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OPTIMIZATION OF VEHICLE CLASSIFICATION MODEL USING GENETIC ALGORITHM.</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CYRIL DALE L. CERO; EDWIN SYBINGCO; ALLYSA KATE M. BRILLANTES; MARI CHRISTINE E. AMON;</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JOHN CARLO V. PUNO.</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DOI: 10.1109/HNICEM48295.2019.9072880</a:t>
                      </a:r>
                    </a:p>
                  </a:txBody>
                  <a:tcPr/>
                </a:tc>
                <a:tc>
                  <a:txBody>
                    <a:bodyPr/>
                    <a:lstStyle/>
                    <a:p>
                      <a:pPr algn="just"/>
                      <a:r>
                        <a:rPr lang="en-US" sz="1600" dirty="0">
                          <a:latin typeface="Times New Roman" panose="02020603050405020304" pitchFamily="18" charset="0"/>
                          <a:cs typeface="Times New Roman" panose="02020603050405020304" pitchFamily="18" charset="0"/>
                        </a:rPr>
                        <a:t>IEEE</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200" b="1" dirty="0"/>
                        <a:t>This paper focuses on classifying vehicle types into car, van, motorcycle, bus, light truck, multi-axle truck and determine its class based on the Philippine Toll Regulatory Board's vehicle classification. This study utilized </a:t>
                      </a:r>
                      <a:r>
                        <a:rPr lang="en-US" sz="1200" b="1" dirty="0" err="1"/>
                        <a:t>devolpe</a:t>
                      </a:r>
                      <a:r>
                        <a:rPr lang="en-US" sz="1200" b="1" dirty="0"/>
                        <a:t>, an open-source tool that uses genetic algorithm for evolving number of filters and nodes, optimizer, activation, dropout rate. The model attained the best accuracy with 78.53% using 9000 images from MIO-TCD dataset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1242152"/>
                  </a:ext>
                </a:extLst>
              </a:tr>
            </a:tbl>
          </a:graphicData>
        </a:graphic>
      </p:graphicFrame>
    </p:spTree>
    <p:extLst>
      <p:ext uri="{BB962C8B-B14F-4D97-AF65-F5344CB8AC3E}">
        <p14:creationId xmlns:p14="http://schemas.microsoft.com/office/powerpoint/2010/main" val="3927991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898</TotalTime>
  <Words>2438</Words>
  <Application>Microsoft Office PowerPoint</Application>
  <PresentationFormat>Widescreen</PresentationFormat>
  <Paragraphs>151</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Courier New</vt:lpstr>
      <vt:lpstr>Times New Roman</vt:lpstr>
      <vt:lpstr>Tw Cen MT</vt:lpstr>
      <vt:lpstr>Tw Cen MT Condensed</vt:lpstr>
      <vt:lpstr>Wingdings</vt:lpstr>
      <vt:lpstr>Wingdings 3</vt:lpstr>
      <vt:lpstr>Integral</vt:lpstr>
      <vt:lpstr>TRAFFIC VIOLATION DETECTION</vt:lpstr>
      <vt:lpstr>INTRODUCTION::</vt:lpstr>
      <vt:lpstr>INTRODUCTION::</vt:lpstr>
      <vt:lpstr>OBJECTIVE:</vt:lpstr>
      <vt:lpstr>TIMELINE:</vt:lpstr>
      <vt:lpstr>REQUIREMENTS:  SOFTWARE REQUIREMENTS:  1.ANACONDA NAVIGATOR(JUPYTER NOTEBOOK)  2.CONVOLUTION NEURAL NETWORKS ALGORITHM  3.FLASK FRAMEWORK  HARDWARE REQUIREMENTS:  1.COMPUTER SYSTEM:         -RAM:8 GB         -MEMORY:10 GB  2.NETWORK CONNECTION  </vt:lpstr>
      <vt:lpstr>Literature Survey:</vt:lpstr>
      <vt:lpstr>PowerPoint Presentation</vt:lpstr>
      <vt:lpstr>PowerPoint Presentation</vt:lpstr>
      <vt:lpstr>PowerPoint Presentation</vt:lpstr>
      <vt:lpstr>PowerPoint Presentation</vt:lpstr>
      <vt:lpstr>System ARCHITECTURE</vt:lpstr>
      <vt:lpstr>Proposed Work</vt:lpstr>
      <vt:lpstr>Proposed Work</vt:lpstr>
      <vt:lpstr>Implementation: </vt:lpstr>
      <vt:lpstr>IMPLEMENTATION:</vt:lpstr>
      <vt:lpstr>IMPLEMENTATION:</vt:lpstr>
      <vt:lpstr>IMPLEMENTATION:</vt:lpstr>
      <vt:lpstr>Existing system</vt:lpstr>
      <vt:lpstr>FUTURE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PREDICTION USING MACHINE LEARNING</dc:title>
  <dc:creator>Microsoft Office User</dc:creator>
  <cp:lastModifiedBy>nandha17052003@outlook.com</cp:lastModifiedBy>
  <cp:revision>12</cp:revision>
  <cp:lastPrinted>2023-02-17T02:34:01Z</cp:lastPrinted>
  <dcterms:created xsi:type="dcterms:W3CDTF">2023-02-16T14:03:08Z</dcterms:created>
  <dcterms:modified xsi:type="dcterms:W3CDTF">2023-05-31T08:30:13Z</dcterms:modified>
</cp:coreProperties>
</file>