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rawings/vmlDrawing3.vml" ContentType="application/vnd.openxmlformats-officedocument.vmlDrawing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74" d="100"/>
          <a:sy n="74" d="100"/>
        </p:scale>
        <p:origin x="-5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drawings/_rels/vmlDrawing3.vml.rels><?xml version="1.0" encoding="UTF-8" standalone="yes"?>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2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82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2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3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3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bIns="45720" lIns="45720" rIns="45720"/>
          <a:lstStyle>
            <a:lvl1pPr algn="r">
              <a:defRPr b="1" sz="45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algn="tl" blurRad="53975" dir="5400000" dist="22860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algn="r" indent="0" marL="36576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9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7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78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96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anchor="b" bIns="0" lIns="91440"/>
          <a:lstStyle>
            <a:lvl1pPr algn="l">
              <a:buNone/>
              <a:defRPr baseline="0" b="0" cap="none" sz="360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anchor="t" lIns="118872" tIns="0"/>
          <a:lstStyle>
            <a:lvl1pPr algn="l" indent="0" marL="0" marR="36576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0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0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09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anchor="ctr" lIns="146304"/>
          <a:lstStyle>
            <a:lvl1pPr algn="l" indent="0" marL="0">
              <a:buNone/>
              <a:defRPr b="1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10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anchor="ctr" lIns="137160"/>
          <a:lstStyle>
            <a:lvl1pPr algn="l" indent="0" marL="0">
              <a:buNone/>
              <a:defRPr b="1" sz="2400">
                <a:solidFill>
                  <a:schemeClr val="tx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811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12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81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b="1" sz="2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21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indent="0" marL="18288" marR="18288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22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</a:lvl6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8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8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83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84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b="0" sz="360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85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algn="l" indent="0" marL="4572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789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algn="tl" blurRad="76200" dir="5400000" dist="50800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7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/>
        </p:spPr>
        <p:txBody>
          <a:bodyPr lIns="182880" tIns="91440"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1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1" sz="3600" kern="1200" kumimoji="0">
          <a:solidFill>
            <a:schemeClr val="accent1">
              <a:tint val="88000"/>
              <a:satMod val="150000"/>
            </a:schemeClr>
          </a:solidFill>
          <a:effectLst>
            <a:outerShdw algn="tl" blurRad="53975" dir="5400000" dist="22860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65176" latinLnBrk="0" marL="265176" rtl="0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 kumimoji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eaLnBrk="1" hangingPunct="1" indent="-201168" latinLnBrk="0" marL="548640" rtl="0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786384" rtl="0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024128" rtl="0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280160" rtl="0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490472" rtl="0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baseline="0" sz="17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700784" rtl="0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1920240" rtl="0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baseline="0" sz="15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148840" rtl="0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package" Target="../embeddings/Microsoft_Office_Excel_2007_Workbook1.xlsx"/><Relationship Id="rId4" Type="http://schemas.openxmlformats.org/officeDocument/2006/relationships/image" Target="../media/image11.emf"/><Relationship Id="rId5" Type="http://schemas.openxmlformats.org/officeDocument/2006/relationships/slideLayout" Target="../slideLayouts/slideLayout6.xml"/><Relationship Id="rId6" Type="http://schemas.openxmlformats.org/officeDocument/2006/relationships/vmlDrawing" Target="../drawings/vmlDrawing3.v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2996928" y="1180466"/>
            <a:ext cx="11891936" cy="1210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000" lang="en-US">
                <a:solidFill>
                  <a:srgbClr val="0F0F0F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4000" i="0" lang="en-US">
                <a:solidFill>
                  <a:srgbClr val="0F0F0F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4000" i="0" lang="en-US">
                <a:solidFill>
                  <a:srgbClr val="0F0F0F"/>
                </a:solidFill>
                <a:effectLst/>
                <a:latin typeface="Bahnschrift SemiBold" panose="020B0502040204020203" pitchFamily="34" charset="0"/>
              </a:rPr>
              <a:t/>
            </a:r>
            <a:br>
              <a:rPr b="1" dirty="0" sz="4000" i="0" lang="en-US">
                <a:solidFill>
                  <a:srgbClr val="0F0F0F"/>
                </a:solidFill>
                <a:effectLst/>
                <a:latin typeface="Bahnschrift SemiBold" panose="020B0502040204020203" pitchFamily="34" charset="0"/>
              </a:rPr>
            </a:br>
            <a:endParaRPr b="1" dirty="0" sz="4000" spc="15">
              <a:latin typeface="Bahnschrift SemiBold" panose="020B0502040204020203" pitchFamily="34" charset="0"/>
            </a:endParaRPr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592" name="Rectangle 1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26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59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8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TextBox 13"/>
          <p:cNvSpPr txBox="1"/>
          <p:nvPr/>
        </p:nvSpPr>
        <p:spPr>
          <a:xfrm>
            <a:off x="951966" y="2550537"/>
            <a:ext cx="9588287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312208151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COLLEGE  : </a:t>
            </a: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THEAGARAYA COLLEGE 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Rectangle 2"/>
          <p:cNvSpPr/>
          <p:nvPr/>
        </p:nvSpPr>
        <p:spPr>
          <a:xfrm>
            <a:off x="0" y="3787588"/>
            <a:ext cx="762000" cy="304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41" name="object 7"/>
          <p:cNvSpPr txBox="1">
            <a:spLocks noGrp="1"/>
          </p:cNvSpPr>
          <p:nvPr>
            <p:ph type="title"/>
          </p:nvPr>
        </p:nvSpPr>
        <p:spPr>
          <a:xfrm>
            <a:off x="952464" y="642918"/>
            <a:ext cx="3449930" cy="444352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R</a:t>
            </a:r>
            <a:r>
              <a:rPr b="1" dirty="0" spc="-4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b="1" dirty="0" spc="-30">
                <a:latin typeface="Bahnschrift SemiBold" panose="020B0502040204020203" pitchFamily="34" charset="0"/>
                <a:cs typeface="Times New Roman" panose="02020603050405020304" pitchFamily="18" charset="0"/>
              </a:rPr>
              <a:t>U</a:t>
            </a:r>
            <a:r>
              <a:rPr b="1" dirty="0" spc="-405">
                <a:latin typeface="Bahnschrift SemiBold" panose="020B0502040204020203" pitchFamily="34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742" name="Rectangle 1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4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76795" y="1334589"/>
            <a:ext cx="8711078" cy="5066211"/>
          </a:xfrm>
          <a:prstGeom prst="rect"/>
        </p:spPr>
      </p:pic>
      <p:sp>
        <p:nvSpPr>
          <p:cNvPr id="1048744" name="Arrow: Left 10"/>
          <p:cNvSpPr/>
          <p:nvPr/>
        </p:nvSpPr>
        <p:spPr>
          <a:xfrm>
            <a:off x="5595934" y="714356"/>
            <a:ext cx="457200" cy="304800"/>
          </a:xfrm>
          <a:prstGeom prst="lef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45" name="TextBox 11"/>
          <p:cNvSpPr txBox="1"/>
          <p:nvPr/>
        </p:nvSpPr>
        <p:spPr>
          <a:xfrm>
            <a:off x="6096000" y="642918"/>
            <a:ext cx="259080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1048746" name="Rectangle 2"/>
          <p:cNvSpPr/>
          <p:nvPr/>
        </p:nvSpPr>
        <p:spPr>
          <a:xfrm>
            <a:off x="0" y="3962400"/>
            <a:ext cx="533400" cy="28956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52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2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graphicFrame>
        <p:nvGraphicFramePr>
          <p:cNvPr id="4194304" name="Object 3"/>
          <p:cNvGraphicFramePr>
            <a:graphicFrameLocks noChangeAspect="1"/>
          </p:cNvGraphicFramePr>
          <p:nvPr/>
        </p:nvGraphicFramePr>
        <p:xfrm>
          <a:off x="4452926" y="571480"/>
          <a:ext cx="939454" cy="16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spid="_x0000_s1027" imgH="669240" imgW="322560" showAsIcon="1" progId="Excel.Sheet.12">
                  <p:embed/>
                </p:oleObj>
              </mc:Choice>
              <mc:Fallback>
                <p:oleObj name="Worksheet" r:id="rId3" spid="" imgH="669240" imgW="322560" showAsIcon="1" progId="Excel.Sheet.12">
                  <p:embed/>
                  <p:pic>
                    <p:nvPicPr>
                      <p:cNvPr id="2097167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tretch>
                        <a:fillRect/>
                      </a:stretch>
                    </p:blipFill>
                    <p:spPr>
                      <a:xfrm>
                        <a:off x="4452937" y="571500"/>
                        <a:ext cx="939800" cy="1617662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8" name="TextBox 2"/>
          <p:cNvSpPr txBox="1"/>
          <p:nvPr/>
        </p:nvSpPr>
        <p:spPr>
          <a:xfrm>
            <a:off x="882616" y="1583719"/>
            <a:ext cx="7006325" cy="3046988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expenditures and savings using Excel provided valuable insights into the financial habits and overall financial health of our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workforce.We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major categories where employees spend the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most,This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the financial burden or potential areas where employees might be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overextending.The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revealed the average savings rate across different income brackets.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59" name="Rectangle 3"/>
          <p:cNvSpPr/>
          <p:nvPr/>
        </p:nvSpPr>
        <p:spPr>
          <a:xfrm>
            <a:off x="8763000" y="0"/>
            <a:ext cx="34290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60" name="Rectangle 4"/>
          <p:cNvSpPr/>
          <p:nvPr/>
        </p:nvSpPr>
        <p:spPr>
          <a:xfrm>
            <a:off x="0" y="4038600"/>
            <a:ext cx="533400" cy="28194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54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6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6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6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7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sp>
        <p:nvSpPr>
          <p:cNvPr id="1048771" name="TextBox 16"/>
          <p:cNvSpPr txBox="1"/>
          <p:nvPr/>
        </p:nvSpPr>
        <p:spPr>
          <a:xfrm>
            <a:off x="2971800" y="484637"/>
            <a:ext cx="38100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 smtClean="0">
                <a:latin typeface="Bahnschrift SemiBold" panose="020B0502040204020203" pitchFamily="34" charset="0"/>
              </a:rPr>
              <a:t>CONCLUSION</a:t>
            </a:r>
            <a:endParaRPr b="1" dirty="0" sz="3600" lang="en-IN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223837" y="1098686"/>
            <a:ext cx="484686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5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PROJECT</a:t>
            </a:r>
            <a:r>
              <a:rPr b="1" dirty="0" sz="4250" spc="-85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b="1" dirty="0" sz="4250" spc="25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TITLE</a:t>
            </a:r>
            <a:endParaRPr b="1" dirty="0" sz="4250">
              <a:latin typeface="Bahnschrift SemiBold" panose="020B0502040204020203" pitchFamily="34" charset="0"/>
              <a:ea typeface="Abad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TextBox 22"/>
          <p:cNvSpPr txBox="1"/>
          <p:nvPr/>
        </p:nvSpPr>
        <p:spPr>
          <a:xfrm>
            <a:off x="1161180" y="2650196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3600" lang="en-IN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Analysis </a:t>
            </a:r>
            <a:endParaRPr dirty="0" sz="36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grpSp>
        <p:nvGrpSpPr>
          <p:cNvPr id="36" name="object 18"/>
          <p:cNvGrpSpPr/>
          <p:nvPr/>
        </p:nvGrpSpPr>
        <p:grpSpPr>
          <a:xfrm>
            <a:off x="0" y="3850610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25">
                <a:latin typeface="Bahnschrift SemiBold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b="1" dirty="0" sz="4000" spc="-5">
                <a:latin typeface="Bahnschrift SemiBold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b="1" dirty="0" sz="4000" spc="-35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400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b="1" dirty="0" sz="4000">
                <a:latin typeface="Bahnschrift SemiBold" panose="020B0502040204020203" pitchFamily="34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7"/>
          <p:cNvSpPr txBox="1">
            <a:spLocks noGrp="1"/>
          </p:cNvSpPr>
          <p:nvPr>
            <p:ph type="title"/>
          </p:nvPr>
        </p:nvSpPr>
        <p:spPr>
          <a:xfrm>
            <a:off x="-152400" y="609600"/>
            <a:ext cx="5636895" cy="57066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3600" spc="-2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P</a:t>
            </a:r>
            <a:r>
              <a:rPr b="1" dirty="0" sz="3600" spc="1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ROB</a:t>
            </a:r>
            <a:r>
              <a:rPr b="1" dirty="0" sz="3600" spc="5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L</a:t>
            </a:r>
            <a:r>
              <a:rPr b="1" dirty="0" sz="3600" spc="-2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600" spc="2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b="1" dirty="0" sz="3600" lang="en-US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600" spc="1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b="1" dirty="0" sz="3600" spc="-37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b="1" dirty="0" sz="3600" spc="-37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b="1" dirty="0" sz="3600" spc="1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b="1" dirty="0" sz="3600" spc="-1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600" spc="-2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ME</a:t>
            </a:r>
            <a:r>
              <a:rPr b="1" dirty="0" sz="3600" spc="1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NT</a:t>
            </a:r>
            <a:endParaRPr b="1" dirty="0" sz="360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4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TextBox 8"/>
          <p:cNvSpPr txBox="1"/>
          <p:nvPr/>
        </p:nvSpPr>
        <p:spPr>
          <a:xfrm>
            <a:off x="977968" y="2010370"/>
            <a:ext cx="6570722" cy="21869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2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the monthly expenditure and savings of employees, identify trends, and provide insights that can help improve financial management and planning within the organization.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5" name="Rectangle 5"/>
          <p:cNvSpPr/>
          <p:nvPr/>
        </p:nvSpPr>
        <p:spPr>
          <a:xfrm>
            <a:off x="8286750" y="-26377"/>
            <a:ext cx="37338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46" name="Rectangle 10"/>
          <p:cNvSpPr/>
          <p:nvPr/>
        </p:nvSpPr>
        <p:spPr>
          <a:xfrm>
            <a:off x="6248400" y="5791200"/>
            <a:ext cx="2438400" cy="1040423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38" name="object 2"/>
          <p:cNvGrpSpPr/>
          <p:nvPr/>
        </p:nvGrpSpPr>
        <p:grpSpPr>
          <a:xfrm rot="21051645">
            <a:off x="7260455" y="3133754"/>
            <a:ext cx="2762250" cy="3257550"/>
            <a:chOff x="7991475" y="2933700"/>
            <a:chExt cx="2762250" cy="325755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9" name="Rectangle 11"/>
          <p:cNvSpPr/>
          <p:nvPr/>
        </p:nvSpPr>
        <p:spPr>
          <a:xfrm>
            <a:off x="2270" y="3892794"/>
            <a:ext cx="7620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grpSp>
        <p:nvGrpSpPr>
          <p:cNvPr id="3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-381000" y="609600"/>
            <a:ext cx="5263515" cy="57066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3600" spc="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PROJECT</a:t>
            </a:r>
            <a:r>
              <a:rPr b="1" dirty="0" sz="3600" lang="en-US" spc="5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600" spc="-2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OVERVIEW</a:t>
            </a:r>
            <a:endParaRPr b="1" dirty="0" sz="360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6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TextBox 10"/>
          <p:cNvSpPr txBox="1"/>
          <p:nvPr/>
        </p:nvSpPr>
        <p:spPr>
          <a:xfrm>
            <a:off x="733425" y="1803535"/>
            <a:ext cx="7924800" cy="22250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goal of this project is to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 expenditure and savings patterns using data in Excel. This analysis will help in understanding the spending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employees, identifying trends, and providing insights into savings habits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3" name="TextBox 8"/>
          <p:cNvSpPr txBox="1"/>
          <p:nvPr/>
        </p:nvSpPr>
        <p:spPr>
          <a:xfrm>
            <a:off x="1342822" y="3742527"/>
            <a:ext cx="6089734" cy="2225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( line chart,  pie chart,  bar chart)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Sum formulas 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4" name="Rectangle 5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5" name="Rectangle 11"/>
          <p:cNvSpPr/>
          <p:nvPr/>
        </p:nvSpPr>
        <p:spPr>
          <a:xfrm>
            <a:off x="0" y="3886200"/>
            <a:ext cx="9144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4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6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grpSp>
        <p:nvGrpSpPr>
          <p:cNvPr id="42" name="object 2"/>
          <p:cNvGrpSpPr/>
          <p:nvPr/>
        </p:nvGrpSpPr>
        <p:grpSpPr>
          <a:xfrm>
            <a:off x="8087541" y="2505474"/>
            <a:ext cx="3533775" cy="3810000"/>
            <a:chOff x="8658225" y="2647950"/>
            <a:chExt cx="3533775" cy="3810000"/>
          </a:xfrm>
        </p:grpSpPr>
        <p:sp>
          <p:nvSpPr>
            <p:cNvPr id="104867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-609600" y="838200"/>
            <a:ext cx="6635307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latin typeface="Bahnschrift SemiBold" panose="020B0502040204020203" pitchFamily="34" charset="0"/>
                <a:cs typeface="Times New Roman" panose="02020603050405020304" pitchFamily="18" charset="0"/>
              </a:rPr>
              <a:t>W</a:t>
            </a:r>
            <a:r>
              <a:rPr b="1" dirty="0" sz="3200" spc="-20">
                <a:latin typeface="Bahnschrift SemiBold" panose="020B0502040204020203" pitchFamily="34" charset="0"/>
                <a:cs typeface="Times New Roman" panose="02020603050405020304" pitchFamily="18" charset="0"/>
              </a:rPr>
              <a:t>H</a:t>
            </a:r>
            <a:r>
              <a:rPr b="1" dirty="0" sz="3200" spc="20">
                <a:latin typeface="Bahnschrift SemiBold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b="1" dirty="0" sz="3200" spc="-235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200" spc="-10">
                <a:latin typeface="Bahnschrift SemiBold" panose="020B0502040204020203" pitchFamily="34" charset="0"/>
                <a:cs typeface="Times New Roman" panose="02020603050405020304" pitchFamily="18" charset="0"/>
              </a:rPr>
              <a:t>AR</a:t>
            </a:r>
            <a:r>
              <a:rPr b="1" dirty="0" sz="320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200" spc="-35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200" spc="-1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b="1" dirty="0" sz="3200" spc="-15">
                <a:latin typeface="Bahnschrift SemiBold" panose="020B0502040204020203" pitchFamily="34" charset="0"/>
                <a:cs typeface="Times New Roman" panose="02020603050405020304" pitchFamily="18" charset="0"/>
              </a:rPr>
              <a:t>H</a:t>
            </a:r>
            <a:r>
              <a:rPr b="1" dirty="0" sz="320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200" spc="-35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200" spc="-2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200" spc="3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b="1" dirty="0" sz="320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b="1" dirty="0" sz="3200" spc="-45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b="1" dirty="0" sz="3200">
                <a:latin typeface="Bahnschrift SemiBold" panose="020B0502040204020203" pitchFamily="34" charset="0"/>
                <a:cs typeface="Times New Roman" panose="02020603050405020304" pitchFamily="18" charset="0"/>
              </a:rPr>
              <a:t>U</a:t>
            </a:r>
            <a:r>
              <a:rPr b="1" dirty="0" sz="3200" spc="1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b="1" dirty="0" sz="3200" spc="-25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3200" spc="-10">
                <a:latin typeface="Bahnschrift SemiBold" panose="020B0502040204020203" pitchFamily="34" charset="0"/>
                <a:cs typeface="Times New Roman" panose="02020603050405020304" pitchFamily="18" charset="0"/>
              </a:rPr>
              <a:t>R</a:t>
            </a:r>
            <a:r>
              <a:rPr b="1" dirty="0" sz="3200" spc="5">
                <a:latin typeface="Bahnschrift SemiBold" panose="020B0502040204020203" pitchFamily="34" charset="0"/>
                <a:cs typeface="Times New Roman" panose="02020603050405020304" pitchFamily="18" charset="0"/>
              </a:rPr>
              <a:t>S?</a:t>
            </a:r>
            <a:endParaRPr b="1" dirty="0" sz="320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7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131104" y="6330316"/>
            <a:ext cx="609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TextBox 6"/>
          <p:cNvSpPr txBox="1"/>
          <p:nvPr/>
        </p:nvSpPr>
        <p:spPr>
          <a:xfrm rot="10800000" flipV="1">
            <a:off x="1310476" y="2267861"/>
            <a:ext cx="7870197" cy="2606042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Executive Management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Relations/Engagement Team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Financial Advisors or Consultants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 (CSR) Teams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Rectangle 1"/>
          <p:cNvSpPr/>
          <p:nvPr/>
        </p:nvSpPr>
        <p:spPr>
          <a:xfrm>
            <a:off x="8839200" y="0"/>
            <a:ext cx="33528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82" name="Rectangle 2"/>
          <p:cNvSpPr/>
          <p:nvPr/>
        </p:nvSpPr>
        <p:spPr>
          <a:xfrm>
            <a:off x="0" y="3962400"/>
            <a:ext cx="838200" cy="28956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44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8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8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9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3" name="Title 9"/>
          <p:cNvSpPr>
            <a:spLocks noGrp="1"/>
          </p:cNvSpPr>
          <p:nvPr>
            <p:ph type="title"/>
          </p:nvPr>
        </p:nvSpPr>
        <p:spPr>
          <a:xfrm>
            <a:off x="47826" y="533400"/>
            <a:ext cx="8510914" cy="553998"/>
          </a:xfrm>
        </p:spPr>
        <p:txBody>
          <a:bodyPr>
            <a:normAutofit/>
          </a:bodyPr>
          <a:p>
            <a:r>
              <a:rPr b="1" dirty="0" sz="3600" lang="en-IN">
                <a:latin typeface="Bahnschrift SemiBold" panose="020B0502040204020203" pitchFamily="34" charset="0"/>
                <a:cs typeface="Times New Roman" panose="02020603050405020304" pitchFamily="18" charset="0"/>
              </a:rPr>
              <a:t>Our Solution and It’s Value proposition </a:t>
            </a:r>
            <a:endParaRPr b="1" dirty="0" sz="3600" lang="en-US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94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95" name="TextBox 2"/>
          <p:cNvSpPr txBox="1"/>
          <p:nvPr/>
        </p:nvSpPr>
        <p:spPr>
          <a:xfrm rot="10800000" flipV="1">
            <a:off x="3048000" y="1761559"/>
            <a:ext cx="6470887" cy="2677656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
Advanced Analytical Tools
Formulas and Functions
Pivot Tables
Visual Representation
Used to analyse different situation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Rectangle 3"/>
          <p:cNvSpPr/>
          <p:nvPr/>
        </p:nvSpPr>
        <p:spPr>
          <a:xfrm>
            <a:off x="8915400" y="0"/>
            <a:ext cx="3276601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7" name="Rectangle 4"/>
          <p:cNvSpPr/>
          <p:nvPr/>
        </p:nvSpPr>
        <p:spPr>
          <a:xfrm>
            <a:off x="0" y="3886200"/>
            <a:ext cx="8382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grpSp>
        <p:nvGrpSpPr>
          <p:cNvPr id="46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9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3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0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6674602" y="340667"/>
            <a:ext cx="5283200" cy="5715000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709" name="TextBox 2"/>
          <p:cNvSpPr txBox="1"/>
          <p:nvPr/>
        </p:nvSpPr>
        <p:spPr>
          <a:xfrm>
            <a:off x="447675" y="1847671"/>
            <a:ext cx="8444754" cy="1200329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overview for an employee expenditure and savings analysis in Excel, you should organize your data in a way that is easy to understand and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TextBox 3"/>
          <p:cNvSpPr txBox="1"/>
          <p:nvPr/>
        </p:nvSpPr>
        <p:spPr>
          <a:xfrm rot="10800000" flipV="1">
            <a:off x="223837" y="1247549"/>
            <a:ext cx="2533086" cy="46166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: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TextBox 4"/>
          <p:cNvSpPr txBox="1"/>
          <p:nvPr/>
        </p:nvSpPr>
        <p:spPr>
          <a:xfrm>
            <a:off x="377664" y="3198167"/>
            <a:ext cx="2102171" cy="46166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fields :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5"/>
          <p:cNvSpPr txBox="1"/>
          <p:nvPr/>
        </p:nvSpPr>
        <p:spPr>
          <a:xfrm>
            <a:off x="990600" y="3983504"/>
            <a:ext cx="2589170" cy="1938992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</p:txBody>
      </p:sp>
      <p:sp>
        <p:nvSpPr>
          <p:cNvPr id="1048713" name="Rectangle 6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14" name="Rectangle 7"/>
          <p:cNvSpPr/>
          <p:nvPr/>
        </p:nvSpPr>
        <p:spPr>
          <a:xfrm>
            <a:off x="0" y="3794969"/>
            <a:ext cx="755329" cy="3063031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48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1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1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1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0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2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sp>
        <p:nvSpPr>
          <p:cNvPr id="1048725" name="TextBox 19"/>
          <p:cNvSpPr txBox="1"/>
          <p:nvPr/>
        </p:nvSpPr>
        <p:spPr>
          <a:xfrm>
            <a:off x="2479836" y="328858"/>
            <a:ext cx="4835364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smtClean="0">
                <a:latin typeface="Bahnschrift SemiBold" panose="020B0502040204020203" pitchFamily="34" charset="0"/>
              </a:rPr>
              <a:t>DATASET DESCRIPTION</a:t>
            </a:r>
            <a:endParaRPr b="1" dirty="0" sz="3200" lang="en-IN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2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27" name="object 8"/>
          <p:cNvSpPr txBox="1"/>
          <p:nvPr/>
        </p:nvSpPr>
        <p:spPr>
          <a:xfrm>
            <a:off x="739774" y="611230"/>
            <a:ext cx="4027819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Bahnschrift SemiBold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Bahnschrift SemiBold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Bahnschrift SemiBold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Bahnschrift SemiBold" panose="020B0502040204020203" pitchFamily="34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Bahnschrift SemiBold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Bahnschrift SemiBold" panose="020B0502040204020203" pitchFamily="34" charset="0"/>
                <a:cs typeface="Times New Roman" panose="02020603050405020304" pitchFamily="18" charset="0"/>
              </a:rPr>
              <a:t>G</a:t>
            </a:r>
            <a:endParaRPr dirty="0" sz="480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48728" name="TextBox 3"/>
          <p:cNvSpPr txBox="1"/>
          <p:nvPr/>
        </p:nvSpPr>
        <p:spPr>
          <a:xfrm>
            <a:off x="739774" y="2133600"/>
            <a:ext cx="8695359" cy="2677656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dashboard to make interaction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9" name="Rectangle 1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30" name="Rectangle 2"/>
          <p:cNvSpPr/>
          <p:nvPr/>
        </p:nvSpPr>
        <p:spPr>
          <a:xfrm>
            <a:off x="0" y="3886200"/>
            <a:ext cx="5334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50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lastClr="000000" val="windowText"/>
      </a:dk1>
      <a:lt1>
        <a:sysClr lastClr="FFFFFF" val="window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r="5400000" dist="381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r="5400000" dist="381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r="5400000" dist="381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dir="t" rig="contrasting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algn="tl" flip="none" sx="75000" sy="7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</cp:lastModifiedBy>
  <dcterms:created xsi:type="dcterms:W3CDTF">2024-03-29T04:07:22Z</dcterms:created>
  <dcterms:modified xsi:type="dcterms:W3CDTF">2024-09-25T11:38:07Z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63a8f96fc5814e65a45a79708d7fe50c</vt:lpwstr>
  </property>
</Properties>
</file>