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986154" y="344238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66318" y="3819018"/>
            <a:ext cx="3700741" cy="651460"/>
          </a:xfrm>
          <a:prstGeom prst="rect">
            <a:avLst/>
          </a:prstGeom>
          <a:noFill/>
        </p:spPr>
        <p:txBody>
          <a:bodyPr wrap="square">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:NANDHAKUMAR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au311121205039</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dirty="0">
                <a:solidFill>
                  <a:schemeClr val="tx1"/>
                </a:solidFill>
              </a:rPr>
              <a:t>NM ID: 5F451A156FA57C39A8943D7CAFB246E8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9374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102492" y="3956068"/>
            <a:ext cx="268641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Popular songs</a:t>
            </a:r>
          </a:p>
        </p:txBody>
      </p:sp>
      <p:pic>
        <p:nvPicPr>
          <p:cNvPr id="4" name="Picture 3">
            <a:extLst>
              <a:ext uri="{FF2B5EF4-FFF2-40B4-BE49-F238E27FC236}">
                <a16:creationId xmlns:a16="http://schemas.microsoft.com/office/drawing/2014/main" id="{D3EA4FC3-2ACB-BF84-3278-D9A130F8421C}"/>
              </a:ext>
            </a:extLst>
          </p:cNvPr>
          <p:cNvPicPr>
            <a:picLocks noChangeAspect="1"/>
          </p:cNvPicPr>
          <p:nvPr/>
        </p:nvPicPr>
        <p:blipFill>
          <a:blip r:embed="rId2"/>
          <a:stretch>
            <a:fillRect/>
          </a:stretch>
        </p:blipFill>
        <p:spPr>
          <a:xfrm>
            <a:off x="1360905" y="1325570"/>
            <a:ext cx="6421740" cy="35993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b="1" dirty="0"/>
              <a:t>Favourite Songs</a:t>
            </a:r>
            <a:endParaRPr lang="en-US" b="1" dirty="0"/>
          </a:p>
        </p:txBody>
      </p:sp>
      <p:pic>
        <p:nvPicPr>
          <p:cNvPr id="4" name="Picture 3">
            <a:extLst>
              <a:ext uri="{FF2B5EF4-FFF2-40B4-BE49-F238E27FC236}">
                <a16:creationId xmlns:a16="http://schemas.microsoft.com/office/drawing/2014/main" id="{29FFFFCC-0B0F-53A2-F928-4626D714277F}"/>
              </a:ext>
            </a:extLst>
          </p:cNvPr>
          <p:cNvPicPr>
            <a:picLocks noChangeAspect="1"/>
          </p:cNvPicPr>
          <p:nvPr/>
        </p:nvPicPr>
        <p:blipFill>
          <a:blip r:embed="rId2"/>
          <a:stretch>
            <a:fillRect/>
          </a:stretch>
        </p:blipFill>
        <p:spPr>
          <a:xfrm>
            <a:off x="1570533" y="1267649"/>
            <a:ext cx="5661939" cy="3540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4" name="Picture 3">
            <a:extLst>
              <a:ext uri="{FF2B5EF4-FFF2-40B4-BE49-F238E27FC236}">
                <a16:creationId xmlns:a16="http://schemas.microsoft.com/office/drawing/2014/main" id="{B040DF84-828F-5752-66F3-8B57DB4249C9}"/>
              </a:ext>
            </a:extLst>
          </p:cNvPr>
          <p:cNvPicPr>
            <a:picLocks noChangeAspect="1"/>
          </p:cNvPicPr>
          <p:nvPr/>
        </p:nvPicPr>
        <p:blipFill>
          <a:blip r:embed="rId2"/>
          <a:stretch>
            <a:fillRect/>
          </a:stretch>
        </p:blipFill>
        <p:spPr>
          <a:xfrm>
            <a:off x="1088904" y="1323914"/>
            <a:ext cx="6966192" cy="35088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Registration Page</a:t>
            </a:r>
          </a:p>
        </p:txBody>
      </p:sp>
      <p:pic>
        <p:nvPicPr>
          <p:cNvPr id="4" name="Picture 3">
            <a:extLst>
              <a:ext uri="{FF2B5EF4-FFF2-40B4-BE49-F238E27FC236}">
                <a16:creationId xmlns:a16="http://schemas.microsoft.com/office/drawing/2014/main" id="{EC8358A9-5D26-6FA5-BA64-3A692569D2E3}"/>
              </a:ext>
            </a:extLst>
          </p:cNvPr>
          <p:cNvPicPr>
            <a:picLocks noChangeAspect="1"/>
          </p:cNvPicPr>
          <p:nvPr/>
        </p:nvPicPr>
        <p:blipFill>
          <a:blip r:embed="rId2"/>
          <a:stretch>
            <a:fillRect/>
          </a:stretch>
        </p:blipFill>
        <p:spPr>
          <a:xfrm>
            <a:off x="1719581" y="1267649"/>
            <a:ext cx="5704388" cy="35912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B87FB29A-30C5-6CB2-3EF4-C69647B4CC26}"/>
              </a:ext>
            </a:extLst>
          </p:cNvPr>
          <p:cNvSpPr txBox="1"/>
          <p:nvPr/>
        </p:nvSpPr>
        <p:spPr>
          <a:xfrm>
            <a:off x="544452" y="1267649"/>
            <a:ext cx="6212336" cy="3046988"/>
          </a:xfrm>
          <a:prstGeom prst="rect">
            <a:avLst/>
          </a:prstGeom>
          <a:noFill/>
        </p:spPr>
        <p:txBody>
          <a:bodyPr wrap="square" rtlCol="0">
            <a:spAutoFit/>
          </a:bodyPr>
          <a:lstStyle/>
          <a:p>
            <a:pPr algn="l">
              <a:buFont typeface="+mj-lt"/>
              <a:buAutoNum type="arabicPeriod"/>
            </a:pPr>
            <a:r>
              <a:rPr lang="en-US" sz="1600" dirty="0"/>
              <a:t>Social Sharing: Implement functionality for users to share their favorite songs or playlists on social media platforms, enhancing user engagement and expanding the application's reach.</a:t>
            </a:r>
          </a:p>
          <a:p>
            <a:pPr algn="l">
              <a:buFont typeface="+mj-lt"/>
              <a:buAutoNum type="arabicPeriod"/>
            </a:pPr>
            <a:r>
              <a:rPr lang="en-US" sz="1600" dirty="0"/>
              <a:t>Recommendation System: Integrate a recommendation engine to suggest personalized playlists or songs based on user preferences, listening history, and trends, enhancing the discovery of new music.</a:t>
            </a:r>
          </a:p>
          <a:p>
            <a:pPr algn="l">
              <a:buFont typeface="+mj-lt"/>
              <a:buAutoNum type="arabicPeriod"/>
            </a:pPr>
            <a:r>
              <a:rPr lang="en-US" sz="1600" dirty="0"/>
              <a:t>Advanced Playback Features: Enhance the playback experience by adding features such as shuffle mode, repeat mode, equalizer settings, and lyrics display, providing users with more control and customization options.</a:t>
            </a:r>
          </a:p>
          <a:p>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66171FA1-CD9F-8E9A-5CDB-CB9456BE602A}"/>
              </a:ext>
            </a:extLst>
          </p:cNvPr>
          <p:cNvSpPr txBox="1"/>
          <p:nvPr/>
        </p:nvSpPr>
        <p:spPr>
          <a:xfrm>
            <a:off x="628213" y="1242470"/>
            <a:ext cx="6833569" cy="2800767"/>
          </a:xfrm>
          <a:prstGeom prst="rect">
            <a:avLst/>
          </a:prstGeom>
          <a:noFill/>
        </p:spPr>
        <p:txBody>
          <a:bodyPr wrap="square" rtlCol="0">
            <a:spAutoFit/>
          </a:bodyPr>
          <a:lstStyle/>
          <a:p>
            <a:r>
              <a:rPr lang="en-US" sz="1600" dirty="0"/>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1EC2472F-777A-90FE-0D9E-D619877182E7}"/>
              </a:ext>
            </a:extLst>
          </p:cNvPr>
          <p:cNvSpPr txBox="1"/>
          <p:nvPr/>
        </p:nvSpPr>
        <p:spPr>
          <a:xfrm>
            <a:off x="397869" y="1382082"/>
            <a:ext cx="6638125" cy="2062103"/>
          </a:xfrm>
          <a:prstGeom prst="rect">
            <a:avLst/>
          </a:prstGeom>
          <a:noFill/>
        </p:spPr>
        <p:txBody>
          <a:bodyPr wrap="square" rtlCol="0">
            <a:spAutoFit/>
          </a:bodyPr>
          <a:lstStyle/>
          <a:p>
            <a:r>
              <a:rPr lang="en-US" sz="1600" dirty="0"/>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66E3C47-3E85-1362-4DCA-75AEE7A6A33E}"/>
              </a:ext>
            </a:extLst>
          </p:cNvPr>
          <p:cNvSpPr txBox="1"/>
          <p:nvPr/>
        </p:nvSpPr>
        <p:spPr>
          <a:xfrm>
            <a:off x="397869" y="1382082"/>
            <a:ext cx="6638125" cy="1815882"/>
          </a:xfrm>
          <a:prstGeom prst="rect">
            <a:avLst/>
          </a:prstGeom>
          <a:noFill/>
        </p:spPr>
        <p:txBody>
          <a:bodyPr wrap="square" rtlCol="0">
            <a:spAutoFit/>
          </a:bodyPr>
          <a:lstStyle/>
          <a:p>
            <a:r>
              <a:rPr lang="en-US" sz="1600" dirty="0"/>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8B27481-035F-B2A4-E208-EEC5D49AB020}"/>
              </a:ext>
            </a:extLst>
          </p:cNvPr>
          <p:cNvSpPr txBox="1"/>
          <p:nvPr/>
        </p:nvSpPr>
        <p:spPr>
          <a:xfrm>
            <a:off x="397869" y="1382082"/>
            <a:ext cx="6638125" cy="2062103"/>
          </a:xfrm>
          <a:prstGeom prst="rect">
            <a:avLst/>
          </a:prstGeom>
          <a:noFill/>
        </p:spPr>
        <p:txBody>
          <a:bodyPr wrap="square" rtlCol="0">
            <a:spAutoFit/>
          </a:bodyPr>
          <a:lstStyle/>
          <a:p>
            <a:r>
              <a:rPr lang="en-US" sz="1600" dirty="0"/>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076BFDF3-C30C-2127-FA30-A5F3D0FA6E4A}"/>
              </a:ext>
            </a:extLst>
          </p:cNvPr>
          <p:cNvSpPr txBox="1"/>
          <p:nvPr/>
        </p:nvSpPr>
        <p:spPr>
          <a:xfrm>
            <a:off x="397869" y="1382082"/>
            <a:ext cx="6638125" cy="2246769"/>
          </a:xfrm>
          <a:prstGeom prst="rect">
            <a:avLst/>
          </a:prstGeom>
          <a:noFill/>
        </p:spPr>
        <p:txBody>
          <a:bodyPr wrap="square" rtlCol="0">
            <a:spAutoFit/>
          </a:bodyPr>
          <a:lstStyle/>
          <a:p>
            <a:r>
              <a:rPr lang="en-US" dirty="0"/>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190293C-2F9E-8E6E-68A5-C51E6DC2629E}"/>
              </a:ext>
            </a:extLst>
          </p:cNvPr>
          <p:cNvSpPr txBox="1"/>
          <p:nvPr/>
        </p:nvSpPr>
        <p:spPr>
          <a:xfrm>
            <a:off x="502571" y="1123805"/>
            <a:ext cx="6603224" cy="2893100"/>
          </a:xfrm>
          <a:prstGeom prst="rect">
            <a:avLst/>
          </a:prstGeom>
          <a:noFill/>
        </p:spPr>
        <p:txBody>
          <a:bodyPr wrap="square" rtlCol="0">
            <a:spAutoFit/>
          </a:bodyPr>
          <a:lstStyle/>
          <a:p>
            <a:pPr algn="l"/>
            <a:r>
              <a:rPr lang="en-US" dirty="0"/>
              <a:t>Modeling:</a:t>
            </a:r>
          </a:p>
          <a:p>
            <a:pPr lvl="2">
              <a:buFont typeface="Arial" panose="020B0604020202020204" pitchFamily="34" charset="0"/>
              <a:buChar char="•"/>
            </a:pPr>
            <a:r>
              <a:rPr lang="en-US" dirty="0"/>
              <a:t>Utilize Django framework for building the web application, employing its built-in features for user authentication and database management.</a:t>
            </a:r>
          </a:p>
          <a:p>
            <a:pPr lvl="2">
              <a:buFont typeface="Arial" panose="020B0604020202020204" pitchFamily="34" charset="0"/>
              <a:buChar char="•"/>
            </a:pPr>
            <a:r>
              <a:rPr lang="en-US" dirty="0"/>
              <a:t>Define data models such as User, Song, and Playlist using Django's ORM to represent users, music tracks, and user playlists respectively.</a:t>
            </a:r>
          </a:p>
          <a:p>
            <a:pPr algn="l"/>
            <a:r>
              <a:rPr lang="en-US" dirty="0"/>
              <a:t>Results:</a:t>
            </a:r>
          </a:p>
          <a:p>
            <a:pPr algn="l">
              <a:buFont typeface="Arial" panose="020B0604020202020204" pitchFamily="34" charset="0"/>
              <a:buChar char="•"/>
            </a:pPr>
            <a:r>
              <a:rPr lang="en-US" dirty="0"/>
              <a:t>Users can register accounts, log in securely, and access their personalized music libraries.</a:t>
            </a:r>
          </a:p>
          <a:p>
            <a:pPr algn="l">
              <a:buFont typeface="Arial" panose="020B0604020202020204" pitchFamily="34" charset="0"/>
              <a:buChar char="•"/>
            </a:pPr>
            <a:r>
              <a:rPr lang="en-US" dirty="0"/>
              <a:t>The application offers a searchable catalog of songs, enabling users to discover new music easily.</a:t>
            </a:r>
          </a:p>
          <a:p>
            <a:pPr algn="l">
              <a:buFont typeface="Arial" panose="020B0604020202020204" pitchFamily="34" charset="0"/>
              <a:buChar char="•"/>
            </a:pPr>
            <a:r>
              <a:rPr lang="en-US" dirty="0"/>
              <a:t>Users have the ability to create custom playlists, add songs to favorites, and manage their music collection efficiently.</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9EB48490-29C0-75F3-4A3E-2DB61447CF5B}"/>
              </a:ext>
            </a:extLst>
          </p:cNvPr>
          <p:cNvPicPr>
            <a:picLocks noChangeAspect="1"/>
          </p:cNvPicPr>
          <p:nvPr/>
        </p:nvPicPr>
        <p:blipFill>
          <a:blip r:embed="rId2"/>
          <a:stretch>
            <a:fillRect/>
          </a:stretch>
        </p:blipFill>
        <p:spPr>
          <a:xfrm>
            <a:off x="942321" y="1206558"/>
            <a:ext cx="7035994" cy="343990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purl.org/dc/terms/"/>
    <ds:schemaRef ds:uri="9162bd5b-4ed9-4da3-b376-05204580ba3f"/>
    <ds:schemaRef ds:uri="c0fa2617-96bd-425d-8578-e93563fe37c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247</TotalTime>
  <Words>823</Words>
  <Application>Microsoft Office PowerPoint</Application>
  <PresentationFormat>On-screen Show (16:9)</PresentationFormat>
  <Paragraphs>54</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Popular songs</vt:lpstr>
      <vt:lpstr>Favourite Songs</vt:lpstr>
      <vt:lpstr>All Songs Page</vt:lpstr>
      <vt:lpstr>Registration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8</cp:revision>
  <dcterms:modified xsi:type="dcterms:W3CDTF">2024-04-08T10:30:25Z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