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PREDICTING HOUSE PRICES USING MACHINE LEARNING</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t>MODEL TRAINING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a:bodyPr>
          <a:lstStyle/>
          <a:p>
            <a:pPr>
              <a:buNone/>
            </a:pPr>
            <a:r>
              <a:rPr lang="en-US" sz="2400" dirty="0" smtClean="0"/>
              <a:t>                   In </a:t>
            </a:r>
            <a:r>
              <a:rPr lang="en-US" sz="2400" dirty="0" smtClean="0"/>
              <a:t>order to answer the question about what machine learning method is better to use for the house price problem the algorithms k-NN and Random Forest, as motivated in section 2.1, have been compared in terms of their prediction accuracy. Instead of implementing the algorithms from scratch for this study, algorithms from the </a:t>
            </a:r>
            <a:r>
              <a:rPr lang="en-US" sz="2400" dirty="0" err="1" smtClean="0"/>
              <a:t>scikit</a:t>
            </a:r>
            <a:r>
              <a:rPr lang="en-US" sz="2400" dirty="0" smtClean="0"/>
              <a:t>-learn library have been used. It is a state-of-the-art library part of the </a:t>
            </a:r>
            <a:r>
              <a:rPr lang="en-US" sz="2400" dirty="0" err="1" smtClean="0"/>
              <a:t>scikit</a:t>
            </a:r>
            <a:r>
              <a:rPr lang="en-US" sz="2400" dirty="0" smtClean="0"/>
              <a:t> suite of scientific toolkits for Python. We have also used the “Our Python” data analysis library Pandas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DATA</a:t>
            </a:r>
            <a:endParaRPr lang="en-US" dirty="0"/>
          </a:p>
        </p:txBody>
      </p:sp>
      <p:sp>
        <p:nvSpPr>
          <p:cNvPr id="3" name="Content Placeholder 2"/>
          <p:cNvSpPr>
            <a:spLocks noGrp="1"/>
          </p:cNvSpPr>
          <p:nvPr>
            <p:ph idx="1"/>
          </p:nvPr>
        </p:nvSpPr>
        <p:spPr/>
        <p:txBody>
          <a:bodyPr>
            <a:normAutofit/>
          </a:bodyPr>
          <a:lstStyle/>
          <a:p>
            <a:pPr>
              <a:buNone/>
            </a:pPr>
            <a:r>
              <a:rPr lang="en-US" sz="2400" dirty="0" smtClean="0"/>
              <a:t>                Machine </a:t>
            </a:r>
            <a:r>
              <a:rPr lang="en-US" sz="2400" dirty="0" smtClean="0"/>
              <a:t>learning algorithms are largely implemented to only take data that is in a numeric format as input. More than half of the columns in the Ames Housing data set are non-numerical and need to be encoded, in this case using one-hot encoding and labeling. Additionally, various columns contain some empty values that have been dealt with in different ways as described in </a:t>
            </a:r>
            <a:r>
              <a:rPr lang="en-US" sz="2400" dirty="0" smtClean="0"/>
              <a:t>section.</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CATEGORICAL DATA</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pPr>
              <a:buNone/>
            </a:pPr>
            <a:r>
              <a:rPr lang="en-US" sz="2000" dirty="0" smtClean="0"/>
              <a:t>              Many </a:t>
            </a:r>
            <a:r>
              <a:rPr lang="en-US" sz="2000" dirty="0" smtClean="0"/>
              <a:t>of the variables of the data set are categorical, and take on a limited set of values. One example is the nominal variable ”Street” which represents the type of road access to the property and takes on the values ”</a:t>
            </a:r>
            <a:r>
              <a:rPr lang="en-US" sz="2000" dirty="0" err="1" smtClean="0"/>
              <a:t>Grvl</a:t>
            </a:r>
            <a:r>
              <a:rPr lang="en-US" sz="2000" dirty="0" smtClean="0"/>
              <a:t>” for gravel and ”Pave” for paved</a:t>
            </a:r>
            <a:r>
              <a:rPr lang="en-US" sz="2000" dirty="0" smtClean="0"/>
              <a:t>.</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dirty="0" smtClean="0"/>
              <a:t> </a:t>
            </a:r>
            <a:r>
              <a:rPr lang="en-US" sz="2000" dirty="0" smtClean="0"/>
              <a:t>                 </a:t>
            </a:r>
          </a:p>
          <a:p>
            <a:pPr>
              <a:buNone/>
            </a:pPr>
            <a:r>
              <a:rPr lang="en-US" sz="2000" dirty="0" smtClean="0"/>
              <a:t>			</a:t>
            </a:r>
            <a:r>
              <a:rPr lang="en-US" sz="2000" b="1" dirty="0" smtClean="0"/>
              <a:t>LABEL OF ORIGINAL VARIABLES</a:t>
            </a:r>
          </a:p>
          <a:p>
            <a:pPr>
              <a:buNone/>
            </a:pPr>
            <a:endParaRPr lang="en-US" sz="2000" dirty="0"/>
          </a:p>
        </p:txBody>
      </p:sp>
      <p:graphicFrame>
        <p:nvGraphicFramePr>
          <p:cNvPr id="5" name="Table 4"/>
          <p:cNvGraphicFramePr>
            <a:graphicFrameLocks noGrp="1"/>
          </p:cNvGraphicFramePr>
          <p:nvPr/>
        </p:nvGraphicFramePr>
        <p:xfrm>
          <a:off x="1066800" y="3733800"/>
          <a:ext cx="2133600" cy="1849120"/>
        </p:xfrm>
        <a:graphic>
          <a:graphicData uri="http://schemas.openxmlformats.org/drawingml/2006/table">
            <a:tbl>
              <a:tblPr firstRow="1" bandRow="1">
                <a:tableStyleId>{5C22544A-7EE6-4342-B048-85BDC9FD1C3A}</a:tableStyleId>
              </a:tblPr>
              <a:tblGrid>
                <a:gridCol w="2133600"/>
              </a:tblGrid>
              <a:tr h="142240">
                <a:tc>
                  <a:txBody>
                    <a:bodyPr/>
                    <a:lstStyle/>
                    <a:p>
                      <a:pPr algn="ctr"/>
                      <a:r>
                        <a:rPr lang="en-US" dirty="0" smtClean="0"/>
                        <a:t>L</a:t>
                      </a:r>
                      <a:r>
                        <a:rPr lang="en-US" dirty="0" smtClean="0">
                          <a:solidFill>
                            <a:schemeClr val="tx1"/>
                          </a:solidFill>
                        </a:rPr>
                        <a:t>LAND</a:t>
                      </a:r>
                      <a:r>
                        <a:rPr lang="en-US" baseline="0" dirty="0" smtClean="0">
                          <a:solidFill>
                            <a:schemeClr val="tx1"/>
                          </a:solidFill>
                        </a:rPr>
                        <a:t> SLIDE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GTL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MOD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SEV</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GTL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 name="Table 5"/>
          <p:cNvGraphicFramePr>
            <a:graphicFrameLocks noGrp="1"/>
          </p:cNvGraphicFramePr>
          <p:nvPr/>
        </p:nvGraphicFramePr>
        <p:xfrm>
          <a:off x="4724400" y="3733800"/>
          <a:ext cx="2362200" cy="1854200"/>
        </p:xfrm>
        <a:graphic>
          <a:graphicData uri="http://schemas.openxmlformats.org/drawingml/2006/table">
            <a:tbl>
              <a:tblPr firstRow="1" bandRow="1">
                <a:tableStyleId>{5C22544A-7EE6-4342-B048-85BDC9FD1C3A}</a:tableStyleId>
              </a:tblPr>
              <a:tblGrid>
                <a:gridCol w="2362200"/>
              </a:tblGrid>
              <a:tr h="370840">
                <a:tc>
                  <a:txBody>
                    <a:bodyPr/>
                    <a:lstStyle/>
                    <a:p>
                      <a:pPr algn="ctr"/>
                      <a:r>
                        <a:rPr lang="en-US" dirty="0" smtClean="0">
                          <a:solidFill>
                            <a:schemeClr val="tx1"/>
                          </a:solidFill>
                        </a:rPr>
                        <a:t>LAND SLOPE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ight Arrow 6"/>
          <p:cNvSpPr/>
          <p:nvPr/>
        </p:nvSpPr>
        <p:spPr>
          <a:xfrm>
            <a:off x="3505200" y="4495800"/>
            <a:ext cx="978408" cy="48463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the data</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The </a:t>
            </a:r>
            <a:r>
              <a:rPr lang="en-US" dirty="0" smtClean="0"/>
              <a:t>data set is used in two ways. First to train the algorithm, and then to test it, and for these intents we have split the set in two. The ratio between the number of rows in the training data and the test data needs to be carefully selected. If the test data is too small the result is less convincing since it is not tested on a large variety of rows. Increasing the test data size improves reliability but reduces the number of rows in the training data which causes the model to predict worse. A way of mitigating the effects of a larger test set is to use cross-validation, which is used for this experiment.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graphicFrame>
        <p:nvGraphicFramePr>
          <p:cNvPr id="5" name="Content Placeholder 4"/>
          <p:cNvGraphicFramePr>
            <a:graphicFrameLocks noGrp="1"/>
          </p:cNvGraphicFramePr>
          <p:nvPr>
            <p:ph idx="1"/>
          </p:nvPr>
        </p:nvGraphicFramePr>
        <p:xfrm>
          <a:off x="1447800" y="2133600"/>
          <a:ext cx="6172200" cy="370840"/>
        </p:xfrm>
        <a:graphic>
          <a:graphicData uri="http://schemas.openxmlformats.org/drawingml/2006/table">
            <a:tbl>
              <a:tblPr bandRow="1">
                <a:tableStyleId>{5C22544A-7EE6-4342-B048-85BDC9FD1C3A}</a:tableStyleId>
              </a:tblPr>
              <a:tblGrid>
                <a:gridCol w="1234440"/>
                <a:gridCol w="1234440"/>
                <a:gridCol w="1234440"/>
                <a:gridCol w="1234440"/>
                <a:gridCol w="123444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 name="Table 5"/>
          <p:cNvGraphicFramePr>
            <a:graphicFrameLocks noGrp="1"/>
          </p:cNvGraphicFramePr>
          <p:nvPr/>
        </p:nvGraphicFramePr>
        <p:xfrm>
          <a:off x="1447800" y="2743200"/>
          <a:ext cx="6096000" cy="3657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Table 6"/>
          <p:cNvGraphicFramePr>
            <a:graphicFrameLocks noGrp="1"/>
          </p:cNvGraphicFramePr>
          <p:nvPr/>
        </p:nvGraphicFramePr>
        <p:xfrm>
          <a:off x="1447800" y="3352800"/>
          <a:ext cx="6096000" cy="3657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8" name="Table 7"/>
          <p:cNvGraphicFramePr>
            <a:graphicFrameLocks noGrp="1"/>
          </p:cNvGraphicFramePr>
          <p:nvPr/>
        </p:nvGraphicFramePr>
        <p:xfrm>
          <a:off x="1447800" y="3962400"/>
          <a:ext cx="6096000" cy="38100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810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 name="Table 8"/>
          <p:cNvGraphicFramePr>
            <a:graphicFrameLocks noGrp="1"/>
          </p:cNvGraphicFramePr>
          <p:nvPr/>
        </p:nvGraphicFramePr>
        <p:xfrm>
          <a:off x="1447800" y="4495800"/>
          <a:ext cx="6096000" cy="3657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048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r>
            </a:tbl>
          </a:graphicData>
        </a:graphic>
      </p:graphicFrame>
      <p:sp>
        <p:nvSpPr>
          <p:cNvPr id="10" name="Rectangle 9"/>
          <p:cNvSpPr/>
          <p:nvPr/>
        </p:nvSpPr>
        <p:spPr>
          <a:xfrm>
            <a:off x="381000" y="2286000"/>
            <a:ext cx="776175" cy="2585323"/>
          </a:xfrm>
          <a:prstGeom prst="rect">
            <a:avLst/>
          </a:prstGeom>
        </p:spPr>
        <p:txBody>
          <a:bodyPr wrap="square">
            <a:spAutoFit/>
          </a:bodyPr>
          <a:lstStyle/>
          <a:p>
            <a:r>
              <a:rPr lang="en-US" dirty="0" smtClean="0"/>
              <a:t>Run </a:t>
            </a:r>
            <a:r>
              <a:rPr lang="en-US" dirty="0" smtClean="0"/>
              <a:t>1</a:t>
            </a:r>
          </a:p>
          <a:p>
            <a:endParaRPr lang="en-US" dirty="0" smtClean="0"/>
          </a:p>
          <a:p>
            <a:r>
              <a:rPr lang="en-US" dirty="0" smtClean="0"/>
              <a:t> </a:t>
            </a:r>
            <a:r>
              <a:rPr lang="en-US" dirty="0" smtClean="0"/>
              <a:t>Run </a:t>
            </a:r>
            <a:r>
              <a:rPr lang="en-US" dirty="0" smtClean="0"/>
              <a:t>2</a:t>
            </a:r>
          </a:p>
          <a:p>
            <a:endParaRPr lang="en-US" dirty="0" smtClean="0"/>
          </a:p>
          <a:p>
            <a:r>
              <a:rPr lang="en-US" dirty="0" smtClean="0"/>
              <a:t> </a:t>
            </a:r>
            <a:r>
              <a:rPr lang="en-US" dirty="0" smtClean="0"/>
              <a:t>Run </a:t>
            </a:r>
            <a:r>
              <a:rPr lang="en-US" dirty="0" smtClean="0"/>
              <a:t>3</a:t>
            </a:r>
          </a:p>
          <a:p>
            <a:endParaRPr lang="en-US" dirty="0" smtClean="0"/>
          </a:p>
          <a:p>
            <a:r>
              <a:rPr lang="en-US" dirty="0" smtClean="0"/>
              <a:t> </a:t>
            </a:r>
            <a:r>
              <a:rPr lang="en-US" dirty="0" smtClean="0"/>
              <a:t>Run </a:t>
            </a:r>
            <a:r>
              <a:rPr lang="en-US" dirty="0" smtClean="0"/>
              <a:t>4</a:t>
            </a:r>
          </a:p>
          <a:p>
            <a:endParaRPr lang="en-US" dirty="0" smtClean="0"/>
          </a:p>
          <a:p>
            <a:r>
              <a:rPr lang="en-US" dirty="0" smtClean="0"/>
              <a:t> </a:t>
            </a:r>
            <a:r>
              <a:rPr lang="en-US" dirty="0" smtClean="0"/>
              <a:t>Run 5</a:t>
            </a:r>
            <a:endParaRPr lang="en-US" dirty="0"/>
          </a:p>
        </p:txBody>
      </p:sp>
      <p:sp>
        <p:nvSpPr>
          <p:cNvPr id="11" name="Rectangle 10"/>
          <p:cNvSpPr/>
          <p:nvPr/>
        </p:nvSpPr>
        <p:spPr>
          <a:xfrm>
            <a:off x="3810000" y="1600200"/>
            <a:ext cx="1007263" cy="369332"/>
          </a:xfrm>
          <a:prstGeom prst="rect">
            <a:avLst/>
          </a:prstGeom>
        </p:spPr>
        <p:txBody>
          <a:bodyPr wrap="none">
            <a:spAutoFit/>
          </a:bodyPr>
          <a:lstStyle/>
          <a:p>
            <a:r>
              <a:rPr lang="en-US" dirty="0" smtClean="0"/>
              <a:t>Data set </a:t>
            </a:r>
            <a:endParaRPr lang="en-US" dirty="0"/>
          </a:p>
        </p:txBody>
      </p:sp>
      <p:cxnSp>
        <p:nvCxnSpPr>
          <p:cNvPr id="13" name="Straight Arrow Connector 12"/>
          <p:cNvCxnSpPr/>
          <p:nvPr/>
        </p:nvCxnSpPr>
        <p:spPr>
          <a:xfrm rot="10800000">
            <a:off x="1524000" y="1828800"/>
            <a:ext cx="2133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876800" y="1828800"/>
            <a:ext cx="2286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181600" y="5715000"/>
            <a:ext cx="9144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181600" y="6172200"/>
            <a:ext cx="914400" cy="3048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324600" y="5638800"/>
            <a:ext cx="1176412" cy="923330"/>
          </a:xfrm>
          <a:prstGeom prst="rect">
            <a:avLst/>
          </a:prstGeom>
        </p:spPr>
        <p:txBody>
          <a:bodyPr wrap="none">
            <a:spAutoFit/>
          </a:bodyPr>
          <a:lstStyle/>
          <a:p>
            <a:r>
              <a:rPr lang="en-US" dirty="0" smtClean="0"/>
              <a:t>Training</a:t>
            </a:r>
          </a:p>
          <a:p>
            <a:endParaRPr lang="en-US" dirty="0" smtClean="0"/>
          </a:p>
          <a:p>
            <a:r>
              <a:rPr lang="en-US" dirty="0" smtClean="0"/>
              <a:t> </a:t>
            </a:r>
            <a:r>
              <a:rPr lang="en-US" dirty="0" smtClean="0"/>
              <a:t>Validation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lstStyle/>
          <a:p>
            <a:r>
              <a:rPr lang="en-US" b="1" dirty="0" smtClean="0">
                <a:latin typeface="Times New Roman" pitchFamily="18" charset="0"/>
                <a:cs typeface="Times New Roman" pitchFamily="18" charset="0"/>
              </a:rPr>
              <a:t>THANK YOU!</a:t>
            </a:r>
            <a:endParaRPr lang="en-US" b="1"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399</Words>
  <Application>Microsoft Office PowerPoint</Application>
  <PresentationFormat>On-screen Show (4:3)</PresentationFormat>
  <Paragraphs>45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PREDICTING HOUSE PRICES USING MACHINE LEARNING</vt:lpstr>
      <vt:lpstr>METHODS</vt:lpstr>
      <vt:lpstr>CLEANING DATA</vt:lpstr>
      <vt:lpstr>ENCODING CATEGORICAL DATA</vt:lpstr>
      <vt:lpstr>Splitting the data</vt:lpstr>
      <vt:lpstr>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HOUSE PRICES USING MACHINE LEARNING</dc:title>
  <dc:creator>NANDHAKUMAR</dc:creator>
  <cp:lastModifiedBy>NANDHAKUMAR</cp:lastModifiedBy>
  <cp:revision>9</cp:revision>
  <dcterms:created xsi:type="dcterms:W3CDTF">2006-08-16T00:00:00Z</dcterms:created>
  <dcterms:modified xsi:type="dcterms:W3CDTF">2023-10-25T15:18:15Z</dcterms:modified>
</cp:coreProperties>
</file>