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smtClean="0">
                <a:latin typeface="Times New Roman" pitchFamily="18" charset="0"/>
                <a:cs typeface="Times New Roman" pitchFamily="18" charset="0"/>
              </a:rPr>
              <a:t>PREDICTING HOUSE PRICES USING MACHINE LEARNING</a:t>
            </a:r>
            <a:endParaRPr lang="en-US" sz="54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WhatsApp Image 2023-10-17 at 5.18.40 AM.jpeg"/>
          <p:cNvPicPr>
            <a:picLocks noChangeAspect="1"/>
          </p:cNvPicPr>
          <p:nvPr/>
        </p:nvPicPr>
        <p:blipFill>
          <a:blip r:embed="rId2"/>
          <a:stretch>
            <a:fillRect/>
          </a:stretch>
        </p:blipFill>
        <p:spPr>
          <a:xfrm>
            <a:off x="1703432" y="1828800"/>
            <a:ext cx="5737136" cy="4297363"/>
          </a:xfrm>
          <a:prstGeom prst="rect">
            <a:avLst/>
          </a:prstGeom>
        </p:spPr>
      </p:pic>
      <p:sp>
        <p:nvSpPr>
          <p:cNvPr id="3" name="Rectangle 2"/>
          <p:cNvSpPr/>
          <p:nvPr/>
        </p:nvSpPr>
        <p:spPr>
          <a:xfrm>
            <a:off x="2133600" y="1066800"/>
            <a:ext cx="4343400" cy="584775"/>
          </a:xfrm>
          <a:prstGeom prst="rect">
            <a:avLst/>
          </a:prstGeom>
        </p:spPr>
        <p:txBody>
          <a:bodyPr wrap="square">
            <a:spAutoFit/>
          </a:bodyPr>
          <a:lstStyle/>
          <a:p>
            <a:r>
              <a:rPr lang="en-US" sz="3200" dirty="0" smtClean="0">
                <a:latin typeface="Times New Roman" pitchFamily="18" charset="0"/>
                <a:cs typeface="Times New Roman" pitchFamily="18" charset="0"/>
              </a:rPr>
              <a:t>K Nearest </a:t>
            </a:r>
            <a:r>
              <a:rPr lang="en-US" sz="3200" dirty="0" err="1" smtClean="0">
                <a:latin typeface="Times New Roman" pitchFamily="18" charset="0"/>
                <a:cs typeface="Times New Roman" pitchFamily="18" charset="0"/>
              </a:rPr>
              <a:t>Neighbours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categorical data</a:t>
            </a:r>
            <a:endParaRPr lang="en-US" dirty="0"/>
          </a:p>
        </p:txBody>
      </p:sp>
      <p:pic>
        <p:nvPicPr>
          <p:cNvPr id="4" name="Content Placeholder 3" descr="ph...3.png"/>
          <p:cNvPicPr>
            <a:picLocks noGrp="1" noChangeAspect="1"/>
          </p:cNvPicPr>
          <p:nvPr>
            <p:ph idx="1"/>
          </p:nvPr>
        </p:nvPicPr>
        <p:blipFill>
          <a:blip r:embed="rId2"/>
          <a:stretch>
            <a:fillRect/>
          </a:stretch>
        </p:blipFill>
        <p:spPr>
          <a:xfrm>
            <a:off x="1524000" y="1828800"/>
            <a:ext cx="5943600"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TRAINING</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buNone/>
            </a:pPr>
            <a:r>
              <a:rPr lang="en-US" dirty="0" smtClean="0"/>
              <a:t>METHODS:</a:t>
            </a:r>
          </a:p>
          <a:p>
            <a:pPr>
              <a:buNone/>
            </a:pPr>
            <a:r>
              <a:rPr lang="en-US" dirty="0" smtClean="0"/>
              <a:t>           </a:t>
            </a:r>
            <a:r>
              <a:rPr lang="en-US" dirty="0" smtClean="0"/>
              <a:t>In order to answer the question about what machine learning method is better to use for the house price problem the algorithms k-NN and Random Forest, as motivated in section 2.1, have been compared in terms of their prediction accuracy. Instead of implementing the algorithms from scratch for this study, algorithms from the </a:t>
            </a:r>
            <a:r>
              <a:rPr lang="en-US" dirty="0" err="1" smtClean="0"/>
              <a:t>scikit</a:t>
            </a:r>
            <a:r>
              <a:rPr lang="en-US" dirty="0" smtClean="0"/>
              <a:t>-learn library have been used. It is a state-of-the-art library part of the </a:t>
            </a:r>
            <a:r>
              <a:rPr lang="en-US" dirty="0" err="1" smtClean="0"/>
              <a:t>scikit</a:t>
            </a:r>
            <a:r>
              <a:rPr lang="en-US" dirty="0" smtClean="0"/>
              <a:t> suite of scientific toolkits for Python. We have also used the “Our Python” data analysis library </a:t>
            </a:r>
            <a:r>
              <a:rPr lang="en-US" dirty="0" smtClean="0"/>
              <a:t>Pandas.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CATEGORICAL DATA</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pPr>
              <a:buNone/>
            </a:pPr>
            <a:r>
              <a:rPr lang="en-US" dirty="0" smtClean="0"/>
              <a:t>              Many </a:t>
            </a:r>
            <a:r>
              <a:rPr lang="en-US" dirty="0" smtClean="0"/>
              <a:t>of the variables of the data set are categorical, and take on a limited set of values. One example is the nominal variable ”Street” which represents the type of road access to the property and takes on the values ”</a:t>
            </a:r>
            <a:r>
              <a:rPr lang="en-US" dirty="0" err="1" smtClean="0"/>
              <a:t>Grvl</a:t>
            </a:r>
            <a:r>
              <a:rPr lang="en-US" dirty="0" smtClean="0"/>
              <a:t>” for gravel and ”Pave” for paved</a:t>
            </a:r>
            <a:r>
              <a:rPr lang="en-US" dirty="0" smtClean="0"/>
              <a:t>.</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the data</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pPr>
              <a:buNone/>
            </a:pPr>
            <a:r>
              <a:rPr lang="en-US" dirty="0" smtClean="0"/>
              <a:t> </a:t>
            </a:r>
            <a:r>
              <a:rPr lang="en-US" dirty="0" smtClean="0"/>
              <a:t>              The </a:t>
            </a:r>
            <a:r>
              <a:rPr lang="en-US" dirty="0" smtClean="0"/>
              <a:t>data set is used in two ways. First to train the algorithm, and then to test it, and for these intents we have split the set in two. The ratio between the number of rows in the training data and the test data needs to be carefully selected. If the test data is too small the result is less convincing since it is not tested on a large variety of rows. Increasing the test data size improves reliability but reduces the number of rows in the training data which causes the model to predict worse. A way of mitigating the effects of a larger test set is to use cross-validation, which is used for this experiment.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                       						</a:t>
            </a:r>
            <a:br>
              <a:rPr lang="en-US" sz="2200" dirty="0" smtClean="0"/>
            </a:br>
            <a:r>
              <a:rPr lang="en-US" sz="2200" dirty="0" smtClean="0"/>
              <a:t>	</a:t>
            </a:r>
            <a:r>
              <a:rPr lang="en-US" sz="2200" dirty="0" smtClean="0"/>
              <a:t>						</a:t>
            </a:r>
            <a:br>
              <a:rPr lang="en-US" sz="2200" dirty="0" smtClean="0"/>
            </a:br>
            <a:r>
              <a:rPr lang="en-US" sz="2200" dirty="0" smtClean="0"/>
              <a:t>	</a:t>
            </a:r>
            <a:r>
              <a:rPr lang="en-US" sz="2200" dirty="0" smtClean="0"/>
              <a:t>						Training</a:t>
            </a:r>
            <a:r>
              <a:rPr lang="en-US" sz="2200" dirty="0" smtClean="0"/>
              <a:t/>
            </a:r>
            <a:br>
              <a:rPr lang="en-US" sz="2200" dirty="0" smtClean="0"/>
            </a:br>
            <a:r>
              <a:rPr lang="en-US" sz="2200" dirty="0" smtClean="0"/>
              <a:t/>
            </a:r>
            <a:br>
              <a:rPr lang="en-US" sz="2200" dirty="0" smtClean="0"/>
            </a:br>
            <a:r>
              <a:rPr lang="en-US" sz="2200" dirty="0" smtClean="0"/>
              <a:t>							 </a:t>
            </a:r>
            <a:r>
              <a:rPr lang="en-US" sz="2200" dirty="0" smtClean="0"/>
              <a:t>Validation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Run 1</a:t>
            </a:r>
          </a:p>
          <a:p>
            <a:endParaRPr lang="en-US" dirty="0" smtClean="0"/>
          </a:p>
          <a:p>
            <a:pPr>
              <a:buNone/>
            </a:pPr>
            <a:r>
              <a:rPr lang="en-US" dirty="0" smtClean="0"/>
              <a:t> Run 2</a:t>
            </a:r>
          </a:p>
          <a:p>
            <a:endParaRPr lang="en-US" dirty="0" smtClean="0"/>
          </a:p>
          <a:p>
            <a:pPr>
              <a:buNone/>
            </a:pPr>
            <a:r>
              <a:rPr lang="en-US" dirty="0" smtClean="0"/>
              <a:t> Run 3</a:t>
            </a:r>
          </a:p>
          <a:p>
            <a:endParaRPr lang="en-US" dirty="0" smtClean="0"/>
          </a:p>
          <a:p>
            <a:pPr>
              <a:buNone/>
            </a:pPr>
            <a:r>
              <a:rPr lang="en-US" dirty="0" smtClean="0"/>
              <a:t> Run 4</a:t>
            </a:r>
          </a:p>
          <a:p>
            <a:endParaRPr lang="en-US" dirty="0" smtClean="0"/>
          </a:p>
          <a:p>
            <a:pPr>
              <a:buNone/>
            </a:pPr>
            <a:r>
              <a:rPr lang="en-US" dirty="0" smtClean="0"/>
              <a:t> Run 5</a:t>
            </a:r>
          </a:p>
          <a:p>
            <a:pPr>
              <a:buNone/>
            </a:pPr>
            <a:endParaRPr lang="en-US" dirty="0"/>
          </a:p>
        </p:txBody>
      </p:sp>
      <p:graphicFrame>
        <p:nvGraphicFramePr>
          <p:cNvPr id="4" name="Table 3"/>
          <p:cNvGraphicFramePr>
            <a:graphicFrameLocks noGrp="1"/>
          </p:cNvGraphicFramePr>
          <p:nvPr/>
        </p:nvGraphicFramePr>
        <p:xfrm>
          <a:off x="1752600" y="1676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US" dirty="0">
                        <a:ln>
                          <a:no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nvGraphicFramePr>
        <p:xfrm>
          <a:off x="1828800" y="2514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1828800" y="35052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1828800" y="4343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1828800" y="5181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r>
            </a:tbl>
          </a:graphicData>
        </a:graphic>
      </p:graphicFrame>
      <p:graphicFrame>
        <p:nvGraphicFramePr>
          <p:cNvPr id="9" name="Table 8"/>
          <p:cNvGraphicFramePr>
            <a:graphicFrameLocks noGrp="1"/>
          </p:cNvGraphicFramePr>
          <p:nvPr/>
        </p:nvGraphicFramePr>
        <p:xfrm>
          <a:off x="5638800" y="990600"/>
          <a:ext cx="1447800" cy="370840"/>
        </p:xfrm>
        <a:graphic>
          <a:graphicData uri="http://schemas.openxmlformats.org/drawingml/2006/table">
            <a:tbl>
              <a:tblPr firstRow="1" bandRow="1">
                <a:tableStyleId>{5C22544A-7EE6-4342-B048-85BDC9FD1C3A}</a:tableStyleId>
              </a:tblPr>
              <a:tblGrid>
                <a:gridCol w="14478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r>
            </a:tbl>
          </a:graphicData>
        </a:graphic>
      </p:graphicFrame>
      <p:graphicFrame>
        <p:nvGraphicFramePr>
          <p:cNvPr id="10" name="Table 9"/>
          <p:cNvGraphicFramePr>
            <a:graphicFrameLocks noGrp="1"/>
          </p:cNvGraphicFramePr>
          <p:nvPr/>
        </p:nvGraphicFramePr>
        <p:xfrm>
          <a:off x="5638800" y="381000"/>
          <a:ext cx="1447800" cy="370840"/>
        </p:xfrm>
        <a:graphic>
          <a:graphicData uri="http://schemas.openxmlformats.org/drawingml/2006/table">
            <a:tbl>
              <a:tblPr firstRow="1" bandRow="1">
                <a:tableStyleId>{5C22544A-7EE6-4342-B048-85BDC9FD1C3A}</a:tableStyleId>
              </a:tblPr>
              <a:tblGrid>
                <a:gridCol w="14478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2133600"/>
          </a:xfrm>
        </p:spPr>
        <p:txBody>
          <a:bodyPr>
            <a:normAutofit/>
          </a:bodyPr>
          <a:lstStyle/>
          <a:p>
            <a:r>
              <a:rPr lang="en-US" sz="5400" b="1" i="1" dirty="0" smtClean="0">
                <a:latin typeface="Times New Roman" pitchFamily="18" charset="0"/>
                <a:cs typeface="Times New Roman" pitchFamily="18" charset="0"/>
              </a:rPr>
              <a:t>THANK YOU!</a:t>
            </a:r>
            <a:endParaRPr lang="en-US" sz="5400" b="1" i="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machine learning model is given the test</a:t>
            </a:r>
          </a:p>
          <a:p>
            <a:pPr>
              <a:buNone/>
            </a:pPr>
            <a:r>
              <a:rPr lang="en-US" dirty="0" smtClean="0">
                <a:latin typeface="Times New Roman" pitchFamily="18" charset="0"/>
                <a:cs typeface="Times New Roman" pitchFamily="18" charset="0"/>
              </a:rPr>
              <a:t>Data but without the price of the properties in</a:t>
            </a:r>
          </a:p>
          <a:p>
            <a:pPr>
              <a:buNone/>
            </a:pPr>
            <a:r>
              <a:rPr lang="en-US" dirty="0" smtClean="0">
                <a:latin typeface="Times New Roman" pitchFamily="18" charset="0"/>
                <a:cs typeface="Times New Roman" pitchFamily="18" charset="0"/>
              </a:rPr>
              <a:t>Order to predict the price for them given the</a:t>
            </a:r>
          </a:p>
          <a:p>
            <a:pPr>
              <a:buNone/>
            </a:pPr>
            <a:r>
              <a:rPr lang="en-US" dirty="0" smtClean="0">
                <a:latin typeface="Times New Roman" pitchFamily="18" charset="0"/>
                <a:cs typeface="Times New Roman" pitchFamily="18" charset="0"/>
              </a:rPr>
              <a:t>Various features for the properties.  The </a:t>
            </a:r>
          </a:p>
          <a:p>
            <a:pPr>
              <a:buNone/>
            </a:pPr>
            <a:r>
              <a:rPr lang="en-US" dirty="0" smtClean="0">
                <a:latin typeface="Times New Roman" pitchFamily="18" charset="0"/>
                <a:cs typeface="Times New Roman" pitchFamily="18" charset="0"/>
              </a:rPr>
              <a:t>Predicted price is then compared to the actual </a:t>
            </a:r>
          </a:p>
          <a:p>
            <a:pPr>
              <a:buNone/>
            </a:pPr>
            <a:r>
              <a:rPr lang="en-US" dirty="0" smtClean="0">
                <a:latin typeface="Times New Roman" pitchFamily="18" charset="0"/>
                <a:cs typeface="Times New Roman" pitchFamily="18" charset="0"/>
              </a:rPr>
              <a:t>Price in the test data.</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SAMPLE CODE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latin typeface="Times New Roman" pitchFamily="18" charset="0"/>
                <a:cs typeface="Times New Roman" pitchFamily="18" charset="0"/>
              </a:rPr>
              <a:t>import pandas as pd import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np</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seaborn</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sns</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matplotlib.pyplot</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plt</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matplotlib</a:t>
            </a:r>
            <a:r>
              <a:rPr lang="en-US" dirty="0" smtClean="0">
                <a:latin typeface="Times New Roman" pitchFamily="18" charset="0"/>
                <a:cs typeface="Times New Roman" pitchFamily="18" charset="0"/>
              </a:rPr>
              <a:t> inline  </a:t>
            </a:r>
          </a:p>
          <a:p>
            <a:pPr>
              <a:buNone/>
            </a:pPr>
            <a:r>
              <a:rPr lang="en-US" dirty="0" err="1" smtClean="0">
                <a:latin typeface="Times New Roman" pitchFamily="18" charset="0"/>
                <a:cs typeface="Times New Roman" pitchFamily="18" charset="0"/>
              </a:rPr>
              <a:t>HouseDF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pd.read_csv</a:t>
            </a:r>
            <a:r>
              <a:rPr lang="en-US" dirty="0" smtClean="0">
                <a:latin typeface="Times New Roman" pitchFamily="18" charset="0"/>
                <a:cs typeface="Times New Roman" pitchFamily="18" charset="0"/>
              </a:rPr>
              <a:t>('USA_Housing.csv') </a:t>
            </a:r>
            <a:r>
              <a:rPr lang="en-US" dirty="0" err="1" smtClean="0">
                <a:latin typeface="Times New Roman" pitchFamily="18" charset="0"/>
                <a:cs typeface="Times New Roman" pitchFamily="18" charset="0"/>
              </a:rPr>
              <a:t>HouseDF.head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HouseDF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HouseDF.reset_index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HouseDF.head</a:t>
            </a:r>
            <a:r>
              <a:rPr lang="en-US" dirty="0" smtClean="0">
                <a:latin typeface="Times New Roman" pitchFamily="18" charset="0"/>
                <a:cs typeface="Times New Roman" pitchFamily="18" charset="0"/>
              </a:rPr>
              <a:t>() HouseDF.info() </a:t>
            </a:r>
            <a:r>
              <a:rPr lang="en-US" dirty="0" err="1" smtClean="0">
                <a:latin typeface="Times New Roman" pitchFamily="18" charset="0"/>
                <a:cs typeface="Times New Roman" pitchFamily="18" charset="0"/>
              </a:rPr>
              <a:t>HouseDF.describe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HouseDF.columns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sns.pairplot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HouseDF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sns.distplot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HouseDF</a:t>
            </a:r>
            <a:r>
              <a:rPr lang="en-US" dirty="0" smtClean="0">
                <a:latin typeface="Times New Roman" pitchFamily="18" charset="0"/>
                <a:cs typeface="Times New Roman" pitchFamily="18" charset="0"/>
              </a:rPr>
              <a:t>['Price’]) </a:t>
            </a:r>
            <a:r>
              <a:rPr lang="en-US" dirty="0" err="1" smtClean="0">
                <a:latin typeface="Times New Roman" pitchFamily="18" charset="0"/>
                <a:cs typeface="Times New Roman" pitchFamily="18" charset="0"/>
              </a:rPr>
              <a:t>sns.heatmap</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HouseDF.corr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annot</a:t>
            </a:r>
            <a:r>
              <a:rPr lang="en-US" dirty="0" smtClean="0">
                <a:latin typeface="Times New Roman" pitchFamily="18" charset="0"/>
                <a:cs typeface="Times New Roman" pitchFamily="18" charset="0"/>
              </a:rPr>
              <a:t>=True) </a:t>
            </a:r>
          </a:p>
          <a:p>
            <a:pPr>
              <a:buNone/>
            </a:pP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HouseDF</a:t>
            </a:r>
            <a:r>
              <a:rPr lang="en-US" dirty="0" smtClean="0">
                <a:latin typeface="Times New Roman" pitchFamily="18" charset="0"/>
                <a:cs typeface="Times New Roman" pitchFamily="18" charset="0"/>
              </a:rPr>
              <a:t>[['Avg. Area Income', 'Avg. Area House Age', 'Avg. Area Number of Rooms', 'Avg. Area </a:t>
            </a:r>
          </a:p>
          <a:p>
            <a:pPr>
              <a:buNone/>
            </a:pPr>
            <a:r>
              <a:rPr lang="en-US" dirty="0" smtClean="0">
                <a:latin typeface="Times New Roman" pitchFamily="18" charset="0"/>
                <a:cs typeface="Times New Roman" pitchFamily="18" charset="0"/>
              </a:rPr>
              <a:t>Number of Bedrooms', 'Area Population']] </a:t>
            </a:r>
          </a:p>
          <a:p>
            <a:pPr>
              <a:buNone/>
            </a:pPr>
            <a:r>
              <a:rPr lang="en-US" dirty="0" smtClean="0">
                <a:latin typeface="Times New Roman" pitchFamily="18" charset="0"/>
                <a:cs typeface="Times New Roman" pitchFamily="18" charset="0"/>
              </a:rPr>
              <a:t>y = </a:t>
            </a:r>
            <a:r>
              <a:rPr lang="en-US" dirty="0" err="1" smtClean="0">
                <a:latin typeface="Times New Roman" pitchFamily="18" charset="0"/>
                <a:cs typeface="Times New Roman" pitchFamily="18" charset="0"/>
              </a:rPr>
              <a:t>HouseDF</a:t>
            </a:r>
            <a:r>
              <a:rPr lang="en-US" dirty="0" smtClean="0">
                <a:latin typeface="Times New Roman" pitchFamily="18" charset="0"/>
                <a:cs typeface="Times New Roman" pitchFamily="18" charset="0"/>
              </a:rPr>
              <a:t>['Price’] </a:t>
            </a:r>
          </a:p>
          <a:p>
            <a:pPr>
              <a:buNone/>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sklearn.model_selection</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train_test_split</a:t>
            </a: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X_train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X_test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y_train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y_test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train_test_split</a:t>
            </a:r>
            <a:r>
              <a:rPr lang="en-US" dirty="0" smtClean="0">
                <a:latin typeface="Times New Roman" pitchFamily="18" charset="0"/>
                <a:cs typeface="Times New Roman" pitchFamily="18" charset="0"/>
              </a:rPr>
              <a:t>(X, y, </a:t>
            </a:r>
            <a:r>
              <a:rPr lang="en-US" dirty="0" err="1" smtClean="0">
                <a:latin typeface="Times New Roman" pitchFamily="18" charset="0"/>
                <a:cs typeface="Times New Roman" pitchFamily="18" charset="0"/>
              </a:rPr>
              <a:t>test_size</a:t>
            </a:r>
            <a:r>
              <a:rPr lang="en-US" dirty="0" smtClean="0">
                <a:latin typeface="Times New Roman" pitchFamily="18" charset="0"/>
                <a:cs typeface="Times New Roman" pitchFamily="18" charset="0"/>
              </a:rPr>
              <a:t>=0.4, </a:t>
            </a:r>
            <a:r>
              <a:rPr lang="en-US" dirty="0" err="1" smtClean="0">
                <a:latin typeface="Times New Roman" pitchFamily="18" charset="0"/>
                <a:cs typeface="Times New Roman" pitchFamily="18" charset="0"/>
              </a:rPr>
              <a:t>random_state</a:t>
            </a:r>
            <a:r>
              <a:rPr lang="en-US" dirty="0" smtClean="0">
                <a:latin typeface="Times New Roman" pitchFamily="18" charset="0"/>
                <a:cs typeface="Times New Roman" pitchFamily="18" charset="0"/>
              </a:rPr>
              <a:t>=101) </a:t>
            </a:r>
          </a:p>
          <a:p>
            <a:pPr>
              <a:buNone/>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sklearn.linear_model</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minmaxscaler</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lm = </a:t>
            </a:r>
            <a:r>
              <a:rPr lang="en-US" dirty="0" err="1" smtClean="0">
                <a:latin typeface="Times New Roman" pitchFamily="18" charset="0"/>
                <a:cs typeface="Times New Roman" pitchFamily="18" charset="0"/>
              </a:rPr>
              <a:t>minmaxscaler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feature_range</a:t>
            </a:r>
            <a:r>
              <a:rPr lang="en-US" dirty="0" smtClean="0">
                <a:latin typeface="Times New Roman" pitchFamily="18" charset="0"/>
                <a:cs typeface="Times New Roman" pitchFamily="18" charset="0"/>
              </a:rPr>
              <a:t>=(0,1)) </a:t>
            </a:r>
          </a:p>
          <a:p>
            <a:pPr>
              <a:buNone/>
            </a:pPr>
            <a:r>
              <a:rPr lang="en-US" dirty="0" err="1" smtClean="0">
                <a:latin typeface="Times New Roman" pitchFamily="18" charset="0"/>
                <a:cs typeface="Times New Roman" pitchFamily="18" charset="0"/>
              </a:rPr>
              <a:t>lm.fit_transform</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X_train,y_train</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lm.intercept</a:t>
            </a:r>
            <a:r>
              <a:rPr lang="en-US" dirty="0" smtClean="0">
                <a:latin typeface="Times New Roman" pitchFamily="18" charset="0"/>
                <a:cs typeface="Times New Roman" pitchFamily="18" charset="0"/>
              </a:rPr>
              <a:t>_) </a:t>
            </a:r>
          </a:p>
          <a:p>
            <a:pPr>
              <a:buNone/>
            </a:pPr>
            <a:r>
              <a:rPr lang="en-US" dirty="0" err="1" smtClean="0">
                <a:latin typeface="Times New Roman" pitchFamily="18" charset="0"/>
                <a:cs typeface="Times New Roman" pitchFamily="18" charset="0"/>
              </a:rPr>
              <a:t>coeff_df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pd.DataFrame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lm.coef_,X.columns,columns</a:t>
            </a:r>
            <a:r>
              <a:rPr lang="en-US" dirty="0" smtClean="0">
                <a:latin typeface="Times New Roman" pitchFamily="18" charset="0"/>
                <a:cs typeface="Times New Roman" pitchFamily="18" charset="0"/>
              </a:rPr>
              <a:t>=['Coefficient’]) </a:t>
            </a:r>
            <a:r>
              <a:rPr lang="en-US" dirty="0" err="1" smtClean="0">
                <a:latin typeface="Times New Roman" pitchFamily="18" charset="0"/>
                <a:cs typeface="Times New Roman" pitchFamily="18" charset="0"/>
              </a:rPr>
              <a:t>coeff_df</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229600" cy="5632311"/>
          </a:xfrm>
          <a:prstGeom prst="rect">
            <a:avLst/>
          </a:prstGeom>
        </p:spPr>
        <p:txBody>
          <a:bodyPr wrap="square">
            <a:spAutoFit/>
          </a:bodyPr>
          <a:lstStyle/>
          <a:p>
            <a:pPr>
              <a:buNone/>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keras.layers</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Dense,Dropout,LSTM</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keras.models</a:t>
            </a:r>
            <a:r>
              <a:rPr lang="en-US" dirty="0" smtClean="0">
                <a:latin typeface="Times New Roman" pitchFamily="18" charset="0"/>
                <a:cs typeface="Times New Roman" pitchFamily="18" charset="0"/>
              </a:rPr>
              <a:t> import Sequential model = Sequential() </a:t>
            </a: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(LSTM(units = 50,activation = '</a:t>
            </a:r>
            <a:r>
              <a:rPr lang="en-US" dirty="0" err="1" smtClean="0">
                <a:latin typeface="Times New Roman" pitchFamily="18" charset="0"/>
                <a:cs typeface="Times New Roman" pitchFamily="18" charset="0"/>
              </a:rPr>
              <a:t>relu',return_sequences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True,input_shape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x_train.shape</a:t>
            </a:r>
            <a:r>
              <a:rPr lang="en-US" dirty="0" smtClean="0">
                <a:latin typeface="Times New Roman" pitchFamily="18" charset="0"/>
                <a:cs typeface="Times New Roman" pitchFamily="18" charset="0"/>
              </a:rPr>
              <a:t>[1], 1)))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(Dropout(0.2))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(LSTM(units = 60,activation = '</a:t>
            </a:r>
            <a:r>
              <a:rPr lang="en-US" dirty="0" err="1" smtClean="0">
                <a:latin typeface="Times New Roman" pitchFamily="18" charset="0"/>
                <a:cs typeface="Times New Roman" pitchFamily="18" charset="0"/>
              </a:rPr>
              <a:t>relu',return_sequences</a:t>
            </a:r>
            <a:r>
              <a:rPr lang="en-US" dirty="0" smtClean="0">
                <a:latin typeface="Times New Roman" pitchFamily="18" charset="0"/>
                <a:cs typeface="Times New Roman" pitchFamily="18" charset="0"/>
              </a:rPr>
              <a:t> = True))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(Dropout(0.3)) </a:t>
            </a:r>
          </a:p>
          <a:p>
            <a:pPr>
              <a:buNone/>
            </a:pP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(LSTM(units = 80,activation = '</a:t>
            </a:r>
            <a:r>
              <a:rPr lang="en-US" dirty="0" err="1" smtClean="0">
                <a:latin typeface="Times New Roman" pitchFamily="18" charset="0"/>
                <a:cs typeface="Times New Roman" pitchFamily="18" charset="0"/>
              </a:rPr>
              <a:t>relu',return_sequences</a:t>
            </a:r>
            <a:r>
              <a:rPr lang="en-US" dirty="0" smtClean="0">
                <a:latin typeface="Times New Roman" pitchFamily="18" charset="0"/>
                <a:cs typeface="Times New Roman" pitchFamily="18" charset="0"/>
              </a:rPr>
              <a:t> = True)) </a:t>
            </a: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(Dropout(0.4))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(LSTM(units = 120,activation = '</a:t>
            </a:r>
            <a:r>
              <a:rPr lang="en-US" dirty="0" err="1" smtClean="0">
                <a:latin typeface="Times New Roman" pitchFamily="18" charset="0"/>
                <a:cs typeface="Times New Roman" pitchFamily="18" charset="0"/>
              </a:rPr>
              <a:t>relu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(Dropout(0.5))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model.add</a:t>
            </a:r>
            <a:r>
              <a:rPr lang="en-US" dirty="0" smtClean="0">
                <a:latin typeface="Times New Roman" pitchFamily="18" charset="0"/>
                <a:cs typeface="Times New Roman" pitchFamily="18" charset="0"/>
              </a:rPr>
              <a:t>(Dense(units = 1))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model.compile</a:t>
            </a:r>
            <a:r>
              <a:rPr lang="en-US" dirty="0" smtClean="0">
                <a:latin typeface="Times New Roman" pitchFamily="18" charset="0"/>
                <a:cs typeface="Times New Roman" pitchFamily="18" charset="0"/>
              </a:rPr>
              <a:t>(optimizer='</a:t>
            </a:r>
            <a:r>
              <a:rPr lang="en-US" dirty="0" err="1" smtClean="0">
                <a:latin typeface="Times New Roman" pitchFamily="18" charset="0"/>
                <a:cs typeface="Times New Roman" pitchFamily="18" charset="0"/>
              </a:rPr>
              <a:t>adam</a:t>
            </a:r>
            <a:r>
              <a:rPr lang="en-US" dirty="0" smtClean="0">
                <a:latin typeface="Times New Roman" pitchFamily="18" charset="0"/>
                <a:cs typeface="Times New Roman" pitchFamily="18" charset="0"/>
              </a:rPr>
              <a:t>', loss = '</a:t>
            </a:r>
            <a:r>
              <a:rPr lang="en-US" dirty="0" err="1" smtClean="0">
                <a:latin typeface="Times New Roman" pitchFamily="18" charset="0"/>
                <a:cs typeface="Times New Roman" pitchFamily="18" charset="0"/>
              </a:rPr>
              <a:t>mean_squared_error</a:t>
            </a:r>
            <a:r>
              <a:rPr lang="en-US" dirty="0" smtClean="0">
                <a:latin typeface="Times New Roman" pitchFamily="18" charset="0"/>
                <a:cs typeface="Times New Roman" pitchFamily="18" charset="0"/>
              </a:rPr>
              <a:t>’) model.fit(</a:t>
            </a:r>
            <a:r>
              <a:rPr lang="en-US" dirty="0" err="1" smtClean="0">
                <a:latin typeface="Times New Roman" pitchFamily="18" charset="0"/>
                <a:cs typeface="Times New Roman" pitchFamily="18" charset="0"/>
              </a:rPr>
              <a:t>x_train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y_train,epochs</a:t>
            </a:r>
            <a:r>
              <a:rPr lang="en-US" dirty="0" smtClean="0">
                <a:latin typeface="Times New Roman" pitchFamily="18" charset="0"/>
                <a:cs typeface="Times New Roman" pitchFamily="18" charset="0"/>
              </a:rPr>
              <a:t>=50)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lm.intercept</a:t>
            </a:r>
            <a:r>
              <a:rPr lang="en-US" dirty="0" smtClean="0">
                <a:latin typeface="Times New Roman" pitchFamily="18" charset="0"/>
                <a:cs typeface="Times New Roman" pitchFamily="18" charset="0"/>
              </a:rPr>
              <a:t>_) </a:t>
            </a:r>
          </a:p>
          <a:p>
            <a:pPr>
              <a:buNone/>
            </a:pPr>
            <a:r>
              <a:rPr lang="en-US" dirty="0" smtClean="0">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696200" cy="5632311"/>
          </a:xfrm>
          <a:prstGeom prst="rect">
            <a:avLst/>
          </a:prstGeom>
        </p:spPr>
        <p:txBody>
          <a:bodyPr wrap="square">
            <a:spAutoFit/>
          </a:bodyPr>
          <a:lstStyle/>
          <a:p>
            <a:pPr>
              <a:buNone/>
            </a:pPr>
            <a:r>
              <a:rPr lang="en-US" dirty="0" err="1" smtClean="0">
                <a:latin typeface="Times New Roman" pitchFamily="18" charset="0"/>
                <a:cs typeface="Times New Roman" pitchFamily="18" charset="0"/>
              </a:rPr>
              <a:t>coeff_df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pd.DataFrame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lm.coef_,X.columns,columns</a:t>
            </a:r>
            <a:r>
              <a:rPr lang="en-US" dirty="0" smtClean="0">
                <a:latin typeface="Times New Roman" pitchFamily="18" charset="0"/>
                <a:cs typeface="Times New Roman" pitchFamily="18" charset="0"/>
              </a:rPr>
              <a:t>=['Coefficient’])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coeff_df</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predictions = </a:t>
            </a:r>
            <a:r>
              <a:rPr lang="en-US" dirty="0" err="1" smtClean="0">
                <a:latin typeface="Times New Roman" pitchFamily="18" charset="0"/>
                <a:cs typeface="Times New Roman" pitchFamily="18" charset="0"/>
              </a:rPr>
              <a:t>lm.predict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X_test</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scale_factor</a:t>
            </a:r>
            <a:r>
              <a:rPr lang="en-US" dirty="0" smtClean="0">
                <a:latin typeface="Times New Roman" pitchFamily="18" charset="0"/>
                <a:cs typeface="Times New Roman" pitchFamily="18" charset="0"/>
              </a:rPr>
              <a:t> = 1/0.02099517  </a:t>
            </a:r>
            <a:r>
              <a:rPr lang="en-US" dirty="0" err="1" smtClean="0">
                <a:latin typeface="Times New Roman" pitchFamily="18" charset="0"/>
                <a:cs typeface="Times New Roman" pitchFamily="18" charset="0"/>
              </a:rPr>
              <a:t>y_predicted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y_predicted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scale_factor</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y_test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y_test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scale_factor</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plt.scatter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y_test,predictions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sns.distplot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y_test</a:t>
            </a:r>
            <a:r>
              <a:rPr lang="en-US" dirty="0" smtClean="0">
                <a:latin typeface="Times New Roman" pitchFamily="18" charset="0"/>
                <a:cs typeface="Times New Roman" pitchFamily="18" charset="0"/>
              </a:rPr>
              <a:t>-predictions),bins=50);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plt.figure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figsize</a:t>
            </a:r>
            <a:r>
              <a:rPr lang="en-US" dirty="0" smtClean="0">
                <a:latin typeface="Times New Roman" pitchFamily="18" charset="0"/>
                <a:cs typeface="Times New Roman" pitchFamily="18" charset="0"/>
              </a:rPr>
              <a:t>=(12,6)) </a:t>
            </a:r>
            <a:r>
              <a:rPr lang="en-US" dirty="0" err="1" smtClean="0">
                <a:latin typeface="Times New Roman" pitchFamily="18" charset="0"/>
                <a:cs typeface="Times New Roman" pitchFamily="18" charset="0"/>
              </a:rPr>
              <a:t>plt.plot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y_test,'b',label</a:t>
            </a:r>
            <a:r>
              <a:rPr lang="en-US" dirty="0" smtClean="0">
                <a:latin typeface="Times New Roman" pitchFamily="18" charset="0"/>
                <a:cs typeface="Times New Roman" pitchFamily="18" charset="0"/>
              </a:rPr>
              <a:t> = 'Original Price') </a:t>
            </a:r>
            <a:r>
              <a:rPr lang="en-US" dirty="0" err="1" smtClean="0">
                <a:latin typeface="Times New Roman" pitchFamily="18" charset="0"/>
                <a:cs typeface="Times New Roman" pitchFamily="18" charset="0"/>
              </a:rPr>
              <a:t>plt.plot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y_predicted,'r',label</a:t>
            </a:r>
            <a:r>
              <a:rPr lang="en-US" dirty="0" smtClean="0">
                <a:latin typeface="Times New Roman" pitchFamily="18" charset="0"/>
                <a:cs typeface="Times New Roman" pitchFamily="18" charset="0"/>
              </a:rPr>
              <a:t> = 'Predicted Price') </a:t>
            </a:r>
            <a:r>
              <a:rPr lang="en-US" dirty="0" err="1" smtClean="0">
                <a:latin typeface="Times New Roman" pitchFamily="18" charset="0"/>
                <a:cs typeface="Times New Roman" pitchFamily="18" charset="0"/>
              </a:rPr>
              <a:t>plt.xlabel</a:t>
            </a:r>
            <a:r>
              <a:rPr lang="en-US" dirty="0" smtClean="0">
                <a:latin typeface="Times New Roman" pitchFamily="18" charset="0"/>
                <a:cs typeface="Times New Roman" pitchFamily="18" charset="0"/>
              </a:rPr>
              <a:t>('Time') </a:t>
            </a:r>
            <a:r>
              <a:rPr lang="en-US" dirty="0" err="1" smtClean="0">
                <a:latin typeface="Times New Roman" pitchFamily="18" charset="0"/>
                <a:cs typeface="Times New Roman" pitchFamily="18" charset="0"/>
              </a:rPr>
              <a:t>plt.ylabel</a:t>
            </a:r>
            <a:r>
              <a:rPr lang="en-US" dirty="0" smtClean="0">
                <a:latin typeface="Times New Roman" pitchFamily="18" charset="0"/>
                <a:cs typeface="Times New Roman" pitchFamily="18" charset="0"/>
              </a:rPr>
              <a:t>('Price') </a:t>
            </a:r>
            <a:r>
              <a:rPr lang="en-US" dirty="0" err="1" smtClean="0">
                <a:latin typeface="Times New Roman" pitchFamily="18" charset="0"/>
                <a:cs typeface="Times New Roman" pitchFamily="18" charset="0"/>
              </a:rPr>
              <a:t>plt.legend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plt.show</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sklearn</a:t>
            </a:r>
            <a:r>
              <a:rPr lang="en-US" dirty="0" smtClean="0">
                <a:latin typeface="Times New Roman" pitchFamily="18" charset="0"/>
                <a:cs typeface="Times New Roman" pitchFamily="18" charset="0"/>
              </a:rPr>
              <a:t> import metrics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print('MAE:', </a:t>
            </a:r>
            <a:r>
              <a:rPr lang="en-US" dirty="0" err="1" smtClean="0">
                <a:latin typeface="Times New Roman" pitchFamily="18" charset="0"/>
                <a:cs typeface="Times New Roman" pitchFamily="18" charset="0"/>
              </a:rPr>
              <a:t>metrics.mean_absolute_error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y_test</a:t>
            </a:r>
            <a:r>
              <a:rPr lang="en-US" dirty="0" smtClean="0">
                <a:latin typeface="Times New Roman" pitchFamily="18" charset="0"/>
                <a:cs typeface="Times New Roman" pitchFamily="18" charset="0"/>
              </a:rPr>
              <a:t>, predictions)) print('MSE:', </a:t>
            </a:r>
            <a:r>
              <a:rPr lang="en-US" dirty="0" err="1" smtClean="0">
                <a:latin typeface="Times New Roman" pitchFamily="18" charset="0"/>
                <a:cs typeface="Times New Roman" pitchFamily="18" charset="0"/>
              </a:rPr>
              <a:t>metrics.mean_squared_error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y_test</a:t>
            </a:r>
            <a:r>
              <a:rPr lang="en-US" dirty="0" smtClean="0">
                <a:latin typeface="Times New Roman" pitchFamily="18" charset="0"/>
                <a:cs typeface="Times New Roman" pitchFamily="18" charset="0"/>
              </a:rPr>
              <a:t>, predictions)) print('RMSE:', </a:t>
            </a:r>
            <a:r>
              <a:rPr lang="en-US" dirty="0" err="1" smtClean="0">
                <a:latin typeface="Times New Roman" pitchFamily="18" charset="0"/>
                <a:cs typeface="Times New Roman" pitchFamily="18" charset="0"/>
              </a:rPr>
              <a:t>np.sqrt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metrics.mean_squared_error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y_test</a:t>
            </a:r>
            <a:r>
              <a:rPr lang="en-US" dirty="0" smtClean="0">
                <a:latin typeface="Times New Roman" pitchFamily="18" charset="0"/>
                <a:cs typeface="Times New Roman" pitchFamily="18" charset="0"/>
              </a:rPr>
              <a:t>, predictions))) </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INNOVATION</a:t>
            </a:r>
            <a:endParaRPr lang="en-US" b="1" dirty="0"/>
          </a:p>
        </p:txBody>
      </p:sp>
      <p:sp>
        <p:nvSpPr>
          <p:cNvPr id="3" name="Content Placeholder 2"/>
          <p:cNvSpPr>
            <a:spLocks noGrp="1"/>
          </p:cNvSpPr>
          <p:nvPr>
            <p:ph idx="1"/>
          </p:nvPr>
        </p:nvSpPr>
        <p:spPr>
          <a:xfrm>
            <a:off x="381000" y="1295400"/>
            <a:ext cx="8229600" cy="4754563"/>
          </a:xfrm>
        </p:spPr>
        <p:txBody>
          <a:bodyPr>
            <a:normAutofit fontScale="85000" lnSpcReduction="10000"/>
          </a:bodyPr>
          <a:lstStyle/>
          <a:p>
            <a:pPr>
              <a:buNone/>
            </a:pPr>
            <a:r>
              <a:rPr lang="en-US" dirty="0" smtClean="0"/>
              <a:t>GRADIENT BOOSTING FOR IMPROVED PREDICTING </a:t>
            </a:r>
            <a:r>
              <a:rPr lang="en-US" dirty="0" smtClean="0"/>
              <a:t>ACCRACY:</a:t>
            </a:r>
          </a:p>
          <a:p>
            <a:pPr>
              <a:buNone/>
            </a:pPr>
            <a:endParaRPr lang="en-US" dirty="0" smtClean="0"/>
          </a:p>
          <a:p>
            <a:pPr>
              <a:buNone/>
            </a:pPr>
            <a:r>
              <a:rPr lang="en-US" dirty="0" smtClean="0"/>
              <a:t>SYSTEM ARCHITECTURE:</a:t>
            </a:r>
          </a:p>
          <a:p>
            <a:pPr>
              <a:buNone/>
            </a:pPr>
            <a:r>
              <a:rPr lang="en-US" dirty="0" smtClean="0"/>
              <a:t>             The </a:t>
            </a:r>
            <a:r>
              <a:rPr lang="en-US" dirty="0" smtClean="0"/>
              <a:t>first step in this is collection of raw data from the various sources and dataset can be of any historical data of the organization. From the raw data we can extract the attributes which are used for the prediction. After extraction, we can train the data model using these previous datasets. Here we should give Testing data as input to data analytical tool.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Gradient Boosting </a:t>
            </a:r>
            <a:r>
              <a:rPr lang="en-US" dirty="0" err="1" smtClean="0"/>
              <a:t>Regressor</a:t>
            </a:r>
            <a:r>
              <a:rPr lang="en-US" dirty="0" smtClean="0"/>
              <a:t>:</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buNone/>
            </a:pPr>
            <a:r>
              <a:rPr lang="en-US" dirty="0" smtClean="0"/>
              <a:t>ALGORITHM:</a:t>
            </a:r>
          </a:p>
          <a:p>
            <a:pPr>
              <a:buNone/>
            </a:pPr>
            <a:endParaRPr lang="en-US" dirty="0" smtClean="0"/>
          </a:p>
          <a:p>
            <a:pPr>
              <a:buNone/>
            </a:pPr>
            <a:r>
              <a:rPr lang="en-US" dirty="0" smtClean="0"/>
              <a:t> </a:t>
            </a:r>
            <a:r>
              <a:rPr lang="en-US" dirty="0" smtClean="0"/>
              <a:t>GRADIENT BOOST REGRESSOR</a:t>
            </a:r>
            <a:r>
              <a:rPr lang="en-US" dirty="0" smtClean="0"/>
              <a:t>:</a:t>
            </a:r>
          </a:p>
          <a:p>
            <a:pPr>
              <a:buNone/>
            </a:pPr>
            <a:r>
              <a:rPr lang="en-US" dirty="0" smtClean="0"/>
              <a:t> </a:t>
            </a:r>
            <a:r>
              <a:rPr lang="en-US" dirty="0" smtClean="0"/>
              <a:t>             </a:t>
            </a:r>
            <a:r>
              <a:rPr lang="en-US" dirty="0" smtClean="0"/>
              <a:t>We used the python pandas library for data processing which combined different datasets into a data frame. The raw data makes us to prepare the data for feature identification. Gradient Boosting for regression builds an additive model in a forward stage wise fashion. It allows for the optimization of arbitrary differentiable loss functions. A weak hypothesis is defined as one whose performance is at least slightly better than random chance.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buNone/>
            </a:pPr>
            <a:r>
              <a:rPr lang="en-US" dirty="0" smtClean="0"/>
              <a:t>Step 1: </a:t>
            </a:r>
            <a:r>
              <a:rPr lang="en-US" dirty="0" smtClean="0"/>
              <a:t>  Load </a:t>
            </a:r>
            <a:r>
              <a:rPr lang="en-US" dirty="0" smtClean="0"/>
              <a:t>the data set </a:t>
            </a:r>
            <a:r>
              <a:rPr lang="en-US" dirty="0" err="1" smtClean="0"/>
              <a:t>df</a:t>
            </a:r>
            <a:r>
              <a:rPr lang="en-US" dirty="0" smtClean="0"/>
              <a:t> = </a:t>
            </a:r>
            <a:r>
              <a:rPr lang="en-US" dirty="0" err="1" smtClean="0"/>
              <a:t>pd.read</a:t>
            </a:r>
            <a:r>
              <a:rPr lang="en-US" dirty="0" smtClean="0"/>
              <a:t>_ </a:t>
            </a:r>
            <a:r>
              <a:rPr lang="en-US" dirty="0" err="1" smtClean="0"/>
              <a:t>csv</a:t>
            </a:r>
            <a:r>
              <a:rPr lang="en-US" dirty="0" smtClean="0"/>
              <a:t>(“</a:t>
            </a:r>
            <a:r>
              <a:rPr lang="en-US" dirty="0" err="1" smtClean="0"/>
              <a:t>ml_house</a:t>
            </a:r>
            <a:r>
              <a:rPr lang="en-US" dirty="0" smtClean="0"/>
              <a:t>_   data_set.csv”</a:t>
            </a:r>
          </a:p>
          <a:p>
            <a:pPr>
              <a:lnSpc>
                <a:spcPct val="120000"/>
              </a:lnSpc>
              <a:buNone/>
            </a:pPr>
            <a:r>
              <a:rPr lang="en-US" dirty="0" smtClean="0"/>
              <a:t>Step </a:t>
            </a:r>
            <a:r>
              <a:rPr lang="en-US" dirty="0" smtClean="0"/>
              <a:t>2: Replace categorical </a:t>
            </a:r>
            <a:r>
              <a:rPr lang="en-US" dirty="0" smtClean="0"/>
              <a:t>data </a:t>
            </a:r>
            <a:r>
              <a:rPr lang="en-US" dirty="0" smtClean="0"/>
              <a:t>with one-hot encoded </a:t>
            </a:r>
            <a:r>
              <a:rPr lang="en-US" dirty="0" smtClean="0"/>
              <a:t>data.</a:t>
            </a:r>
          </a:p>
          <a:p>
            <a:pPr>
              <a:lnSpc>
                <a:spcPct val="120000"/>
              </a:lnSpc>
              <a:buNone/>
            </a:pPr>
            <a:r>
              <a:rPr lang="en-US" dirty="0" smtClean="0"/>
              <a:t> </a:t>
            </a:r>
            <a:r>
              <a:rPr lang="en-US" dirty="0" smtClean="0"/>
              <a:t>Step 3: Remove the sale price from the feature data </a:t>
            </a:r>
            <a:r>
              <a:rPr lang="en-US" dirty="0" smtClean="0"/>
              <a:t>.</a:t>
            </a:r>
          </a:p>
          <a:p>
            <a:pPr>
              <a:lnSpc>
                <a:spcPct val="120000"/>
              </a:lnSpc>
              <a:buNone/>
            </a:pPr>
            <a:r>
              <a:rPr lang="en-US" dirty="0" smtClean="0"/>
              <a:t> </a:t>
            </a:r>
            <a:r>
              <a:rPr lang="en-US" dirty="0" smtClean="0"/>
              <a:t>Step 4: Create the features and labels X and Y arrays. Step 5: </a:t>
            </a:r>
            <a:r>
              <a:rPr lang="en-US" dirty="0" smtClean="0"/>
              <a:t> Split </a:t>
            </a:r>
            <a:r>
              <a:rPr lang="en-US" dirty="0" smtClean="0"/>
              <a:t>the data set in a training set (70%) and a test set (30</a:t>
            </a:r>
            <a:r>
              <a:rPr lang="en-US" dirty="0" smtClean="0"/>
              <a:t>%).</a:t>
            </a:r>
          </a:p>
          <a:p>
            <a:pPr>
              <a:lnSpc>
                <a:spcPct val="120000"/>
              </a:lnSpc>
              <a:buNone/>
            </a:pPr>
            <a:r>
              <a:rPr lang="en-US" dirty="0" smtClean="0"/>
              <a:t> </a:t>
            </a:r>
            <a:r>
              <a:rPr lang="en-US" dirty="0" smtClean="0"/>
              <a:t>Step 6: Fit regression model</a:t>
            </a:r>
            <a:r>
              <a:rPr lang="en-US" dirty="0" smtClean="0"/>
              <a:t>.</a:t>
            </a:r>
          </a:p>
          <a:p>
            <a:pPr>
              <a:lnSpc>
                <a:spcPct val="120000"/>
              </a:lnSpc>
              <a:buNone/>
            </a:pPr>
            <a:r>
              <a:rPr lang="en-US" dirty="0" smtClean="0"/>
              <a:t> </a:t>
            </a:r>
            <a:r>
              <a:rPr lang="en-US" dirty="0" smtClean="0"/>
              <a:t>Step 7: Save the trained model to a file </a:t>
            </a:r>
            <a:r>
              <a:rPr lang="en-US" dirty="0" smtClean="0"/>
              <a:t>trained_house_classifier_model.pkl</a:t>
            </a:r>
          </a:p>
          <a:p>
            <a:pPr>
              <a:lnSpc>
                <a:spcPct val="120000"/>
              </a:lnSpc>
              <a:buNone/>
            </a:pPr>
            <a:r>
              <a:rPr lang="en-US" dirty="0" smtClean="0"/>
              <a:t> </a:t>
            </a:r>
            <a:r>
              <a:rPr lang="en-US" dirty="0" smtClean="0"/>
              <a:t>Step 8: Predict house worth using predict function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b="1" dirty="0" smtClean="0"/>
              <a:t>LOADING </a:t>
            </a:r>
            <a:r>
              <a:rPr lang="en-US" b="1" dirty="0" smtClean="0"/>
              <a:t>AND DATASET</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buNone/>
            </a:pPr>
            <a:r>
              <a:rPr lang="en-US" dirty="0" smtClean="0">
                <a:latin typeface="Times New Roman" pitchFamily="18" charset="0"/>
                <a:cs typeface="Times New Roman" pitchFamily="18" charset="0"/>
              </a:rPr>
              <a:t>MACHINE LEARNING ALGORITHM:</a:t>
            </a:r>
          </a:p>
          <a:p>
            <a:pPr>
              <a:buNone/>
            </a:pPr>
            <a:r>
              <a:rPr lang="en-US" dirty="0" smtClean="0"/>
              <a:t>  </a:t>
            </a:r>
            <a:r>
              <a:rPr lang="en-US" dirty="0" smtClean="0"/>
              <a:t>             </a:t>
            </a:r>
            <a:r>
              <a:rPr lang="en-US" dirty="0" smtClean="0"/>
              <a:t>In this study two machine learning algorithms were compared against each other in order to investigate which one is more successful in predicting housing prices. As mentioned in the previous section, </a:t>
            </a:r>
            <a:r>
              <a:rPr lang="en-US" dirty="0" err="1" smtClean="0"/>
              <a:t>Baldominos</a:t>
            </a:r>
            <a:r>
              <a:rPr lang="en-US" dirty="0" smtClean="0"/>
              <a:t>  et al. [3] performed a similar study in which they compare four machine learning algorithms for housing prices. In their study they found that the Random forest regression algorithm predicted with the smallest error followed by k-Nearest </a:t>
            </a:r>
            <a:r>
              <a:rPr lang="en-US" dirty="0" err="1" smtClean="0"/>
              <a:t>neighbours</a:t>
            </a:r>
            <a:r>
              <a:rPr lang="en-US" dirty="0" smtClean="0"/>
              <a:t> </a:t>
            </a:r>
            <a:r>
              <a:rPr lang="en-US" dirty="0" smtClean="0"/>
              <a:t>regression</a:t>
            </a:r>
            <a:r>
              <a:rPr lang="en-US" dirty="0" smtClean="0"/>
              <a:t> Machine learning algorithms In this study two machine learning algorithms were compared against each other in order to investigate which one is more successful in predicting housing prices. As mentioned in the previous section, </a:t>
            </a:r>
            <a:r>
              <a:rPr lang="en-US" dirty="0" err="1" smtClean="0"/>
              <a:t>Baldominos</a:t>
            </a:r>
            <a:r>
              <a:rPr lang="en-US" dirty="0" smtClean="0"/>
              <a:t>  et al. [3] performed a similar study in which they compare four machine learning algorithms for housing prices. In their study they found that the Random forest regression algorithm predicted with the smallest error followed by k-Nearest </a:t>
            </a:r>
            <a:r>
              <a:rPr lang="en-US" dirty="0" err="1" smtClean="0"/>
              <a:t>neighbours</a:t>
            </a:r>
            <a:r>
              <a:rPr lang="en-US" dirty="0" smtClean="0"/>
              <a:t> </a:t>
            </a:r>
            <a:r>
              <a:rPr lang="en-US" dirty="0" smtClean="0"/>
              <a:t>regression.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1128</Words>
  <Application>Microsoft Office PowerPoint</Application>
  <PresentationFormat>On-screen Show (4:3)</PresentationFormat>
  <Paragraphs>96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PREDICTING HOUSE PRICES USING MACHINE LEARNING</vt:lpstr>
      <vt:lpstr>INTRODUCTION</vt:lpstr>
      <vt:lpstr>SAMPLE CODE</vt:lpstr>
      <vt:lpstr>Slide 4</vt:lpstr>
      <vt:lpstr>Slide 5</vt:lpstr>
      <vt:lpstr>INNOVATION</vt:lpstr>
      <vt:lpstr>Gradient Boosting Regressor: </vt:lpstr>
      <vt:lpstr>Slide 8</vt:lpstr>
      <vt:lpstr> LOADING AND DATASET </vt:lpstr>
      <vt:lpstr>Slide 10</vt:lpstr>
      <vt:lpstr>Encoding categorical data</vt:lpstr>
      <vt:lpstr>MODEL TRAINING </vt:lpstr>
      <vt:lpstr>ENCODING CATEGORICAL DATA</vt:lpstr>
      <vt:lpstr>Splitting the data</vt:lpstr>
      <vt:lpstr>                                             Training          Validation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USING MACHINE LEARNING</dc:title>
  <dc:creator>NANDHAKUMAR</dc:creator>
  <cp:lastModifiedBy>NANDHAKUMAR</cp:lastModifiedBy>
  <cp:revision>8</cp:revision>
  <dcterms:created xsi:type="dcterms:W3CDTF">2006-08-16T00:00:00Z</dcterms:created>
  <dcterms:modified xsi:type="dcterms:W3CDTF">2023-10-31T09:34:16Z</dcterms:modified>
</cp:coreProperties>
</file>