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FEC"/>
    <a:srgbClr val="ADD1D7"/>
    <a:srgbClr val="0B5574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7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01/08/2024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01/08/2024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6181" y="4344153"/>
            <a:ext cx="9144000" cy="870483"/>
          </a:xfrm>
        </p:spPr>
        <p:txBody>
          <a:bodyPr>
            <a:normAutofit/>
          </a:bodyPr>
          <a:lstStyle/>
          <a:p>
            <a:r>
              <a:rPr lang="en-GB" sz="2800" b="1" i="1" baseline="-25000" dirty="0"/>
              <a:t>PREDICTIVE MODEL</a:t>
            </a:r>
            <a:endParaRPr lang="en-GB" sz="2800" i="1" baseline="-25000" dirty="0"/>
          </a:p>
          <a:p>
            <a:endParaRPr lang="en-US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2976" y="5329733"/>
            <a:ext cx="7718323" cy="2057400"/>
          </a:xfrm>
        </p:spPr>
        <p:txBody>
          <a:bodyPr/>
          <a:lstStyle/>
          <a:p>
            <a:r>
              <a:rPr lang="en-GB" sz="1200" dirty="0">
                <a:latin typeface="AngsanaUPC" panose="020B0502040204020203" pitchFamily="18" charset="-34"/>
                <a:cs typeface="AngsanaUPC" panose="020B0502040204020203" pitchFamily="18" charset="-34"/>
              </a:rPr>
              <a:t>28/07/2024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990" y="2316809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488ABE-57B0-5943-9590-AC8A0681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447402" cy="366323"/>
          </a:xfrm>
        </p:spPr>
        <p:txBody>
          <a:bodyPr/>
          <a:lstStyle/>
          <a:p>
            <a:r>
              <a:rPr lang="en-IN" sz="2400" dirty="0"/>
              <a:t>UNDERSDTANDING FACTOR</a:t>
            </a:r>
            <a:br>
              <a:rPr lang="en-IN" sz="2400" dirty="0"/>
            </a:br>
            <a:r>
              <a:rPr lang="en-IN" sz="2400" dirty="0"/>
              <a:t>STHAT INFLUENCE BUYING BEHAVIOURS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DE674-58B8-3EFC-727A-DAF546A4549E}"/>
              </a:ext>
            </a:extLst>
          </p:cNvPr>
          <p:cNvSpPr txBox="1"/>
          <p:nvPr/>
        </p:nvSpPr>
        <p:spPr>
          <a:xfrm>
            <a:off x="224589" y="1427747"/>
            <a:ext cx="85664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data has been trained with the data set with </a:t>
            </a:r>
            <a:r>
              <a:rPr lang="en-IN" dirty="0">
                <a:highlight>
                  <a:srgbClr val="BCCFEC"/>
                </a:highlight>
              </a:rPr>
              <a:t>Random Forest Classifier</a:t>
            </a:r>
          </a:p>
          <a:p>
            <a:r>
              <a:rPr lang="en-IN" dirty="0"/>
              <a:t> and we have obtained</a:t>
            </a:r>
          </a:p>
          <a:p>
            <a:endParaRPr lang="en-IN" dirty="0"/>
          </a:p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</a:rPr>
              <a:t>ACCURACY</a:t>
            </a:r>
            <a:r>
              <a:rPr lang="en-IN" dirty="0"/>
              <a:t> : 85.09</a:t>
            </a:r>
          </a:p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</a:rPr>
              <a:t>AUC SCORE </a:t>
            </a:r>
            <a:r>
              <a:rPr lang="en-IN" dirty="0"/>
              <a:t>: 0.557</a:t>
            </a:r>
          </a:p>
          <a:p>
            <a:r>
              <a:rPr lang="en-IN" dirty="0"/>
              <a:t>	The AUC score must be increased.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Route</a:t>
            </a:r>
          </a:p>
          <a:p>
            <a:pPr marL="342900" indent="-342900">
              <a:buAutoNum type="arabicPeriod"/>
            </a:pPr>
            <a:r>
              <a:rPr lang="en-IN" dirty="0"/>
              <a:t>Booking origin</a:t>
            </a:r>
          </a:p>
          <a:p>
            <a:pPr marL="342900" indent="-342900">
              <a:buAutoNum type="arabicPeriod"/>
            </a:pPr>
            <a:r>
              <a:rPr lang="en-IN" dirty="0"/>
              <a:t>Flight duration</a:t>
            </a:r>
          </a:p>
          <a:p>
            <a:pPr marL="342900" indent="-342900">
              <a:buAutoNum type="arabicPeriod"/>
            </a:pPr>
            <a:r>
              <a:rPr lang="en-IN" dirty="0"/>
              <a:t>Wants extra baggage</a:t>
            </a:r>
          </a:p>
          <a:p>
            <a:pPr marL="342900" indent="-342900">
              <a:buAutoNum type="arabicPeriod"/>
            </a:pPr>
            <a:r>
              <a:rPr lang="en-IN" dirty="0"/>
              <a:t>Length of stay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	These are the </a:t>
            </a:r>
            <a:r>
              <a:rPr lang="en-IN" b="1" dirty="0">
                <a:solidFill>
                  <a:schemeClr val="tx1">
                    <a:lumMod val="75000"/>
                  </a:schemeClr>
                </a:solidFill>
              </a:rPr>
              <a:t>Top 5 Features </a:t>
            </a:r>
            <a:r>
              <a:rPr lang="en-IN" dirty="0"/>
              <a:t>which </a:t>
            </a:r>
          </a:p>
          <a:p>
            <a:r>
              <a:rPr lang="en-IN" dirty="0"/>
              <a:t>	influence customer buying behaviour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A1AF9E-6E2C-D93B-5623-8BEA6DFD5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115" y="2194931"/>
            <a:ext cx="6529959" cy="366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68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AngsanaUPC</vt:lpstr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UNDERSDTANDING FACTOR STHAT INFLUENCE BUYING BEHAVIOURS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 M Nandhana</cp:lastModifiedBy>
  <cp:revision>12</cp:revision>
  <cp:lastPrinted>2022-06-09T07:44:13Z</cp:lastPrinted>
  <dcterms:created xsi:type="dcterms:W3CDTF">2022-02-22T07:39:05Z</dcterms:created>
  <dcterms:modified xsi:type="dcterms:W3CDTF">2024-08-01T14:37:02Z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