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EC"/>
    <a:srgbClr val="0B5574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7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181" y="4344153"/>
            <a:ext cx="9144000" cy="870483"/>
          </a:xfrm>
        </p:spPr>
        <p:txBody>
          <a:bodyPr>
            <a:normAutofit fontScale="25000" lnSpcReduction="20000"/>
          </a:bodyPr>
          <a:lstStyle/>
          <a:p>
            <a:r>
              <a:rPr lang="en-GB" sz="12800" b="1" i="1" baseline="-25000" dirty="0"/>
              <a:t>CUSTOMER RATINGS</a:t>
            </a:r>
          </a:p>
          <a:p>
            <a:r>
              <a:rPr lang="en-GB" sz="7600" i="1" baseline="-25000" dirty="0"/>
              <a:t>ANALYSIS AND INSIGHTS</a:t>
            </a:r>
          </a:p>
          <a:p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2976" y="5329733"/>
            <a:ext cx="7718323" cy="2057400"/>
          </a:xfrm>
        </p:spPr>
        <p:txBody>
          <a:bodyPr/>
          <a:lstStyle/>
          <a:p>
            <a:r>
              <a:rPr lang="en-GB" sz="1200" dirty="0">
                <a:latin typeface="AngsanaUPC" panose="020B0502040204020203" pitchFamily="18" charset="-34"/>
                <a:cs typeface="AngsanaUPC" panose="020B0502040204020203" pitchFamily="18" charset="-34"/>
              </a:rPr>
              <a:t>28/07/2024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90" y="231680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Analysis &amp; 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56184" y="1140402"/>
            <a:ext cx="10749412" cy="4429124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Average Overall Review :  </a:t>
            </a:r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✰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5/10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No. of Countries Included in the Survey :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69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Total Reviews Collected :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3411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Reviews analysis :                          Reviews by Countries :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					</a:t>
            </a:r>
          </a:p>
          <a:p>
            <a:pPr marL="3657600" lvl="8" indent="0">
              <a:buNone/>
            </a:pP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pPr lvl="6"/>
            <a:endParaRPr lang="en-GB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01CD3-A1DC-C848-DAFF-B4CCB7C9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3" y="3505788"/>
            <a:ext cx="2959967" cy="2935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F474DA-E8D9-3D3C-D709-7A384B59B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260" y="2664542"/>
            <a:ext cx="2775678" cy="3776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B5741-07EB-B4E0-6076-DEE5DBDB4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255" y="1140402"/>
            <a:ext cx="2890726" cy="28792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2F241B-7A82-317B-3C75-1185F2AE126A}"/>
              </a:ext>
            </a:extLst>
          </p:cNvPr>
          <p:cNvSpPr txBox="1"/>
          <p:nvPr/>
        </p:nvSpPr>
        <p:spPr>
          <a:xfrm>
            <a:off x="2222005" y="956994"/>
            <a:ext cx="69742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marL="3657600" lvl="8" indent="0">
              <a:buNone/>
            </a:pPr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What customers are </a:t>
            </a:r>
            <a:r>
              <a:rPr lang="en-GB" sz="1400" dirty="0">
                <a:solidFill>
                  <a:schemeClr val="tx1">
                    <a:lumMod val="50000"/>
                  </a:schemeClr>
                </a:solidFill>
                <a:highlight>
                  <a:srgbClr val="BCCFEC"/>
                </a:highlight>
              </a:rPr>
              <a:t>happy and unsatisfied </a:t>
            </a:r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about for different ratings class:</a:t>
            </a:r>
          </a:p>
          <a:p>
            <a:pPr marL="4057650" lvl="8" indent="-171450">
              <a:buFontTx/>
              <a:buChar char="-"/>
            </a:pPr>
            <a:r>
              <a:rPr lang="en-GB" sz="1400" dirty="0">
                <a:solidFill>
                  <a:schemeClr val="tx1">
                    <a:lumMod val="50000"/>
                  </a:schemeClr>
                </a:solidFill>
                <a:highlight>
                  <a:srgbClr val="BCCFEC"/>
                </a:highlight>
              </a:rPr>
              <a:t>7-10 ratings</a:t>
            </a:r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 wrote about </a:t>
            </a:r>
            <a:r>
              <a:rPr lang="en-GB" sz="1400" i="1" dirty="0">
                <a:solidFill>
                  <a:schemeClr val="tx1">
                    <a:lumMod val="50000"/>
                  </a:schemeClr>
                </a:solidFill>
              </a:rPr>
              <a:t>comfortable seats, good inflight entertainment, descent food quality.</a:t>
            </a:r>
            <a:endParaRPr lang="en-GB" sz="1400" dirty="0">
              <a:solidFill>
                <a:schemeClr val="tx1">
                  <a:lumMod val="50000"/>
                </a:schemeClr>
              </a:solidFill>
            </a:endParaRPr>
          </a:p>
          <a:p>
            <a:pPr marL="4057650" lvl="8" indent="-171450">
              <a:buFontTx/>
              <a:buChar char="-"/>
            </a:pPr>
            <a:r>
              <a:rPr lang="en-GB" sz="1400" dirty="0">
                <a:solidFill>
                  <a:schemeClr val="tx1">
                    <a:lumMod val="50000"/>
                  </a:schemeClr>
                </a:solidFill>
                <a:highlight>
                  <a:srgbClr val="BCCFEC"/>
                </a:highlight>
              </a:rPr>
              <a:t>4-6 ratings</a:t>
            </a:r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 faced problem with small entertainment screen, long passport check queue, bad business class experience. </a:t>
            </a:r>
          </a:p>
          <a:p>
            <a:pPr marL="4057650" lvl="8" indent="-171450">
              <a:buFontTx/>
              <a:buChar char="-"/>
            </a:pPr>
            <a:r>
              <a:rPr lang="en-GB" sz="1400" dirty="0">
                <a:solidFill>
                  <a:schemeClr val="tx1">
                    <a:lumMod val="50000"/>
                  </a:schemeClr>
                </a:solidFill>
                <a:highlight>
                  <a:srgbClr val="BCCFEC"/>
                </a:highlight>
              </a:rPr>
              <a:t>1-3 ratings</a:t>
            </a:r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 wrote dissatisfaction on congested middle seat and small screen while they liked the seats and the food. </a:t>
            </a:r>
          </a:p>
          <a:p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03609-B22C-23DD-23EF-65B42609353D}"/>
              </a:ext>
            </a:extLst>
          </p:cNvPr>
          <p:cNvSpPr txBox="1"/>
          <p:nvPr/>
        </p:nvSpPr>
        <p:spPr>
          <a:xfrm>
            <a:off x="6428567" y="4655028"/>
            <a:ext cx="542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Concentrate on</a:t>
            </a:r>
            <a:r>
              <a:rPr lang="en-US" sz="1600" dirty="0"/>
              <a:t> – Economy class service, seating, upgrading inflight entertainment, and particularly addressing delays. </a:t>
            </a:r>
            <a:r>
              <a:rPr lang="en-US" sz="1600" b="1" dirty="0"/>
              <a:t>Enhance</a:t>
            </a:r>
            <a:r>
              <a:rPr lang="en-US" sz="1600" dirty="0"/>
              <a:t> the business class experience, as customers appear to seek better value for money.</a:t>
            </a:r>
          </a:p>
          <a:p>
            <a:r>
              <a:rPr lang="en-US" sz="1600" dirty="0"/>
              <a:t> </a:t>
            </a:r>
            <a:r>
              <a:rPr lang="en-US" sz="1600" b="1" dirty="0"/>
              <a:t>Improve</a:t>
            </a:r>
            <a:r>
              <a:rPr lang="en-US" sz="1600" dirty="0"/>
              <a:t> customer service regarding refund requests and the overall process.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159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AngsanaUPC</vt:lpstr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Analysis &amp; 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 M Nandhana</cp:lastModifiedBy>
  <cp:revision>11</cp:revision>
  <cp:lastPrinted>2022-06-09T07:44:13Z</cp:lastPrinted>
  <dcterms:created xsi:type="dcterms:W3CDTF">2022-02-22T07:39:05Z</dcterms:created>
  <dcterms:modified xsi:type="dcterms:W3CDTF">2024-07-28T13:27:11Z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