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1"/>
  </p:notesMasterIdLst>
  <p:handoutMasterIdLst>
    <p:handoutMasterId r:id="rId12"/>
  </p:handoutMasterIdLst>
  <p:sldIdLst>
    <p:sldId id="312" r:id="rId5"/>
    <p:sldId id="304" r:id="rId6"/>
    <p:sldId id="281" r:id="rId7"/>
    <p:sldId id="282" r:id="rId8"/>
    <p:sldId id="323" r:id="rId9"/>
    <p:sldId id="315" r:id="rId10"/>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p:cViewPr varScale="1">
        <p:scale>
          <a:sx n="47" d="100"/>
          <a:sy n="47" d="100"/>
        </p:scale>
        <p:origin x="1046" y="29"/>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8/10/relationships/authors" Targe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Project 2</a:t>
            </a:r>
            <a:br>
              <a:rPr lang="en-US" dirty="0"/>
            </a:br>
            <a:r>
              <a:rPr lang="en-US" dirty="0"/>
              <a:t>FIFA WORLD CUP ANALYSIS</a:t>
            </a:r>
          </a:p>
        </p:txBody>
      </p:sp>
    </p:spTree>
    <p:extLst>
      <p:ext uri="{BB962C8B-B14F-4D97-AF65-F5344CB8AC3E}">
        <p14:creationId xmlns:p14="http://schemas.microsoft.com/office/powerpoint/2010/main" val="2202437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160421" y="75070"/>
            <a:ext cx="6583680" cy="803610"/>
          </a:xfrm>
        </p:spPr>
        <p:txBody>
          <a:bodyPr/>
          <a:lstStyle/>
          <a:p>
            <a:r>
              <a:rPr lang="en-US" dirty="0"/>
              <a:t>PROBLEM STATEMENT</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160421" y="928688"/>
            <a:ext cx="10315074" cy="5113296"/>
          </a:xfrm>
        </p:spPr>
        <p:txBody>
          <a:bodyPr>
            <a:normAutofit lnSpcReduction="10000"/>
          </a:bodyPr>
          <a:lstStyle/>
          <a:p>
            <a:r>
              <a:rPr lang="en-US" dirty="0"/>
              <a:t> With FIFA is in the blood of many people of the world. You are tasked to tell the story of unsung analysts who put great efforts to provide accurate data to answer every question of fans. The FIFA World Cup is a global football competition contested by the various football-playing nations of the world. It is contested every four years and is the most prestigious and important trophy in the sport of football. The World Cups dataset shows all information about all the World Cups in history, while the World Cup Matches dataset shows all the results from the matches contested as part of the cups. Find key metrics and factors that influence the World Cup win. Do your own research and come up with your findings.</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433111" y="414212"/>
            <a:ext cx="5259554" cy="803609"/>
          </a:xfrm>
        </p:spPr>
        <p:txBody>
          <a:bodyPr/>
          <a:lstStyle/>
          <a:p>
            <a:r>
              <a:rPr lang="en-US" dirty="0"/>
              <a:t>PROCESS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433111" y="1876926"/>
            <a:ext cx="10924700" cy="4700336"/>
          </a:xfrm>
        </p:spPr>
        <p:txBody>
          <a:bodyPr>
            <a:normAutofit/>
          </a:bodyPr>
          <a:lstStyle/>
          <a:p>
            <a:pPr marL="457200" indent="-457200">
              <a:buAutoNum type="arabicPeriod"/>
            </a:pPr>
            <a:r>
              <a:rPr lang="en-US" dirty="0"/>
              <a:t>Data Retrieval – Load the data from the csv file and convert it into a data frame.</a:t>
            </a:r>
          </a:p>
          <a:p>
            <a:pPr marL="457200" indent="-457200">
              <a:buAutoNum type="arabicPeriod"/>
            </a:pPr>
            <a:r>
              <a:rPr lang="en-US" dirty="0"/>
              <a:t>Describe the </a:t>
            </a:r>
            <a:r>
              <a:rPr lang="en-US" dirty="0" err="1"/>
              <a:t>DataSet</a:t>
            </a:r>
            <a:r>
              <a:rPr lang="en-US" dirty="0"/>
              <a:t> through </a:t>
            </a:r>
            <a:r>
              <a:rPr lang="en-US" dirty="0" err="1"/>
              <a:t>funtions</a:t>
            </a:r>
            <a:r>
              <a:rPr lang="en-US" dirty="0"/>
              <a:t> like head(), tail(), describe(), </a:t>
            </a:r>
            <a:r>
              <a:rPr lang="en-US" dirty="0" err="1"/>
              <a:t>isnull</a:t>
            </a:r>
            <a:r>
              <a:rPr lang="en-US" dirty="0"/>
              <a:t>() etc.</a:t>
            </a:r>
          </a:p>
          <a:p>
            <a:pPr marL="457200" indent="-457200">
              <a:buAutoNum type="arabicPeriod"/>
            </a:pPr>
            <a:r>
              <a:rPr lang="en-US" dirty="0"/>
              <a:t>Data Cleaning – fill in the null values with mean (for numeric data) and with mode (for string datatype). Do IQR detection and remove the outliers</a:t>
            </a:r>
          </a:p>
          <a:p>
            <a:pPr marL="457200" indent="-457200">
              <a:buAutoNum type="arabicPeriod"/>
            </a:pPr>
            <a:r>
              <a:rPr lang="en-US" dirty="0"/>
              <a:t>EDA – Exploratory Data Analysis – Plot graphs to extract relationship between different fields from your dataset.</a:t>
            </a:r>
          </a:p>
          <a:p>
            <a:pPr marL="457200" indent="-457200">
              <a:buAutoNum type="arabicPeriod"/>
            </a:pPr>
            <a:r>
              <a:rPr lang="en-US" dirty="0"/>
              <a:t>Model Training – choose the right model and calculate accuracy scores</a:t>
            </a:r>
          </a:p>
          <a:p>
            <a:endParaRPr lang="en-US" dirty="0"/>
          </a:p>
        </p:txBody>
      </p:sp>
    </p:spTree>
    <p:extLst>
      <p:ext uri="{BB962C8B-B14F-4D97-AF65-F5344CB8AC3E}">
        <p14:creationId xmlns:p14="http://schemas.microsoft.com/office/powerpoint/2010/main" val="2952923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0" y="63109"/>
            <a:ext cx="7965461" cy="690870"/>
          </a:xfrm>
        </p:spPr>
        <p:txBody>
          <a:bodyPr/>
          <a:lstStyle/>
          <a:p>
            <a:r>
              <a:rPr lang="en-US" dirty="0"/>
              <a:t>KEY INSIGHTS</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2470484" y="753980"/>
            <a:ext cx="8955541" cy="6040912"/>
          </a:xfrm>
        </p:spPr>
        <p:txBody>
          <a:bodyPr>
            <a:normAutofit/>
          </a:bodyPr>
          <a:lstStyle/>
          <a:p>
            <a:pPr marL="0" indent="0">
              <a:buNone/>
            </a:pPr>
            <a:r>
              <a:rPr lang="en-US" dirty="0"/>
              <a:t>a) Goals Scored Over the Years:</a:t>
            </a:r>
          </a:p>
          <a:p>
            <a:pPr marL="0" indent="0">
              <a:buNone/>
            </a:pPr>
            <a:r>
              <a:rPr lang="en-US" dirty="0"/>
              <a:t>The total goals scored in World Cup tournaments fluctuated significantly. For instance, the 1954 World Cup in Switzerland had an unusually high number of goals (140 goals in 26 matches, averaging 5.38 goals per match), which remains the highest average goals per match in World Cup history. In contrast, the 1990 World Cup in Italy had a relatively low number of goals (115 goals in 52 matches, averaging 2.21 goals per match), reflecting a more defensive era in football.</a:t>
            </a:r>
          </a:p>
          <a:p>
            <a:pPr marL="0" indent="0">
              <a:buNone/>
            </a:pPr>
            <a:r>
              <a:rPr lang="en-US" dirty="0"/>
              <a:t>b) Attendance Over the Years:</a:t>
            </a:r>
          </a:p>
          <a:p>
            <a:pPr marL="0" indent="0">
              <a:buNone/>
            </a:pPr>
            <a:r>
              <a:rPr lang="en-US" dirty="0"/>
              <a:t>Attendance has shown a general upward trend. The 1994 World Cup in the United States set a record with an average attendance of nearly 69,000 spectators per match, totaling over 3.5 million across the tournament. This high attendance is attributed to the large stadium capacities and the growing popularity of football in the US during that period.</a:t>
            </a:r>
          </a:p>
          <a:p>
            <a:pPr marL="0" indent="0">
              <a:buNone/>
            </a:pPr>
            <a:r>
              <a:rPr lang="en-US" dirty="0"/>
              <a:t>c) Number of Qualified Teams Over the Years:</a:t>
            </a:r>
          </a:p>
          <a:p>
            <a:pPr marL="0" indent="0">
              <a:buNone/>
            </a:pPr>
            <a:r>
              <a:rPr lang="en-US" dirty="0"/>
              <a:t>The number of teams participating in the World Cup increased from 16 teams in earlier editions to 24 teams in 1982 and then to 32 teams in 1998. This increase allowed more countries to participate, broadening the competition's global reach and inclusivity.</a:t>
            </a:r>
          </a:p>
          <a:p>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4</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58C419-66C1-2F05-0ACC-A57069DE4992}"/>
              </a:ext>
            </a:extLst>
          </p:cNvPr>
          <p:cNvSpPr>
            <a:spLocks noGrp="1"/>
          </p:cNvSpPr>
          <p:nvPr>
            <p:ph sz="half" idx="2"/>
          </p:nvPr>
        </p:nvSpPr>
        <p:spPr>
          <a:xfrm>
            <a:off x="2614863" y="304800"/>
            <a:ext cx="8811162" cy="6553200"/>
          </a:xfrm>
        </p:spPr>
        <p:txBody>
          <a:bodyPr>
            <a:normAutofit lnSpcReduction="10000"/>
          </a:bodyPr>
          <a:lstStyle/>
          <a:p>
            <a:pPr marL="0" indent="0">
              <a:buNone/>
            </a:pPr>
            <a:r>
              <a:rPr lang="en-US" dirty="0"/>
              <a:t>d) Number of Matches Played Over the Years:</a:t>
            </a:r>
          </a:p>
          <a:p>
            <a:pPr marL="0" indent="0">
              <a:buNone/>
            </a:pPr>
            <a:r>
              <a:rPr lang="en-US" dirty="0"/>
              <a:t>Corresponding to the increase in the number of teams, the number of matches played also increased. For example, the 1974 World Cup featured 38 matches, while the 1998 World Cup featured 64 matches due to the expansion to 32 teams. This change allowed for a more extensive tournament structure, including more knockout rounds.</a:t>
            </a:r>
          </a:p>
          <a:p>
            <a:pPr marL="0" indent="0">
              <a:buNone/>
            </a:pPr>
            <a:r>
              <a:rPr lang="en-US" dirty="0"/>
              <a:t>e) Average Goals per Match Over the Years:</a:t>
            </a:r>
          </a:p>
          <a:p>
            <a:pPr marL="0" indent="0">
              <a:buNone/>
            </a:pPr>
            <a:r>
              <a:rPr lang="en-US" dirty="0"/>
              <a:t>The average goals per match have varied, with some periods characterized by high scoring. For instance, the 1954 World Cup saw an average of 5.38 goals per match, while the 2010 World Cup in South Africa had an average of 2.27 goals per match. This variation can be linked to changes in playing styles, tactics, and the defensive or offensive approaches of teams.</a:t>
            </a:r>
          </a:p>
          <a:p>
            <a:pPr marL="0" indent="0">
              <a:buNone/>
            </a:pPr>
            <a:r>
              <a:rPr lang="en-US" dirty="0"/>
              <a:t>f) Distribution of Goals in Matches:</a:t>
            </a:r>
          </a:p>
          <a:p>
            <a:pPr marL="0" indent="0">
              <a:buNone/>
            </a:pPr>
            <a:r>
              <a:rPr lang="en-US" dirty="0"/>
              <a:t>The distribution of total goals per match shows that while many matches have low to moderate goals (0-3 goals), there are outliers with high-scoring matches (6+ goals). This indicates that while defensive play is common, there are still matches with high offensive output.</a:t>
            </a:r>
          </a:p>
          <a:p>
            <a:pPr marL="0" indent="0">
              <a:buNone/>
            </a:pPr>
            <a:r>
              <a:rPr lang="en-US" dirty="0"/>
              <a:t>g) Goals by Stage:</a:t>
            </a:r>
          </a:p>
          <a:p>
            <a:pPr marL="0" indent="0">
              <a:buNone/>
            </a:pPr>
            <a:r>
              <a:rPr lang="en-US" dirty="0"/>
              <a:t>Goals scored tend to vary by stage, with group stage matches often having more goals due to mismatches between stronger and weaker teams. In knockout stages, the number of goals generally decreases, reflecting more cautious and strategic play as teams aim to avoid elimination. For example, finals and semi-finals typically have fewer goals as teams adopt more conservative approaches to avoid conceding.</a:t>
            </a:r>
            <a:endParaRPr lang="en-IN" dirty="0"/>
          </a:p>
        </p:txBody>
      </p:sp>
      <p:sp>
        <p:nvSpPr>
          <p:cNvPr id="4" name="Slide Number Placeholder 3">
            <a:extLst>
              <a:ext uri="{FF2B5EF4-FFF2-40B4-BE49-F238E27FC236}">
                <a16:creationId xmlns:a16="http://schemas.microsoft.com/office/drawing/2014/main" id="{3CE2F036-A1B4-5B0F-99A8-02CF7A6D41C6}"/>
              </a:ext>
            </a:extLst>
          </p:cNvPr>
          <p:cNvSpPr>
            <a:spLocks noGrp="1"/>
          </p:cNvSpPr>
          <p:nvPr>
            <p:ph type="sldNum" sz="quarter" idx="10"/>
          </p:nvPr>
        </p:nvSpPr>
        <p:spPr/>
        <p:txBody>
          <a:bodyPr/>
          <a:lstStyle/>
          <a:p>
            <a:fld id="{48F63A3B-78C7-47BE-AE5E-E10140E04643}" type="slidenum">
              <a:rPr lang="en-US" smtClean="0"/>
              <a:pPr/>
              <a:t>5</a:t>
            </a:fld>
            <a:endParaRPr lang="en-US" dirty="0"/>
          </a:p>
        </p:txBody>
      </p:sp>
    </p:spTree>
    <p:extLst>
      <p:ext uri="{BB962C8B-B14F-4D97-AF65-F5344CB8AC3E}">
        <p14:creationId xmlns:p14="http://schemas.microsoft.com/office/powerpoint/2010/main" val="513837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5406189" y="6039407"/>
            <a:ext cx="3481138" cy="629273"/>
          </a:xfrm>
        </p:spPr>
        <p:txBody>
          <a:bodyPr/>
          <a:lstStyle/>
          <a:p>
            <a:r>
              <a:rPr lang="en-US" dirty="0"/>
              <a:t>THANK YOU!</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6</a:t>
            </a:fld>
            <a:endParaRPr lang="en-US" dirty="0"/>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224589" y="925503"/>
            <a:ext cx="7218947" cy="3720337"/>
          </a:xfrm>
        </p:spPr>
        <p:txBody>
          <a:bodyPr>
            <a:normAutofit/>
          </a:bodyPr>
          <a:lstStyle/>
          <a:p>
            <a:r>
              <a:rPr lang="en-US" dirty="0"/>
              <a:t>Done by: </a:t>
            </a:r>
          </a:p>
          <a:p>
            <a:r>
              <a:rPr lang="en-US" dirty="0"/>
              <a:t>Nandhana AM</a:t>
            </a:r>
          </a:p>
          <a:p>
            <a:r>
              <a:rPr lang="en-US" dirty="0"/>
              <a:t>SNU Chennai</a:t>
            </a:r>
          </a:p>
          <a:p>
            <a:r>
              <a:rPr lang="en-IN" dirty="0">
                <a:solidFill>
                  <a:schemeClr val="tx1"/>
                </a:solidFill>
              </a:rPr>
              <a:t>Project done in association with Unified Mentor</a:t>
            </a:r>
          </a:p>
          <a:p>
            <a:r>
              <a:rPr lang="en-IN" dirty="0">
                <a:solidFill>
                  <a:schemeClr val="tx1"/>
                </a:solidFill>
              </a:rPr>
              <a:t>Link to my work: </a:t>
            </a:r>
          </a:p>
          <a:p>
            <a:endParaRPr lang="en-US" dirty="0"/>
          </a:p>
        </p:txBody>
      </p:sp>
    </p:spTree>
    <p:extLst>
      <p:ext uri="{BB962C8B-B14F-4D97-AF65-F5344CB8AC3E}">
        <p14:creationId xmlns:p14="http://schemas.microsoft.com/office/powerpoint/2010/main" val="2468595790"/>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2.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{611288E9-68B0-43B6-9A7D-9F8E59C34A03}tf78438558_win32</Template>
  <TotalTime>16</TotalTime>
  <Words>772</Words>
  <Application>Microsoft Office PowerPoint</Application>
  <PresentationFormat>Widescreen</PresentationFormat>
  <Paragraphs>34</Paragraphs>
  <Slides>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Arial Black</vt:lpstr>
      <vt:lpstr>Calibri</vt:lpstr>
      <vt:lpstr>Sabon Next LT</vt:lpstr>
      <vt:lpstr>Custom</vt:lpstr>
      <vt:lpstr>Project 2 FIFA WORLD CUP ANALYSIS</vt:lpstr>
      <vt:lpstr>PROBLEM STATEMENT</vt:lpstr>
      <vt:lpstr>PROCESS</vt:lpstr>
      <vt:lpstr>KEY INSIGHTS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anjana krishnan</dc:creator>
  <cp:lastModifiedBy>Nandhana A M</cp:lastModifiedBy>
  <cp:revision>2</cp:revision>
  <dcterms:created xsi:type="dcterms:W3CDTF">2024-06-26T05:43:22Z</dcterms:created>
  <dcterms:modified xsi:type="dcterms:W3CDTF">2024-09-18T08:16:21Z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