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70" r:id="rId1"/>
  </p:sldMasterIdLst>
  <p:sldIdLst>
    <p:sldId id="256" r:id="rId2"/>
    <p:sldId id="262" r:id="rId3"/>
    <p:sldId id="271" r:id="rId4"/>
    <p:sldId id="257" r:id="rId5"/>
    <p:sldId id="268" r:id="rId6"/>
    <p:sldId id="260" r:id="rId7"/>
    <p:sldId id="264" r:id="rId8"/>
    <p:sldId id="270" r:id="rId9"/>
    <p:sldId id="267" r:id="rId10"/>
    <p:sldId id="265" r:id="rId11"/>
    <p:sldId id="266" r:id="rId12"/>
    <p:sldId id="263" r:id="rId13"/>
    <p:sldId id="269" r:id="rId14"/>
    <p:sldId id="258" r:id="rId15"/>
    <p:sldId id="259" r:id="rId16"/>
    <p:sldId id="26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p:scale>
          <a:sx n="75" d="100"/>
          <a:sy n="75" d="100"/>
        </p:scale>
        <p:origin x="811"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hanaa K" userId="e937d01f0620a4ba" providerId="LiveId" clId="{76C5ACBC-C765-4291-B3D3-4B3A3C35D301}"/>
    <pc:docChg chg="custSel modSld">
      <pc:chgData name="Nandhanaa K" userId="e937d01f0620a4ba" providerId="LiveId" clId="{76C5ACBC-C765-4291-B3D3-4B3A3C35D301}" dt="2024-05-12T08:42:10.692" v="27" actId="14100"/>
      <pc:docMkLst>
        <pc:docMk/>
      </pc:docMkLst>
      <pc:sldChg chg="addSp delSp modSp mod">
        <pc:chgData name="Nandhanaa K" userId="e937d01f0620a4ba" providerId="LiveId" clId="{76C5ACBC-C765-4291-B3D3-4B3A3C35D301}" dt="2024-05-12T08:42:10.692" v="27" actId="14100"/>
        <pc:sldMkLst>
          <pc:docMk/>
          <pc:sldMk cId="275177895" sldId="256"/>
        </pc:sldMkLst>
        <pc:spChg chg="del mod">
          <ac:chgData name="Nandhanaa K" userId="e937d01f0620a4ba" providerId="LiveId" clId="{76C5ACBC-C765-4291-B3D3-4B3A3C35D301}" dt="2024-05-11T06:23:39.391" v="14" actId="478"/>
          <ac:spMkLst>
            <pc:docMk/>
            <pc:sldMk cId="275177895" sldId="256"/>
            <ac:spMk id="3" creationId="{16FECC7A-3B73-C536-2738-15D13B8E73CC}"/>
          </ac:spMkLst>
        </pc:spChg>
        <pc:picChg chg="add mod modCrop">
          <ac:chgData name="Nandhanaa K" userId="e937d01f0620a4ba" providerId="LiveId" clId="{76C5ACBC-C765-4291-B3D3-4B3A3C35D301}" dt="2024-05-12T08:42:10.692" v="27" actId="14100"/>
          <ac:picMkLst>
            <pc:docMk/>
            <pc:sldMk cId="275177895" sldId="256"/>
            <ac:picMk id="4" creationId="{85C5C1D9-3885-9523-5C47-C58338309992}"/>
          </ac:picMkLst>
        </pc:picChg>
        <pc:picChg chg="del">
          <ac:chgData name="Nandhanaa K" userId="e937d01f0620a4ba" providerId="LiveId" clId="{76C5ACBC-C765-4291-B3D3-4B3A3C35D301}" dt="2024-05-12T08:41:26.499" v="15" actId="478"/>
          <ac:picMkLst>
            <pc:docMk/>
            <pc:sldMk cId="275177895" sldId="256"/>
            <ac:picMk id="5" creationId="{77415802-1C5F-6B0E-B56E-823A069F7B43}"/>
          </ac:picMkLst>
        </pc:picChg>
      </pc:sldChg>
      <pc:sldChg chg="modSp mod">
        <pc:chgData name="Nandhanaa K" userId="e937d01f0620a4ba" providerId="LiveId" clId="{76C5ACBC-C765-4291-B3D3-4B3A3C35D301}" dt="2024-05-11T06:23:25.811" v="11" actId="207"/>
        <pc:sldMkLst>
          <pc:docMk/>
          <pc:sldMk cId="2736887142" sldId="257"/>
        </pc:sldMkLst>
        <pc:spChg chg="mod">
          <ac:chgData name="Nandhanaa K" userId="e937d01f0620a4ba" providerId="LiveId" clId="{76C5ACBC-C765-4291-B3D3-4B3A3C35D301}" dt="2024-05-11T06:23:25.811" v="11" actId="207"/>
          <ac:spMkLst>
            <pc:docMk/>
            <pc:sldMk cId="2736887142" sldId="257"/>
            <ac:spMk id="3" creationId="{D9615EF5-E7E0-5214-0549-39FC1C6A898A}"/>
          </ac:spMkLst>
        </pc:spChg>
      </pc:sldChg>
      <pc:sldChg chg="modSp mod">
        <pc:chgData name="Nandhanaa K" userId="e937d01f0620a4ba" providerId="LiveId" clId="{76C5ACBC-C765-4291-B3D3-4B3A3C35D301}" dt="2024-05-11T06:23:16.073" v="10" actId="207"/>
        <pc:sldMkLst>
          <pc:docMk/>
          <pc:sldMk cId="1272808775" sldId="258"/>
        </pc:sldMkLst>
        <pc:spChg chg="mod">
          <ac:chgData name="Nandhanaa K" userId="e937d01f0620a4ba" providerId="LiveId" clId="{76C5ACBC-C765-4291-B3D3-4B3A3C35D301}" dt="2024-05-11T06:23:16.073" v="10" actId="207"/>
          <ac:spMkLst>
            <pc:docMk/>
            <pc:sldMk cId="1272808775" sldId="258"/>
            <ac:spMk id="3" creationId="{C02C50C8-AEBF-D5B2-60FD-E54FA7C11F31}"/>
          </ac:spMkLst>
        </pc:spChg>
      </pc:sldChg>
      <pc:sldChg chg="modSp mod">
        <pc:chgData name="Nandhanaa K" userId="e937d01f0620a4ba" providerId="LiveId" clId="{76C5ACBC-C765-4291-B3D3-4B3A3C35D301}" dt="2024-05-11T06:23:00.687" v="8" actId="207"/>
        <pc:sldMkLst>
          <pc:docMk/>
          <pc:sldMk cId="2163890553" sldId="259"/>
        </pc:sldMkLst>
        <pc:spChg chg="mod">
          <ac:chgData name="Nandhanaa K" userId="e937d01f0620a4ba" providerId="LiveId" clId="{76C5ACBC-C765-4291-B3D3-4B3A3C35D301}" dt="2024-05-11T06:23:00.687" v="8" actId="207"/>
          <ac:spMkLst>
            <pc:docMk/>
            <pc:sldMk cId="2163890553" sldId="259"/>
            <ac:spMk id="3" creationId="{1245375E-784B-D925-99B0-B38D306D630C}"/>
          </ac:spMkLst>
        </pc:spChg>
      </pc:sldChg>
      <pc:sldChg chg="modSp mod">
        <pc:chgData name="Nandhanaa K" userId="e937d01f0620a4ba" providerId="LiveId" clId="{76C5ACBC-C765-4291-B3D3-4B3A3C35D301}" dt="2024-05-11T06:22:50.053" v="7" actId="207"/>
        <pc:sldMkLst>
          <pc:docMk/>
          <pc:sldMk cId="1216271051" sldId="260"/>
        </pc:sldMkLst>
        <pc:spChg chg="mod">
          <ac:chgData name="Nandhanaa K" userId="e937d01f0620a4ba" providerId="LiveId" clId="{76C5ACBC-C765-4291-B3D3-4B3A3C35D301}" dt="2024-05-11T06:22:50.053" v="7" actId="207"/>
          <ac:spMkLst>
            <pc:docMk/>
            <pc:sldMk cId="1216271051" sldId="260"/>
            <ac:spMk id="3" creationId="{541D5D48-DEBC-EC3B-66B5-F3B35A4164E1}"/>
          </ac:spMkLst>
        </pc:spChg>
      </pc:sldChg>
      <pc:sldChg chg="modSp mod">
        <pc:chgData name="Nandhanaa K" userId="e937d01f0620a4ba" providerId="LiveId" clId="{76C5ACBC-C765-4291-B3D3-4B3A3C35D301}" dt="2024-05-11T06:22:31.326" v="5" actId="207"/>
        <pc:sldMkLst>
          <pc:docMk/>
          <pc:sldMk cId="186893754" sldId="261"/>
        </pc:sldMkLst>
        <pc:spChg chg="mod">
          <ac:chgData name="Nandhanaa K" userId="e937d01f0620a4ba" providerId="LiveId" clId="{76C5ACBC-C765-4291-B3D3-4B3A3C35D301}" dt="2024-05-11T06:22:31.326" v="5" actId="207"/>
          <ac:spMkLst>
            <pc:docMk/>
            <pc:sldMk cId="186893754" sldId="261"/>
            <ac:spMk id="3" creationId="{CFCF13AE-234A-FFD4-D0A1-E4CABA0D078A}"/>
          </ac:spMkLst>
        </pc:spChg>
      </pc:sldChg>
      <pc:sldChg chg="modSp mod">
        <pc:chgData name="Nandhanaa K" userId="e937d01f0620a4ba" providerId="LiveId" clId="{76C5ACBC-C765-4291-B3D3-4B3A3C35D301}" dt="2024-05-11T06:23:31.881" v="12" actId="207"/>
        <pc:sldMkLst>
          <pc:docMk/>
          <pc:sldMk cId="1874099106" sldId="262"/>
        </pc:sldMkLst>
        <pc:spChg chg="mod">
          <ac:chgData name="Nandhanaa K" userId="e937d01f0620a4ba" providerId="LiveId" clId="{76C5ACBC-C765-4291-B3D3-4B3A3C35D301}" dt="2024-05-11T06:23:31.881" v="12" actId="207"/>
          <ac:spMkLst>
            <pc:docMk/>
            <pc:sldMk cId="1874099106" sldId="262"/>
            <ac:spMk id="3" creationId="{FD0A5D45-F47D-2678-ABE1-2C79654ED329}"/>
          </ac:spMkLst>
        </pc:spChg>
      </pc:sldChg>
      <pc:sldChg chg="modSp mod">
        <pc:chgData name="Nandhanaa K" userId="e937d01f0620a4ba" providerId="LiveId" clId="{76C5ACBC-C765-4291-B3D3-4B3A3C35D301}" dt="2024-05-11T06:22:42.951" v="6" actId="207"/>
        <pc:sldMkLst>
          <pc:docMk/>
          <pc:sldMk cId="70661290" sldId="264"/>
        </pc:sldMkLst>
        <pc:spChg chg="mod">
          <ac:chgData name="Nandhanaa K" userId="e937d01f0620a4ba" providerId="LiveId" clId="{76C5ACBC-C765-4291-B3D3-4B3A3C35D301}" dt="2024-05-11T06:22:42.951" v="6" actId="207"/>
          <ac:spMkLst>
            <pc:docMk/>
            <pc:sldMk cId="70661290" sldId="264"/>
            <ac:spMk id="3" creationId="{B46AE5C4-6E6D-50D9-E8AA-8DD96DE8D3E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4D331F-5E5F-43C0-A547-A96C1AFCB8CC}"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CA1D098-CA95-488A-B405-53651E9A1BDC}" type="slidenum">
              <a:rPr lang="en-IN" smtClean="0"/>
              <a:t>‹#›</a:t>
            </a:fld>
            <a:endParaRPr lang="en-IN"/>
          </a:p>
        </p:txBody>
      </p:sp>
    </p:spTree>
    <p:extLst>
      <p:ext uri="{BB962C8B-B14F-4D97-AF65-F5344CB8AC3E}">
        <p14:creationId xmlns:p14="http://schemas.microsoft.com/office/powerpoint/2010/main" val="2820692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4D331F-5E5F-43C0-A547-A96C1AFCB8CC}"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A1D098-CA95-488A-B405-53651E9A1BDC}" type="slidenum">
              <a:rPr lang="en-IN" smtClean="0"/>
              <a:t>‹#›</a:t>
            </a:fld>
            <a:endParaRPr lang="en-IN"/>
          </a:p>
        </p:txBody>
      </p:sp>
    </p:spTree>
    <p:extLst>
      <p:ext uri="{BB962C8B-B14F-4D97-AF65-F5344CB8AC3E}">
        <p14:creationId xmlns:p14="http://schemas.microsoft.com/office/powerpoint/2010/main" val="1766947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4D331F-5E5F-43C0-A547-A96C1AFCB8CC}"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A1D098-CA95-488A-B405-53651E9A1BD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44389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64D331F-5E5F-43C0-A547-A96C1AFCB8CC}" type="datetimeFigureOut">
              <a:rPr lang="en-IN" smtClean="0"/>
              <a:t>15-05-2024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A1D098-CA95-488A-B405-53651E9A1BDC}" type="slidenum">
              <a:rPr lang="en-IN" smtClean="0"/>
              <a:t>‹#›</a:t>
            </a:fld>
            <a:endParaRPr lang="en-IN"/>
          </a:p>
        </p:txBody>
      </p:sp>
    </p:spTree>
    <p:extLst>
      <p:ext uri="{BB962C8B-B14F-4D97-AF65-F5344CB8AC3E}">
        <p14:creationId xmlns:p14="http://schemas.microsoft.com/office/powerpoint/2010/main" val="975464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64D331F-5E5F-43C0-A547-A96C1AFCB8CC}" type="datetimeFigureOut">
              <a:rPr lang="en-IN" smtClean="0"/>
              <a:t>15-05-2024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A1D098-CA95-488A-B405-53651E9A1BD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27129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64D331F-5E5F-43C0-A547-A96C1AFCB8CC}" type="datetimeFigureOut">
              <a:rPr lang="en-IN" smtClean="0"/>
              <a:t>15-05-2024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A1D098-CA95-488A-B405-53651E9A1BDC}" type="slidenum">
              <a:rPr lang="en-IN" smtClean="0"/>
              <a:t>‹#›</a:t>
            </a:fld>
            <a:endParaRPr lang="en-IN"/>
          </a:p>
        </p:txBody>
      </p:sp>
    </p:spTree>
    <p:extLst>
      <p:ext uri="{BB962C8B-B14F-4D97-AF65-F5344CB8AC3E}">
        <p14:creationId xmlns:p14="http://schemas.microsoft.com/office/powerpoint/2010/main" val="3743613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D331F-5E5F-43C0-A547-A96C1AFCB8CC}"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A1D098-CA95-488A-B405-53651E9A1BDC}" type="slidenum">
              <a:rPr lang="en-IN" smtClean="0"/>
              <a:t>‹#›</a:t>
            </a:fld>
            <a:endParaRPr lang="en-IN"/>
          </a:p>
        </p:txBody>
      </p:sp>
    </p:spTree>
    <p:extLst>
      <p:ext uri="{BB962C8B-B14F-4D97-AF65-F5344CB8AC3E}">
        <p14:creationId xmlns:p14="http://schemas.microsoft.com/office/powerpoint/2010/main" val="1068991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D331F-5E5F-43C0-A547-A96C1AFCB8CC}"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A1D098-CA95-488A-B405-53651E9A1BDC}" type="slidenum">
              <a:rPr lang="en-IN" smtClean="0"/>
              <a:t>‹#›</a:t>
            </a:fld>
            <a:endParaRPr lang="en-IN"/>
          </a:p>
        </p:txBody>
      </p:sp>
    </p:spTree>
    <p:extLst>
      <p:ext uri="{BB962C8B-B14F-4D97-AF65-F5344CB8AC3E}">
        <p14:creationId xmlns:p14="http://schemas.microsoft.com/office/powerpoint/2010/main" val="258322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D331F-5E5F-43C0-A547-A96C1AFCB8CC}"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A1D098-CA95-488A-B405-53651E9A1BDC}" type="slidenum">
              <a:rPr lang="en-IN" smtClean="0"/>
              <a:t>‹#›</a:t>
            </a:fld>
            <a:endParaRPr lang="en-IN"/>
          </a:p>
        </p:txBody>
      </p:sp>
    </p:spTree>
    <p:extLst>
      <p:ext uri="{BB962C8B-B14F-4D97-AF65-F5344CB8AC3E}">
        <p14:creationId xmlns:p14="http://schemas.microsoft.com/office/powerpoint/2010/main" val="76534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4D331F-5E5F-43C0-A547-A96C1AFCB8CC}"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A1D098-CA95-488A-B405-53651E9A1BDC}" type="slidenum">
              <a:rPr lang="en-IN" smtClean="0"/>
              <a:t>‹#›</a:t>
            </a:fld>
            <a:endParaRPr lang="en-IN"/>
          </a:p>
        </p:txBody>
      </p:sp>
    </p:spTree>
    <p:extLst>
      <p:ext uri="{BB962C8B-B14F-4D97-AF65-F5344CB8AC3E}">
        <p14:creationId xmlns:p14="http://schemas.microsoft.com/office/powerpoint/2010/main" val="3282350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4D331F-5E5F-43C0-A547-A96C1AFCB8CC}" type="datetimeFigureOut">
              <a:rPr lang="en-IN" smtClean="0"/>
              <a:t>15-05-2024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CA1D098-CA95-488A-B405-53651E9A1BDC}" type="slidenum">
              <a:rPr lang="en-IN" smtClean="0"/>
              <a:t>‹#›</a:t>
            </a:fld>
            <a:endParaRPr lang="en-IN"/>
          </a:p>
        </p:txBody>
      </p:sp>
    </p:spTree>
    <p:extLst>
      <p:ext uri="{BB962C8B-B14F-4D97-AF65-F5344CB8AC3E}">
        <p14:creationId xmlns:p14="http://schemas.microsoft.com/office/powerpoint/2010/main" val="2464904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4D331F-5E5F-43C0-A547-A96C1AFCB8CC}" type="datetimeFigureOut">
              <a:rPr lang="en-IN" smtClean="0"/>
              <a:t>15-05-2024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CA1D098-CA95-488A-B405-53651E9A1BDC}" type="slidenum">
              <a:rPr lang="en-IN" smtClean="0"/>
              <a:t>‹#›</a:t>
            </a:fld>
            <a:endParaRPr lang="en-IN"/>
          </a:p>
        </p:txBody>
      </p:sp>
    </p:spTree>
    <p:extLst>
      <p:ext uri="{BB962C8B-B14F-4D97-AF65-F5344CB8AC3E}">
        <p14:creationId xmlns:p14="http://schemas.microsoft.com/office/powerpoint/2010/main" val="4085549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4D331F-5E5F-43C0-A547-A96C1AFCB8CC}" type="datetimeFigureOut">
              <a:rPr lang="en-IN" smtClean="0"/>
              <a:t>15-05-2024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CA1D098-CA95-488A-B405-53651E9A1BDC}" type="slidenum">
              <a:rPr lang="en-IN" smtClean="0"/>
              <a:t>‹#›</a:t>
            </a:fld>
            <a:endParaRPr lang="en-IN"/>
          </a:p>
        </p:txBody>
      </p:sp>
    </p:spTree>
    <p:extLst>
      <p:ext uri="{BB962C8B-B14F-4D97-AF65-F5344CB8AC3E}">
        <p14:creationId xmlns:p14="http://schemas.microsoft.com/office/powerpoint/2010/main" val="2789792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4D331F-5E5F-43C0-A547-A96C1AFCB8CC}" type="datetimeFigureOut">
              <a:rPr lang="en-IN" smtClean="0"/>
              <a:t>15-05-2024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CA1D098-CA95-488A-B405-53651E9A1BDC}" type="slidenum">
              <a:rPr lang="en-IN" smtClean="0"/>
              <a:t>‹#›</a:t>
            </a:fld>
            <a:endParaRPr lang="en-IN"/>
          </a:p>
        </p:txBody>
      </p:sp>
    </p:spTree>
    <p:extLst>
      <p:ext uri="{BB962C8B-B14F-4D97-AF65-F5344CB8AC3E}">
        <p14:creationId xmlns:p14="http://schemas.microsoft.com/office/powerpoint/2010/main" val="2195407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4D331F-5E5F-43C0-A547-A96C1AFCB8CC}" type="datetimeFigureOut">
              <a:rPr lang="en-IN" smtClean="0"/>
              <a:t>15-05-2024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CA1D098-CA95-488A-B405-53651E9A1BDC}" type="slidenum">
              <a:rPr lang="en-IN" smtClean="0"/>
              <a:t>‹#›</a:t>
            </a:fld>
            <a:endParaRPr lang="en-IN"/>
          </a:p>
        </p:txBody>
      </p:sp>
    </p:spTree>
    <p:extLst>
      <p:ext uri="{BB962C8B-B14F-4D97-AF65-F5344CB8AC3E}">
        <p14:creationId xmlns:p14="http://schemas.microsoft.com/office/powerpoint/2010/main" val="1064729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4D331F-5E5F-43C0-A547-A96C1AFCB8CC}" type="datetimeFigureOut">
              <a:rPr lang="en-IN" smtClean="0"/>
              <a:t>15-05-2024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A1D098-CA95-488A-B405-53651E9A1BDC}" type="slidenum">
              <a:rPr lang="en-IN" smtClean="0"/>
              <a:t>‹#›</a:t>
            </a:fld>
            <a:endParaRPr lang="en-IN"/>
          </a:p>
        </p:txBody>
      </p:sp>
    </p:spTree>
    <p:extLst>
      <p:ext uri="{BB962C8B-B14F-4D97-AF65-F5344CB8AC3E}">
        <p14:creationId xmlns:p14="http://schemas.microsoft.com/office/powerpoint/2010/main" val="1358218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64D331F-5E5F-43C0-A547-A96C1AFCB8CC}" type="datetimeFigureOut">
              <a:rPr lang="en-IN" smtClean="0"/>
              <a:t>15-05-2024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CA1D098-CA95-488A-B405-53651E9A1BDC}" type="slidenum">
              <a:rPr lang="en-IN" smtClean="0"/>
              <a:t>‹#›</a:t>
            </a:fld>
            <a:endParaRPr lang="en-IN"/>
          </a:p>
        </p:txBody>
      </p:sp>
    </p:spTree>
    <p:extLst>
      <p:ext uri="{BB962C8B-B14F-4D97-AF65-F5344CB8AC3E}">
        <p14:creationId xmlns:p14="http://schemas.microsoft.com/office/powerpoint/2010/main" val="879011710"/>
      </p:ext>
    </p:extLst>
  </p:cSld>
  <p:clrMap bg1="lt1" tx1="dk1" bg2="lt2" tx2="dk2" accent1="accent1" accent2="accent2" accent3="accent3" accent4="accent4" accent5="accent5" accent6="accent6" hlink="hlink" folHlink="folHlink"/>
  <p:sldLayoutIdLst>
    <p:sldLayoutId id="2147484571" r:id="rId1"/>
    <p:sldLayoutId id="2147484572"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 id="2147484582" r:id="rId12"/>
    <p:sldLayoutId id="2147484583" r:id="rId13"/>
    <p:sldLayoutId id="2147484584" r:id="rId14"/>
    <p:sldLayoutId id="2147484585" r:id="rId15"/>
    <p:sldLayoutId id="214748458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1BB09-CF99-9A12-097B-0DB86DDBFBB2}"/>
              </a:ext>
            </a:extLst>
          </p:cNvPr>
          <p:cNvSpPr>
            <a:spLocks noGrp="1"/>
          </p:cNvSpPr>
          <p:nvPr>
            <p:ph type="ctrTitle"/>
          </p:nvPr>
        </p:nvSpPr>
        <p:spPr>
          <a:xfrm>
            <a:off x="1127760" y="173736"/>
            <a:ext cx="7315200" cy="3255264"/>
          </a:xfrm>
        </p:spPr>
        <p:txBody>
          <a:bodyPr>
            <a:normAutofit/>
          </a:bodyPr>
          <a:lstStyle/>
          <a:p>
            <a:r>
              <a:rPr lang="en-US" dirty="0">
                <a:solidFill>
                  <a:srgbClr val="0D0D0D"/>
                </a:solidFill>
                <a:latin typeface="Times New Roman" panose="02020603050405020304" pitchFamily="18" charset="0"/>
                <a:cs typeface="Times New Roman" panose="02020603050405020304" pitchFamily="18" charset="0"/>
              </a:rPr>
              <a:t>WEB</a:t>
            </a:r>
            <a:r>
              <a:rPr lang="en-US" b="0" i="0" dirty="0">
                <a:solidFill>
                  <a:srgbClr val="0D0D0D"/>
                </a:solidFill>
                <a:effectLst/>
                <a:latin typeface="Times New Roman" panose="02020603050405020304" pitchFamily="18" charset="0"/>
                <a:cs typeface="Times New Roman" panose="02020603050405020304" pitchFamily="18" charset="0"/>
              </a:rPr>
              <a:t> CONTROLLED IOT </a:t>
            </a:r>
            <a:r>
              <a:rPr lang="en-US" dirty="0">
                <a:solidFill>
                  <a:srgbClr val="0D0D0D"/>
                </a:solidFill>
                <a:latin typeface="Times New Roman" panose="02020603050405020304" pitchFamily="18" charset="0"/>
                <a:cs typeface="Times New Roman" panose="02020603050405020304" pitchFamily="18" charset="0"/>
              </a:rPr>
              <a:t>BASED ROBOTIC ARM</a:t>
            </a:r>
            <a:r>
              <a:rPr lang="en-US" b="0" i="0" dirty="0">
                <a:solidFill>
                  <a:srgbClr val="0D0D0D"/>
                </a:solidFill>
                <a:effectLst/>
                <a:latin typeface="Times New Roman" panose="02020603050405020304" pitchFamily="18" charset="0"/>
                <a:cs typeface="Times New Roman" panose="02020603050405020304" pitchFamily="18" charset="0"/>
              </a:rPr>
              <a:t> USING ESP32</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560D6B0-CCC6-893C-FDDC-ED7A31E8D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4916" y="3429000"/>
            <a:ext cx="5777084" cy="3429000"/>
          </a:xfrm>
          <a:prstGeom prst="rect">
            <a:avLst/>
          </a:prstGeom>
        </p:spPr>
      </p:pic>
    </p:spTree>
    <p:extLst>
      <p:ext uri="{BB962C8B-B14F-4D97-AF65-F5344CB8AC3E}">
        <p14:creationId xmlns:p14="http://schemas.microsoft.com/office/powerpoint/2010/main" val="275177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2D469-13FF-0F77-47C7-FB15A5259F45}"/>
              </a:ext>
            </a:extLst>
          </p:cNvPr>
          <p:cNvSpPr>
            <a:spLocks noGrp="1"/>
          </p:cNvSpPr>
          <p:nvPr>
            <p:ph type="title"/>
          </p:nvPr>
        </p:nvSpPr>
        <p:spPr>
          <a:xfrm>
            <a:off x="1640156" y="644430"/>
            <a:ext cx="8911687" cy="1280890"/>
          </a:xfrm>
        </p:spPr>
        <p:txBody>
          <a:bodyPr/>
          <a:lstStyle/>
          <a:p>
            <a:r>
              <a:rPr lang="en-IN" dirty="0">
                <a:solidFill>
                  <a:schemeClr val="tx1"/>
                </a:solidFill>
                <a:latin typeface="Times New Roman" panose="02020603050405020304" pitchFamily="18" charset="0"/>
                <a:cs typeface="Times New Roman" panose="02020603050405020304" pitchFamily="18" charset="0"/>
              </a:rPr>
              <a:t>SERVOMOTOR</a:t>
            </a:r>
          </a:p>
        </p:txBody>
      </p:sp>
      <p:sp>
        <p:nvSpPr>
          <p:cNvPr id="3" name="Content Placeholder 2">
            <a:extLst>
              <a:ext uri="{FF2B5EF4-FFF2-40B4-BE49-F238E27FC236}">
                <a16:creationId xmlns:a16="http://schemas.microsoft.com/office/drawing/2014/main" id="{C504FACC-3F43-9C04-CA9D-6CA5C0DFD31B}"/>
              </a:ext>
            </a:extLst>
          </p:cNvPr>
          <p:cNvSpPr>
            <a:spLocks noGrp="1"/>
          </p:cNvSpPr>
          <p:nvPr>
            <p:ph idx="1"/>
          </p:nvPr>
        </p:nvSpPr>
        <p:spPr>
          <a:xfrm>
            <a:off x="1640156" y="1488613"/>
            <a:ext cx="5113866" cy="4952827"/>
          </a:xfrm>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A servomotor is a closed-loop servomechanism that uses position feedback (either linear or rotational position) to control its motion and final position. The input to its control is a signal (either analog or digital) representing the desired position of the output shaft.</a:t>
            </a:r>
          </a:p>
          <a:p>
            <a:r>
              <a:rPr lang="en-US" b="0" i="0" dirty="0">
                <a:solidFill>
                  <a:schemeClr val="tx1"/>
                </a:solidFill>
                <a:effectLst/>
                <a:latin typeface="Times New Roman" panose="02020603050405020304" pitchFamily="18" charset="0"/>
                <a:cs typeface="Times New Roman" panose="02020603050405020304" pitchFamily="18" charset="0"/>
              </a:rPr>
              <a:t>Servo motors or “servos”, as they are known, are electronic devices and rotary or linear actuators that rotate and push parts of a machine with precision. Servos are mainly used on angular or linear position and for specific velocity, and acceleration.</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ADDEF49-1E6D-515A-1725-25DABA908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3413" y="1671493"/>
            <a:ext cx="4331548" cy="3789680"/>
          </a:xfrm>
          <a:prstGeom prst="rect">
            <a:avLst/>
          </a:prstGeom>
        </p:spPr>
      </p:pic>
    </p:spTree>
    <p:extLst>
      <p:ext uri="{BB962C8B-B14F-4D97-AF65-F5344CB8AC3E}">
        <p14:creationId xmlns:p14="http://schemas.microsoft.com/office/powerpoint/2010/main" val="2062670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E15AC-1A14-1715-1B81-9108026B9FC8}"/>
              </a:ext>
            </a:extLst>
          </p:cNvPr>
          <p:cNvSpPr>
            <a:spLocks noGrp="1"/>
          </p:cNvSpPr>
          <p:nvPr>
            <p:ph type="title"/>
          </p:nvPr>
        </p:nvSpPr>
        <p:spPr>
          <a:xfrm>
            <a:off x="1640156" y="629555"/>
            <a:ext cx="8911687" cy="1280890"/>
          </a:xfrm>
        </p:spPr>
        <p:txBody>
          <a:bodyPr/>
          <a:lstStyle/>
          <a:p>
            <a:r>
              <a:rPr lang="en-IN" dirty="0">
                <a:solidFill>
                  <a:schemeClr val="tx1"/>
                </a:solidFill>
                <a:latin typeface="Times New Roman" panose="02020603050405020304" pitchFamily="18" charset="0"/>
                <a:cs typeface="Times New Roman" panose="02020603050405020304" pitchFamily="18" charset="0"/>
              </a:rPr>
              <a:t>ESP32</a:t>
            </a:r>
          </a:p>
        </p:txBody>
      </p:sp>
      <p:sp>
        <p:nvSpPr>
          <p:cNvPr id="3" name="Content Placeholder 2">
            <a:extLst>
              <a:ext uri="{FF2B5EF4-FFF2-40B4-BE49-F238E27FC236}">
                <a16:creationId xmlns:a16="http://schemas.microsoft.com/office/drawing/2014/main" id="{927AD39B-CA5E-CB59-35F2-E95EF602A523}"/>
              </a:ext>
            </a:extLst>
          </p:cNvPr>
          <p:cNvSpPr>
            <a:spLocks noGrp="1"/>
          </p:cNvSpPr>
          <p:nvPr>
            <p:ph idx="1"/>
          </p:nvPr>
        </p:nvSpPr>
        <p:spPr>
          <a:xfrm>
            <a:off x="1640156" y="1625600"/>
            <a:ext cx="5187364" cy="4958080"/>
          </a:xfrm>
        </p:spPr>
        <p:txBody>
          <a:bodyPr>
            <a:normAutofit/>
          </a:bodyPr>
          <a:lstStyle/>
          <a:p>
            <a:r>
              <a:rPr lang="en-US" b="0" i="0" dirty="0">
                <a:solidFill>
                  <a:schemeClr val="tx1"/>
                </a:solidFill>
                <a:effectLst/>
                <a:latin typeface="Google Sans"/>
              </a:rPr>
              <a:t>ESP32 is highly-integrated with in-built antenna switches, RF balun, power amplifier, low-noise receive amplifier, filters, and power management modules. ESP32 adds priceless functionality and versatility to your applications with minimal Printed Circuit Board (PCB) requirements. Hybrid Wi-Fi &amp; Bluetooth Chip.</a:t>
            </a:r>
          </a:p>
          <a:p>
            <a:r>
              <a:rPr lang="en-US" b="0" i="0" dirty="0">
                <a:solidFill>
                  <a:schemeClr val="tx1"/>
                </a:solidFill>
                <a:effectLst/>
                <a:latin typeface="Google Sans"/>
              </a:rPr>
              <a:t>ESP32 is a chip that provides Wi-Fi and (in some models) Bluetooth connectivity for embedded devices – in other words, for IoT devices. While ESP32 is technically just the chip, the modules and development boards that contain this chip are often also referred to as “ESP32” by the manufacturer.</a:t>
            </a:r>
            <a:endParaRPr lang="en-IN" dirty="0">
              <a:solidFill>
                <a:schemeClr val="tx1"/>
              </a:solidFill>
            </a:endParaRPr>
          </a:p>
        </p:txBody>
      </p:sp>
      <p:pic>
        <p:nvPicPr>
          <p:cNvPr id="7" name="Picture 6">
            <a:extLst>
              <a:ext uri="{FF2B5EF4-FFF2-40B4-BE49-F238E27FC236}">
                <a16:creationId xmlns:a16="http://schemas.microsoft.com/office/drawing/2014/main" id="{B308A0E3-8B14-298F-0FB9-FA618AB65695}"/>
              </a:ext>
            </a:extLst>
          </p:cNvPr>
          <p:cNvPicPr>
            <a:picLocks noChangeAspect="1"/>
          </p:cNvPicPr>
          <p:nvPr/>
        </p:nvPicPr>
        <p:blipFill rotWithShape="1">
          <a:blip r:embed="rId2">
            <a:extLst>
              <a:ext uri="{28A0092B-C50C-407E-A947-70E740481C1C}">
                <a14:useLocalDpi xmlns:a14="http://schemas.microsoft.com/office/drawing/2010/main" val="0"/>
              </a:ext>
            </a:extLst>
          </a:blip>
          <a:srcRect l="-1" t="19708" r="10814" b="23705"/>
          <a:stretch/>
        </p:blipFill>
        <p:spPr>
          <a:xfrm>
            <a:off x="8182284" y="1625600"/>
            <a:ext cx="2821147" cy="3880773"/>
          </a:xfrm>
          <a:prstGeom prst="rect">
            <a:avLst/>
          </a:prstGeom>
        </p:spPr>
      </p:pic>
    </p:spTree>
    <p:extLst>
      <p:ext uri="{BB962C8B-B14F-4D97-AF65-F5344CB8AC3E}">
        <p14:creationId xmlns:p14="http://schemas.microsoft.com/office/powerpoint/2010/main" val="128704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1AD92-B6C5-04BC-18F8-C60CC27DEA16}"/>
              </a:ext>
            </a:extLst>
          </p:cNvPr>
          <p:cNvSpPr>
            <a:spLocks noGrp="1"/>
          </p:cNvSpPr>
          <p:nvPr>
            <p:ph type="title"/>
          </p:nvPr>
        </p:nvSpPr>
        <p:spPr>
          <a:xfrm>
            <a:off x="1640156" y="634270"/>
            <a:ext cx="8911687" cy="1280890"/>
          </a:xfrm>
        </p:spPr>
        <p:txBody>
          <a:bodyPr/>
          <a:lstStyle/>
          <a:p>
            <a:r>
              <a:rPr lang="en-IN" dirty="0">
                <a:solidFill>
                  <a:schemeClr val="tx1"/>
                </a:solidFill>
                <a:latin typeface="Times New Roman" panose="02020603050405020304" pitchFamily="18" charset="0"/>
                <a:cs typeface="Times New Roman" panose="02020603050405020304" pitchFamily="18" charset="0"/>
              </a:rPr>
              <a:t>BLOCK DIAGRAM</a:t>
            </a:r>
          </a:p>
        </p:txBody>
      </p:sp>
      <p:pic>
        <p:nvPicPr>
          <p:cNvPr id="5" name="Content Placeholder 4">
            <a:extLst>
              <a:ext uri="{FF2B5EF4-FFF2-40B4-BE49-F238E27FC236}">
                <a16:creationId xmlns:a16="http://schemas.microsoft.com/office/drawing/2014/main" id="{D6A2CCD1-932B-CA9E-F599-7A895F2324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5516" y="1645920"/>
            <a:ext cx="9860964" cy="4832998"/>
          </a:xfrm>
        </p:spPr>
      </p:pic>
    </p:spTree>
    <p:extLst>
      <p:ext uri="{BB962C8B-B14F-4D97-AF65-F5344CB8AC3E}">
        <p14:creationId xmlns:p14="http://schemas.microsoft.com/office/powerpoint/2010/main" val="2912274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CC16D-A057-91C3-BCA2-727DAB03E49E}"/>
              </a:ext>
            </a:extLst>
          </p:cNvPr>
          <p:cNvSpPr>
            <a:spLocks noGrp="1"/>
          </p:cNvSpPr>
          <p:nvPr>
            <p:ph type="title"/>
          </p:nvPr>
        </p:nvSpPr>
        <p:spPr>
          <a:xfrm>
            <a:off x="1635759" y="634809"/>
            <a:ext cx="8911687" cy="1280890"/>
          </a:xfrm>
        </p:spPr>
        <p:txBody>
          <a:bodyPr>
            <a:normAutofit/>
          </a:bodyPr>
          <a:lstStyle/>
          <a:p>
            <a:r>
              <a:rPr lang="en-IN"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WEBSITE DESIGNING:</a:t>
            </a:r>
            <a:b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DCABF4-8B4A-8476-F66E-EC8C248BB164}"/>
              </a:ext>
            </a:extLst>
          </p:cNvPr>
          <p:cNvSpPr>
            <a:spLocks noGrp="1"/>
          </p:cNvSpPr>
          <p:nvPr>
            <p:ph idx="1"/>
          </p:nvPr>
        </p:nvSpPr>
        <p:spPr>
          <a:xfrm>
            <a:off x="1823334" y="1701973"/>
            <a:ext cx="4268269" cy="3880773"/>
          </a:xfrm>
        </p:spPr>
        <p:txBody>
          <a:bodyPr/>
          <a:lstStyle/>
          <a:p>
            <a:pPr marL="0" indent="0">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designing your website, it's essential to consider both form and function. Visually, your site should reflect the modern, cutting-edge nature of your project. Clean lines, minimalist design, and high-quality imagery of the robotic arm in action can captivate visitors and highlight its features.</a:t>
            </a:r>
          </a:p>
          <a:p>
            <a:endParaRPr lang="en-IN" dirty="0"/>
          </a:p>
        </p:txBody>
      </p:sp>
      <p:pic>
        <p:nvPicPr>
          <p:cNvPr id="6" name="Picture 5">
            <a:extLst>
              <a:ext uri="{FF2B5EF4-FFF2-40B4-BE49-F238E27FC236}">
                <a16:creationId xmlns:a16="http://schemas.microsoft.com/office/drawing/2014/main" id="{4F1B8B0E-881B-A534-5293-C12119B27DB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863"/>
          <a:stretch/>
        </p:blipFill>
        <p:spPr bwMode="auto">
          <a:xfrm>
            <a:off x="7025017" y="396240"/>
            <a:ext cx="4460239" cy="62484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55891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FE6CF-A6A9-D95D-76F4-075349C35E8F}"/>
              </a:ext>
            </a:extLst>
          </p:cNvPr>
          <p:cNvSpPr>
            <a:spLocks noGrp="1"/>
          </p:cNvSpPr>
          <p:nvPr>
            <p:ph type="title"/>
          </p:nvPr>
        </p:nvSpPr>
        <p:spPr>
          <a:xfrm>
            <a:off x="1595505" y="645422"/>
            <a:ext cx="8596668" cy="1320800"/>
          </a:xfrm>
        </p:spPr>
        <p:txBody>
          <a:bodyPr/>
          <a:lstStyle/>
          <a:p>
            <a:r>
              <a:rPr lang="en-US" dirty="0">
                <a:solidFill>
                  <a:schemeClr val="tx1"/>
                </a:solidFill>
                <a:latin typeface="Times New Roman" panose="02020603050405020304" pitchFamily="18" charset="0"/>
                <a:cs typeface="Times New Roman" panose="02020603050405020304" pitchFamily="18" charset="0"/>
              </a:rPr>
              <a:t>LITERATURE SURVEY:</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2C50C8-AEBF-D5B2-60FD-E54FA7C11F31}"/>
              </a:ext>
            </a:extLst>
          </p:cNvPr>
          <p:cNvSpPr>
            <a:spLocks noGrp="1"/>
          </p:cNvSpPr>
          <p:nvPr>
            <p:ph idx="1"/>
          </p:nvPr>
        </p:nvSpPr>
        <p:spPr>
          <a:xfrm>
            <a:off x="1595505" y="1305822"/>
            <a:ext cx="10068560" cy="5405015"/>
          </a:xfrm>
        </p:spPr>
        <p:txBody>
          <a:bodyPr>
            <a:normAutofit/>
          </a:bodyPr>
          <a:lstStyle/>
          <a:p>
            <a:pPr marL="0" indent="0">
              <a:buNone/>
            </a:pPr>
            <a:endParaRPr lang="en-US" sz="2100"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US" sz="2100" b="1" dirty="0">
                <a:solidFill>
                  <a:schemeClr val="tx1"/>
                </a:solidFill>
                <a:latin typeface="Times New Roman" panose="02020603050405020304" pitchFamily="18" charset="0"/>
                <a:cs typeface="Times New Roman" panose="02020603050405020304" pitchFamily="18" charset="0"/>
              </a:rPr>
              <a:t>Remote Accessibility: </a:t>
            </a:r>
            <a:r>
              <a:rPr lang="en-US" sz="2100" dirty="0">
                <a:solidFill>
                  <a:schemeClr val="tx1"/>
                </a:solidFill>
                <a:latin typeface="Times New Roman" panose="02020603050405020304" pitchFamily="18" charset="0"/>
                <a:cs typeface="Times New Roman" panose="02020603050405020304" pitchFamily="18" charset="0"/>
              </a:rPr>
              <a:t>Users can control the robotic arm from anywhere with internet access through a web interface, enabling remote operation and monitoring.</a:t>
            </a:r>
          </a:p>
          <a:p>
            <a:pPr marL="457200" indent="-457200">
              <a:buFont typeface="+mj-lt"/>
              <a:buAutoNum type="arabicParenR"/>
            </a:pPr>
            <a:r>
              <a:rPr lang="en-US" sz="2100" b="1" dirty="0">
                <a:solidFill>
                  <a:schemeClr val="tx1"/>
                </a:solidFill>
                <a:latin typeface="Times New Roman" panose="02020603050405020304" pitchFamily="18" charset="0"/>
                <a:cs typeface="Times New Roman" panose="02020603050405020304" pitchFamily="18" charset="0"/>
              </a:rPr>
              <a:t>User-Friendly Interface:</a:t>
            </a:r>
            <a:r>
              <a:rPr lang="en-US" sz="2100" dirty="0">
                <a:solidFill>
                  <a:schemeClr val="tx1"/>
                </a:solidFill>
                <a:latin typeface="Times New Roman" panose="02020603050405020304" pitchFamily="18" charset="0"/>
                <a:cs typeface="Times New Roman" panose="02020603050405020304" pitchFamily="18" charset="0"/>
              </a:rPr>
              <a:t> The web interface provides an intuitive control platform accessible from various devices, making it easy for users to interact with the robotic arm.</a:t>
            </a:r>
          </a:p>
          <a:p>
            <a:pPr marL="457200" indent="-457200">
              <a:buFont typeface="+mj-lt"/>
              <a:buAutoNum type="arabicParenR"/>
            </a:pPr>
            <a:r>
              <a:rPr lang="en-US" sz="2100" b="1" dirty="0">
                <a:solidFill>
                  <a:schemeClr val="tx1"/>
                </a:solidFill>
                <a:latin typeface="Times New Roman" panose="02020603050405020304" pitchFamily="18" charset="0"/>
                <a:cs typeface="Times New Roman" panose="02020603050405020304" pitchFamily="18" charset="0"/>
              </a:rPr>
              <a:t>Real-Time Monitoring: </a:t>
            </a:r>
            <a:r>
              <a:rPr lang="en-US" sz="2100" dirty="0">
                <a:solidFill>
                  <a:schemeClr val="tx1"/>
                </a:solidFill>
                <a:latin typeface="Times New Roman" panose="02020603050405020304" pitchFamily="18" charset="0"/>
                <a:cs typeface="Times New Roman" panose="02020603050405020304" pitchFamily="18" charset="0"/>
              </a:rPr>
              <a:t>Users can receive real-time feedback on the status and performance of the robotic arm, including its position, movements integrated into the system.</a:t>
            </a:r>
          </a:p>
          <a:p>
            <a:pPr marL="457200" indent="-457200">
              <a:buFont typeface="+mj-lt"/>
              <a:buAutoNum type="arabicParenR"/>
            </a:pPr>
            <a:r>
              <a:rPr lang="en-US" sz="2100" b="1" dirty="0">
                <a:solidFill>
                  <a:schemeClr val="tx1"/>
                </a:solidFill>
                <a:latin typeface="Times New Roman" panose="02020603050405020304" pitchFamily="18" charset="0"/>
                <a:cs typeface="Times New Roman" panose="02020603050405020304" pitchFamily="18" charset="0"/>
              </a:rPr>
              <a:t>Customization and Automation:</a:t>
            </a:r>
            <a:r>
              <a:rPr lang="en-US" sz="2100" dirty="0">
                <a:solidFill>
                  <a:schemeClr val="tx1"/>
                </a:solidFill>
                <a:latin typeface="Times New Roman" panose="02020603050405020304" pitchFamily="18" charset="0"/>
                <a:cs typeface="Times New Roman" panose="02020603050405020304" pitchFamily="18" charset="0"/>
              </a:rPr>
              <a:t> The project facilitates customization of control parameters and automation of repetitive tasks, improving efficiency and productivity in various applications, such as manufacturing, agriculture, and research.</a:t>
            </a:r>
          </a:p>
          <a:p>
            <a:pPr marL="0" indent="0">
              <a:buNone/>
            </a:pPr>
            <a:endParaRPr lang="en-US" sz="2100" dirty="0">
              <a:solidFill>
                <a:schemeClr val="tx1"/>
              </a:solidFill>
            </a:endParaRPr>
          </a:p>
        </p:txBody>
      </p:sp>
    </p:spTree>
    <p:extLst>
      <p:ext uri="{BB962C8B-B14F-4D97-AF65-F5344CB8AC3E}">
        <p14:creationId xmlns:p14="http://schemas.microsoft.com/office/powerpoint/2010/main" val="1272808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A574C-29A5-5CC0-3451-55DA78802E7A}"/>
              </a:ext>
            </a:extLst>
          </p:cNvPr>
          <p:cNvSpPr>
            <a:spLocks noGrp="1"/>
          </p:cNvSpPr>
          <p:nvPr>
            <p:ph type="title"/>
          </p:nvPr>
        </p:nvSpPr>
        <p:spPr>
          <a:xfrm>
            <a:off x="1563330" y="597554"/>
            <a:ext cx="8596668" cy="1320800"/>
          </a:xfrm>
        </p:spPr>
        <p:txBody>
          <a:bodyPr/>
          <a:lstStyle/>
          <a:p>
            <a:r>
              <a:rPr lang="en-US" dirty="0">
                <a:solidFill>
                  <a:schemeClr val="tx1"/>
                </a:solidFill>
                <a:latin typeface="Times New Roman" panose="02020603050405020304" pitchFamily="18" charset="0"/>
                <a:cs typeface="Times New Roman" panose="02020603050405020304" pitchFamily="18" charset="0"/>
              </a:rPr>
              <a:t>DISADVANTAGES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45375E-784B-D925-99B0-B38D306D630C}"/>
              </a:ext>
            </a:extLst>
          </p:cNvPr>
          <p:cNvSpPr>
            <a:spLocks noGrp="1"/>
          </p:cNvSpPr>
          <p:nvPr>
            <p:ph idx="1"/>
          </p:nvPr>
        </p:nvSpPr>
        <p:spPr>
          <a:xfrm>
            <a:off x="1563331" y="1253331"/>
            <a:ext cx="10323870" cy="5604669"/>
          </a:xfrm>
        </p:spPr>
        <p:txBody>
          <a:bodyPr>
            <a:normAutofit/>
          </a:bodyPr>
          <a:lstStyle/>
          <a:p>
            <a:endParaRPr lang="en-US" dirty="0"/>
          </a:p>
          <a:p>
            <a:pPr>
              <a:buFont typeface="+mj-lt"/>
              <a:buAutoNum type="arabicParenR"/>
            </a:pPr>
            <a:r>
              <a:rPr lang="en-US" b="1" dirty="0">
                <a:solidFill>
                  <a:schemeClr val="tx1"/>
                </a:solidFill>
                <a:latin typeface="Times New Roman" panose="02020603050405020304" pitchFamily="18" charset="0"/>
                <a:cs typeface="Times New Roman" panose="02020603050405020304" pitchFamily="18" charset="0"/>
              </a:rPr>
              <a:t>Complexity of Implementation: </a:t>
            </a:r>
            <a:r>
              <a:rPr lang="en-US" dirty="0">
                <a:solidFill>
                  <a:schemeClr val="tx1"/>
                </a:solidFill>
                <a:latin typeface="Times New Roman" panose="02020603050405020304" pitchFamily="18" charset="0"/>
                <a:cs typeface="Times New Roman" panose="02020603050405020304" pitchFamily="18" charset="0"/>
              </a:rPr>
              <a:t>Integrating these components into a cohesive system can be complex and time-consuming.</a:t>
            </a:r>
          </a:p>
          <a:p>
            <a:pPr>
              <a:buFont typeface="+mj-lt"/>
              <a:buAutoNum type="arabicParenR"/>
            </a:pPr>
            <a:r>
              <a:rPr lang="en-US" b="1" dirty="0">
                <a:solidFill>
                  <a:schemeClr val="tx1"/>
                </a:solidFill>
                <a:latin typeface="Times New Roman" panose="02020603050405020304" pitchFamily="18" charset="0"/>
                <a:cs typeface="Times New Roman" panose="02020603050405020304" pitchFamily="18" charset="0"/>
              </a:rPr>
              <a:t>Compatibility Concerns</a:t>
            </a:r>
            <a:r>
              <a:rPr lang="en-US" dirty="0">
                <a:solidFill>
                  <a:schemeClr val="tx1"/>
                </a:solidFill>
                <a:latin typeface="Times New Roman" panose="02020603050405020304" pitchFamily="18" charset="0"/>
                <a:cs typeface="Times New Roman" panose="02020603050405020304" pitchFamily="18" charset="0"/>
              </a:rPr>
              <a:t>: Compatibility issues may arise when integrating the ESP32 microcontroller with other hardware components or software platforms. </a:t>
            </a:r>
          </a:p>
          <a:p>
            <a:pPr>
              <a:buFont typeface="+mj-lt"/>
              <a:buAutoNum type="arabicParenR"/>
            </a:pPr>
            <a:r>
              <a:rPr lang="en-US" b="1" dirty="0">
                <a:solidFill>
                  <a:schemeClr val="tx1"/>
                </a:solidFill>
                <a:latin typeface="Times New Roman" panose="02020603050405020304" pitchFamily="18" charset="0"/>
                <a:cs typeface="Times New Roman" panose="02020603050405020304" pitchFamily="18" charset="0"/>
              </a:rPr>
              <a:t>Power Consumption</a:t>
            </a:r>
            <a:r>
              <a:rPr lang="en-US" dirty="0">
                <a:solidFill>
                  <a:schemeClr val="tx1"/>
                </a:solidFill>
                <a:latin typeface="Times New Roman" panose="02020603050405020304" pitchFamily="18" charset="0"/>
                <a:cs typeface="Times New Roman" panose="02020603050405020304" pitchFamily="18" charset="0"/>
              </a:rPr>
              <a:t>: IoT devices like the ESP32 may consume significant power, especially when connected to Wi-Fi and performing intensive tasks. </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163890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49044-574E-D146-1730-8733FCA46A80}"/>
              </a:ext>
            </a:extLst>
          </p:cNvPr>
          <p:cNvSpPr>
            <a:spLocks noGrp="1"/>
          </p:cNvSpPr>
          <p:nvPr>
            <p:ph type="title"/>
          </p:nvPr>
        </p:nvSpPr>
        <p:spPr>
          <a:xfrm>
            <a:off x="1640156" y="573310"/>
            <a:ext cx="8911687" cy="1280890"/>
          </a:xfrm>
        </p:spPr>
        <p:txBody>
          <a:bodyPr/>
          <a:lstStyle/>
          <a:p>
            <a:r>
              <a:rPr lang="en-US" dirty="0">
                <a:solidFill>
                  <a:schemeClr val="tx1"/>
                </a:solidFill>
                <a:latin typeface="Times New Roman" panose="02020603050405020304" pitchFamily="18" charset="0"/>
                <a:cs typeface="Times New Roman" panose="02020603050405020304" pitchFamily="18" charset="0"/>
              </a:rPr>
              <a:t>CONCLUSION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CF13AE-234A-FFD4-D0A1-E4CABA0D078A}"/>
              </a:ext>
            </a:extLst>
          </p:cNvPr>
          <p:cNvSpPr>
            <a:spLocks noGrp="1"/>
          </p:cNvSpPr>
          <p:nvPr>
            <p:ph idx="1"/>
          </p:nvPr>
        </p:nvSpPr>
        <p:spPr>
          <a:xfrm>
            <a:off x="1640156" y="1488613"/>
            <a:ext cx="9129444" cy="3880773"/>
          </a:xfrm>
        </p:spPr>
        <p:txBody>
          <a:bodyPr>
            <a:normAutofit/>
          </a:bodyPr>
          <a:lstStyle/>
          <a:p>
            <a:endParaRPr lang="en-US" dirty="0"/>
          </a:p>
          <a:p>
            <a:pPr marL="0" indent="0">
              <a:buNone/>
            </a:pPr>
            <a:r>
              <a:rPr lang="en-US" dirty="0">
                <a:solidFill>
                  <a:schemeClr val="tx1"/>
                </a:solidFill>
                <a:latin typeface="Times New Roman" panose="02020603050405020304" pitchFamily="18" charset="0"/>
                <a:cs typeface="Times New Roman" panose="02020603050405020304" pitchFamily="18" charset="0"/>
              </a:rPr>
              <a:t>In conclusion, the development of the web-controlled IoT-based robotic arm using ESP32 has been a significant endeavor aimed at harnessing the power of IoT technology to enhance robotic control and automation. Through meticulous planning, diligent implementation, and rigorous testing, we have successfully achieved our objectives of creating a versatile, remotely controllable robotic arm system. This project represents a convergence of hardware, software, and web development expertise, resulting in a sophisticated yet user-friendly solution. The integration of the ESP32 microcontroller with motor drivers, sensors, and a web interface has enabled seamless communication and control, empowering users to manipulate the robotic arm's movements with precision and ease from anywhere with internet access.</a:t>
            </a:r>
          </a:p>
          <a:p>
            <a:endParaRPr lang="en-US" dirty="0"/>
          </a:p>
          <a:p>
            <a:pPr marL="0" indent="0">
              <a:buNone/>
            </a:pPr>
            <a:endParaRPr lang="en-US" dirty="0"/>
          </a:p>
        </p:txBody>
      </p:sp>
    </p:spTree>
    <p:extLst>
      <p:ext uri="{BB962C8B-B14F-4D97-AF65-F5344CB8AC3E}">
        <p14:creationId xmlns:p14="http://schemas.microsoft.com/office/powerpoint/2010/main" val="186893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9667-EFCC-60F1-6426-F3AF38A2A54A}"/>
              </a:ext>
            </a:extLst>
          </p:cNvPr>
          <p:cNvSpPr>
            <a:spLocks noGrp="1"/>
          </p:cNvSpPr>
          <p:nvPr>
            <p:ph type="ctrTitle"/>
          </p:nvPr>
        </p:nvSpPr>
        <p:spPr>
          <a:xfrm>
            <a:off x="2589213" y="1813560"/>
            <a:ext cx="8915399" cy="2262781"/>
          </a:xfrm>
        </p:spPr>
        <p:txBody>
          <a:bodyPr>
            <a:normAutofit/>
          </a:bodyPr>
          <a:lstStyle/>
          <a:p>
            <a:r>
              <a:rPr lang="en-IN" sz="8800" dirty="0">
                <a:solidFill>
                  <a:schemeClr val="tx1"/>
                </a:solidFill>
              </a:rPr>
              <a:t>THANK YOU</a:t>
            </a:r>
          </a:p>
        </p:txBody>
      </p:sp>
    </p:spTree>
    <p:extLst>
      <p:ext uri="{BB962C8B-B14F-4D97-AF65-F5344CB8AC3E}">
        <p14:creationId xmlns:p14="http://schemas.microsoft.com/office/powerpoint/2010/main" val="319529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CE47-5F56-A377-766F-309AF455423D}"/>
              </a:ext>
            </a:extLst>
          </p:cNvPr>
          <p:cNvSpPr>
            <a:spLocks noGrp="1"/>
          </p:cNvSpPr>
          <p:nvPr>
            <p:ph type="title"/>
          </p:nvPr>
        </p:nvSpPr>
        <p:spPr>
          <a:xfrm>
            <a:off x="1719165" y="634270"/>
            <a:ext cx="8911687" cy="1280890"/>
          </a:xfrm>
        </p:spPr>
        <p:txBody>
          <a:bodyPr/>
          <a:lstStyle/>
          <a:p>
            <a:r>
              <a:rPr lang="en-US" dirty="0">
                <a:solidFill>
                  <a:schemeClr val="tx1"/>
                </a:solidFill>
                <a:latin typeface="Times New Roman" panose="02020603050405020304" pitchFamily="18" charset="0"/>
                <a:cs typeface="Times New Roman" panose="02020603050405020304" pitchFamily="18" charset="0"/>
              </a:rPr>
              <a:t>TEAM MEMBERS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A5D45-F47D-2678-ABE1-2C79654ED329}"/>
              </a:ext>
            </a:extLst>
          </p:cNvPr>
          <p:cNvSpPr>
            <a:spLocks noGrp="1"/>
          </p:cNvSpPr>
          <p:nvPr>
            <p:ph idx="1"/>
          </p:nvPr>
        </p:nvSpPr>
        <p:spPr>
          <a:xfrm>
            <a:off x="1715452" y="1915160"/>
            <a:ext cx="8915400" cy="3777622"/>
          </a:xfrm>
        </p:spPr>
        <p:txBody>
          <a:bodyPr/>
          <a:lstStyle/>
          <a:p>
            <a:r>
              <a:rPr lang="en-US" sz="2000" dirty="0">
                <a:solidFill>
                  <a:schemeClr val="tx1"/>
                </a:solidFill>
                <a:latin typeface="Times New Roman" panose="02020603050405020304" pitchFamily="18" charset="0"/>
                <a:cs typeface="Times New Roman" panose="02020603050405020304" pitchFamily="18" charset="0"/>
              </a:rPr>
              <a:t>K.NANDHANAA III ECE (953721106025)</a:t>
            </a:r>
          </a:p>
          <a:p>
            <a:r>
              <a:rPr lang="en-US" sz="2000" dirty="0">
                <a:solidFill>
                  <a:schemeClr val="tx1"/>
                </a:solidFill>
                <a:latin typeface="Times New Roman" panose="02020603050405020304" pitchFamily="18" charset="0"/>
                <a:cs typeface="Times New Roman" panose="02020603050405020304" pitchFamily="18" charset="0"/>
              </a:rPr>
              <a:t>K.S.SARANYA III ECE (953721106040)</a:t>
            </a:r>
            <a:endParaRPr lang="en-IN"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V.POONKODI III ECE (953721106032)</a:t>
            </a:r>
            <a:endParaRPr lang="en-IN" sz="20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74099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F912-DAB4-B616-DB2E-D66314060CD2}"/>
              </a:ext>
            </a:extLst>
          </p:cNvPr>
          <p:cNvSpPr>
            <a:spLocks noGrp="1"/>
          </p:cNvSpPr>
          <p:nvPr>
            <p:ph type="title"/>
          </p:nvPr>
        </p:nvSpPr>
        <p:spPr>
          <a:xfrm>
            <a:off x="1724421" y="624403"/>
            <a:ext cx="8911687" cy="1280890"/>
          </a:xfrm>
        </p:spPr>
        <p:txBody>
          <a:bodyPr/>
          <a:lstStyle/>
          <a:p>
            <a:r>
              <a:rPr lang="en-IN" dirty="0">
                <a:solidFill>
                  <a:schemeClr val="tx1"/>
                </a:solidFill>
                <a:latin typeface="Times New Roman" panose="02020603050405020304" pitchFamily="18" charset="0"/>
                <a:cs typeface="Times New Roman" panose="02020603050405020304" pitchFamily="18" charset="0"/>
              </a:rPr>
              <a:t>CONTENT</a:t>
            </a:r>
            <a:r>
              <a:rPr lang="en-IN"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5AC799DD-C2BB-F571-697D-9DA2AADA1E15}"/>
              </a:ext>
            </a:extLst>
          </p:cNvPr>
          <p:cNvSpPr>
            <a:spLocks noGrp="1"/>
          </p:cNvSpPr>
          <p:nvPr>
            <p:ph sz="half" idx="2"/>
          </p:nvPr>
        </p:nvSpPr>
        <p:spPr>
          <a:xfrm>
            <a:off x="1724421" y="1594224"/>
            <a:ext cx="4342893" cy="4196975"/>
          </a:xfrm>
        </p:spPr>
        <p:txBody>
          <a:bodyPr>
            <a:normAutofit/>
          </a:bodyPr>
          <a:lstStyle/>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System Architecture</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Proposal</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Design Setup</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Robotic Arm</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Servomotor</a:t>
            </a:r>
          </a:p>
          <a:p>
            <a:pPr marL="457200" indent="-457200">
              <a:buFont typeface="+mj-lt"/>
              <a:buAutoNum type="arabicParenR"/>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7FE3A02E-0B27-6DD2-444C-43017B38CF41}"/>
              </a:ext>
            </a:extLst>
          </p:cNvPr>
          <p:cNvSpPr>
            <a:spLocks noGrp="1"/>
          </p:cNvSpPr>
          <p:nvPr>
            <p:ph sz="quarter" idx="4"/>
          </p:nvPr>
        </p:nvSpPr>
        <p:spPr>
          <a:xfrm>
            <a:off x="6412494" y="1684767"/>
            <a:ext cx="4338674" cy="4115696"/>
          </a:xfrm>
        </p:spPr>
        <p:txBody>
          <a:bodyPr>
            <a:normAutofit/>
          </a:bodyPr>
          <a:lstStyle/>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ESP32</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Block Diagram</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Website Designing</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Disadvantages</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1968546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80873-AD8A-8126-9BED-0B3B56E4B500}"/>
              </a:ext>
            </a:extLst>
          </p:cNvPr>
          <p:cNvSpPr>
            <a:spLocks noGrp="1"/>
          </p:cNvSpPr>
          <p:nvPr>
            <p:ph type="title"/>
          </p:nvPr>
        </p:nvSpPr>
        <p:spPr>
          <a:xfrm>
            <a:off x="1640156" y="552990"/>
            <a:ext cx="8911687" cy="1280890"/>
          </a:xfrm>
        </p:spPr>
        <p:txBody>
          <a:bodyPr/>
          <a:lstStyle/>
          <a:p>
            <a:r>
              <a:rPr lang="en-US" dirty="0">
                <a:solidFill>
                  <a:schemeClr val="tx1"/>
                </a:solidFill>
                <a:latin typeface="Times New Roman" panose="02020603050405020304" pitchFamily="18" charset="0"/>
                <a:cs typeface="Times New Roman" panose="02020603050405020304" pitchFamily="18" charset="0"/>
              </a:rPr>
              <a:t>ABSTRACT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615EF5-E7E0-5214-0549-39FC1C6A898A}"/>
              </a:ext>
            </a:extLst>
          </p:cNvPr>
          <p:cNvSpPr>
            <a:spLocks noGrp="1"/>
          </p:cNvSpPr>
          <p:nvPr>
            <p:ph idx="1"/>
          </p:nvPr>
        </p:nvSpPr>
        <p:spPr>
          <a:xfrm>
            <a:off x="1640156" y="1833880"/>
            <a:ext cx="8915400" cy="3777622"/>
          </a:xfrm>
        </p:spPr>
        <p:txBody>
          <a:bodyPr>
            <a:normAutofit/>
          </a:bodyPr>
          <a:lstStyle/>
          <a:p>
            <a:pPr marL="0" indent="0">
              <a:buNone/>
            </a:pPr>
            <a:r>
              <a:rPr lang="en-US" b="0" i="0" dirty="0">
                <a:solidFill>
                  <a:schemeClr val="tx1"/>
                </a:solidFill>
                <a:effectLst/>
                <a:latin typeface="Times New Roman" panose="02020603050405020304" pitchFamily="18" charset="0"/>
                <a:cs typeface="Times New Roman" panose="02020603050405020304" pitchFamily="18" charset="0"/>
              </a:rPr>
              <a:t>The aim of this project is to design and develop a web-controlled robotic arm system utilizing the ESP32 microcontroller and IoT technology. The system will allow users to remotely control the movement and functions of the robotic arm through a web interface accessible from any internet-enabled device. The primary objectives include implementing wireless communication between the ESP32 and the web interface, integrating motor control to facilitate precise movement of the robotic arm, and providing real-time feedback to the user. Additionally, the project aims to explore the potential applications of such a system in industrial automation, home automation, and educational settings</a:t>
            </a:r>
            <a:r>
              <a:rPr lang="en-US" b="0" i="0" dirty="0">
                <a:solidFill>
                  <a:srgbClr val="0D0D0D"/>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887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91C8F-FF13-61F1-6B0A-AF273B2CD14F}"/>
              </a:ext>
            </a:extLst>
          </p:cNvPr>
          <p:cNvSpPr>
            <a:spLocks noGrp="1"/>
          </p:cNvSpPr>
          <p:nvPr>
            <p:ph type="title"/>
          </p:nvPr>
        </p:nvSpPr>
        <p:spPr>
          <a:xfrm>
            <a:off x="1638568" y="644430"/>
            <a:ext cx="8911687" cy="1280890"/>
          </a:xfrm>
        </p:spPr>
        <p:txBody>
          <a:bodyPr>
            <a:normAutofit/>
          </a:bodyPr>
          <a:lstStyle/>
          <a:p>
            <a:r>
              <a:rPr lang="en-US" sz="3600" dirty="0">
                <a:solidFill>
                  <a:schemeClr val="tx1"/>
                </a:solidFill>
                <a:effectLst/>
                <a:latin typeface="Times New Roman" panose="02020603050405020304" pitchFamily="18" charset="0"/>
                <a:ea typeface="Times New Roman" panose="02020603050405020304" pitchFamily="18" charset="0"/>
              </a:rPr>
              <a:t>SYSTEM ARCHITECTURE</a:t>
            </a:r>
            <a:br>
              <a:rPr lang="en-IN" sz="3600" dirty="0">
                <a:solidFill>
                  <a:schemeClr val="tx1"/>
                </a:solidFill>
                <a:effectLst/>
                <a:latin typeface="Times New Roman" panose="02020603050405020304" pitchFamily="18" charset="0"/>
                <a:ea typeface="Times New Roman" panose="02020603050405020304" pitchFamily="18" charset="0"/>
              </a:rPr>
            </a:br>
            <a:endParaRPr lang="en-IN" dirty="0">
              <a:solidFill>
                <a:schemeClr val="tx1"/>
              </a:solidFill>
            </a:endParaRPr>
          </a:p>
        </p:txBody>
      </p:sp>
      <p:sp>
        <p:nvSpPr>
          <p:cNvPr id="3" name="Content Placeholder 2">
            <a:extLst>
              <a:ext uri="{FF2B5EF4-FFF2-40B4-BE49-F238E27FC236}">
                <a16:creationId xmlns:a16="http://schemas.microsoft.com/office/drawing/2014/main" id="{F9E8DAD4-8AFF-BCD2-82CE-7C8321B2E45D}"/>
              </a:ext>
            </a:extLst>
          </p:cNvPr>
          <p:cNvSpPr>
            <a:spLocks noGrp="1"/>
          </p:cNvSpPr>
          <p:nvPr>
            <p:ph idx="1"/>
          </p:nvPr>
        </p:nvSpPr>
        <p:spPr>
          <a:xfrm>
            <a:off x="1638568" y="1637822"/>
            <a:ext cx="9905999" cy="4082257"/>
          </a:xfrm>
        </p:spPr>
        <p:txBody>
          <a:bodyPr>
            <a:normAutofit/>
          </a:bodyPr>
          <a:lstStyle/>
          <a:p>
            <a:pPr marL="0" indent="0" algn="just">
              <a:spcBef>
                <a:spcPts val="20"/>
              </a:spcBef>
              <a:buNone/>
            </a:pPr>
            <a:r>
              <a:rPr lang="en-US" sz="1800" dirty="0">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The system architecture consists of three main components:</a:t>
            </a:r>
          </a:p>
          <a:p>
            <a:pPr marL="0" indent="0" algn="just">
              <a:spcBef>
                <a:spcPts val="20"/>
              </a:spcBef>
              <a:buNone/>
            </a:pPr>
            <a:endParaRPr lang="en-IN" dirty="0">
              <a:solidFill>
                <a:schemeClr val="tx1"/>
              </a:solidFill>
              <a:effectLst/>
              <a:latin typeface="Times New Roman" panose="02020603050405020304" pitchFamily="18" charset="0"/>
              <a:ea typeface="Times New Roman" panose="02020603050405020304" pitchFamily="18" charset="0"/>
            </a:endParaRPr>
          </a:p>
          <a:p>
            <a:pPr algn="just">
              <a:spcBef>
                <a:spcPts val="20"/>
              </a:spcBef>
            </a:pPr>
            <a:r>
              <a:rPr lang="en-US" b="1" dirty="0">
                <a:solidFill>
                  <a:schemeClr val="tx1"/>
                </a:solidFill>
                <a:effectLst/>
                <a:latin typeface="Times New Roman" panose="02020603050405020304" pitchFamily="18" charset="0"/>
                <a:ea typeface="Times New Roman" panose="02020603050405020304" pitchFamily="18" charset="0"/>
              </a:rPr>
              <a:t>ESP32 Microcontroller: </a:t>
            </a:r>
            <a:r>
              <a:rPr lang="en-US" dirty="0">
                <a:solidFill>
                  <a:schemeClr val="tx1"/>
                </a:solidFill>
                <a:effectLst/>
                <a:latin typeface="Times New Roman" panose="02020603050405020304" pitchFamily="18" charset="0"/>
                <a:ea typeface="Times New Roman" panose="02020603050405020304" pitchFamily="18" charset="0"/>
              </a:rPr>
              <a:t>Acts as the central processing unit and handles communication between the web interface and the robotic arm.</a:t>
            </a:r>
            <a:endParaRPr lang="en-IN" dirty="0">
              <a:solidFill>
                <a:schemeClr val="tx1"/>
              </a:solidFill>
              <a:effectLst/>
              <a:latin typeface="Times New Roman" panose="02020603050405020304" pitchFamily="18" charset="0"/>
              <a:ea typeface="Times New Roman" panose="02020603050405020304" pitchFamily="18" charset="0"/>
            </a:endParaRPr>
          </a:p>
          <a:p>
            <a:pPr marL="0" indent="0" algn="just">
              <a:spcBef>
                <a:spcPts val="20"/>
              </a:spcBef>
              <a:buNone/>
            </a:pPr>
            <a:r>
              <a:rPr lang="en-US" b="1" dirty="0">
                <a:solidFill>
                  <a:schemeClr val="tx1"/>
                </a:solidFill>
                <a:effectLst/>
                <a:latin typeface="Times New Roman" panose="02020603050405020304" pitchFamily="18" charset="0"/>
                <a:ea typeface="Times New Roman" panose="02020603050405020304" pitchFamily="18" charset="0"/>
              </a:rPr>
              <a:t> </a:t>
            </a:r>
            <a:endParaRPr lang="en-IN" dirty="0">
              <a:solidFill>
                <a:schemeClr val="tx1"/>
              </a:solidFill>
              <a:effectLst/>
              <a:latin typeface="Times New Roman" panose="02020603050405020304" pitchFamily="18" charset="0"/>
              <a:ea typeface="Times New Roman" panose="02020603050405020304" pitchFamily="18" charset="0"/>
            </a:endParaRPr>
          </a:p>
          <a:p>
            <a:pPr algn="just">
              <a:spcBef>
                <a:spcPts val="20"/>
              </a:spcBef>
            </a:pPr>
            <a:r>
              <a:rPr lang="en-US" b="1" dirty="0">
                <a:solidFill>
                  <a:schemeClr val="tx1"/>
                </a:solidFill>
                <a:effectLst/>
                <a:latin typeface="Times New Roman" panose="02020603050405020304" pitchFamily="18" charset="0"/>
                <a:ea typeface="Times New Roman" panose="02020603050405020304" pitchFamily="18" charset="0"/>
              </a:rPr>
              <a:t>Servo Motors: </a:t>
            </a:r>
            <a:r>
              <a:rPr lang="en-US" dirty="0">
                <a:solidFill>
                  <a:schemeClr val="tx1"/>
                </a:solidFill>
                <a:effectLst/>
                <a:latin typeface="Times New Roman" panose="02020603050405020304" pitchFamily="18" charset="0"/>
                <a:ea typeface="Times New Roman" panose="02020603050405020304" pitchFamily="18" charset="0"/>
              </a:rPr>
              <a:t>Responsible for the movement of the robotic arm's joints.</a:t>
            </a:r>
            <a:endParaRPr lang="en-IN" dirty="0">
              <a:solidFill>
                <a:schemeClr val="tx1"/>
              </a:solidFill>
              <a:effectLst/>
              <a:latin typeface="Times New Roman" panose="02020603050405020304" pitchFamily="18" charset="0"/>
              <a:ea typeface="Times New Roman" panose="02020603050405020304" pitchFamily="18" charset="0"/>
            </a:endParaRPr>
          </a:p>
          <a:p>
            <a:pPr marL="0" indent="0" algn="just">
              <a:spcBef>
                <a:spcPts val="20"/>
              </a:spcBef>
              <a:buNone/>
            </a:pPr>
            <a:r>
              <a:rPr lang="en-US" b="1" dirty="0">
                <a:solidFill>
                  <a:schemeClr val="tx1"/>
                </a:solidFill>
                <a:effectLst/>
                <a:latin typeface="Times New Roman" panose="02020603050405020304" pitchFamily="18" charset="0"/>
                <a:ea typeface="Times New Roman" panose="02020603050405020304" pitchFamily="18" charset="0"/>
              </a:rPr>
              <a:t> </a:t>
            </a:r>
            <a:endParaRPr lang="en-IN" dirty="0">
              <a:solidFill>
                <a:schemeClr val="tx1"/>
              </a:solidFill>
              <a:effectLst/>
              <a:latin typeface="Times New Roman" panose="02020603050405020304" pitchFamily="18" charset="0"/>
              <a:ea typeface="Times New Roman" panose="02020603050405020304" pitchFamily="18" charset="0"/>
            </a:endParaRPr>
          </a:p>
          <a:p>
            <a:pPr algn="just">
              <a:spcBef>
                <a:spcPts val="20"/>
              </a:spcBef>
            </a:pPr>
            <a:r>
              <a:rPr lang="en-US" b="1" dirty="0">
                <a:solidFill>
                  <a:schemeClr val="tx1"/>
                </a:solidFill>
                <a:effectLst/>
                <a:latin typeface="Times New Roman" panose="02020603050405020304" pitchFamily="18" charset="0"/>
                <a:ea typeface="Times New Roman" panose="02020603050405020304" pitchFamily="18" charset="0"/>
              </a:rPr>
              <a:t>Web Interface: </a:t>
            </a:r>
            <a:r>
              <a:rPr lang="en-US" dirty="0">
                <a:solidFill>
                  <a:schemeClr val="tx1"/>
                </a:solidFill>
                <a:effectLst/>
                <a:latin typeface="Times New Roman" panose="02020603050405020304" pitchFamily="18" charset="0"/>
                <a:ea typeface="Times New Roman" panose="02020603050405020304" pitchFamily="18" charset="0"/>
              </a:rPr>
              <a:t>Provides users with a graphical interface to control the robotic arm remotely via a web browser.</a:t>
            </a:r>
            <a:endParaRPr lang="en-IN" dirty="0">
              <a:solidFill>
                <a:schemeClr val="tx1"/>
              </a:solidFill>
              <a:effectLst/>
              <a:latin typeface="Times New Roman" panose="02020603050405020304" pitchFamily="18" charset="0"/>
              <a:ea typeface="Times New Roman" panose="02020603050405020304" pitchFamily="18" charset="0"/>
            </a:endParaRPr>
          </a:p>
          <a:p>
            <a:pPr marL="0" indent="0" algn="just">
              <a:spcBef>
                <a:spcPts val="20"/>
              </a:spcBef>
              <a:buNone/>
            </a:pPr>
            <a:r>
              <a:rPr lang="en-US" dirty="0">
                <a:solidFill>
                  <a:schemeClr val="tx1"/>
                </a:solidFill>
                <a:effectLst/>
                <a:latin typeface="Times New Roman" panose="02020603050405020304" pitchFamily="18" charset="0"/>
                <a:ea typeface="Times New Roman" panose="02020603050405020304" pitchFamily="18" charset="0"/>
              </a:rPr>
              <a:t> </a:t>
            </a:r>
            <a:endParaRPr lang="en-IN"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351466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D6249-16F6-9C1C-D756-D13FDAF73909}"/>
              </a:ext>
            </a:extLst>
          </p:cNvPr>
          <p:cNvSpPr>
            <a:spLocks noGrp="1"/>
          </p:cNvSpPr>
          <p:nvPr>
            <p:ph type="title"/>
          </p:nvPr>
        </p:nvSpPr>
        <p:spPr>
          <a:xfrm>
            <a:off x="1640156" y="613950"/>
            <a:ext cx="8911687" cy="1280890"/>
          </a:xfrm>
        </p:spPr>
        <p:txBody>
          <a:bodyPr/>
          <a:lstStyle/>
          <a:p>
            <a:r>
              <a:rPr lang="en-US" dirty="0">
                <a:solidFill>
                  <a:schemeClr val="tx1"/>
                </a:solidFill>
                <a:latin typeface="Times New Roman" panose="02020603050405020304" pitchFamily="18" charset="0"/>
                <a:cs typeface="Times New Roman" panose="02020603050405020304" pitchFamily="18" charset="0"/>
              </a:rPr>
              <a:t>PROPOSAL</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1D5D48-DEBC-EC3B-66B5-F3B35A4164E1}"/>
              </a:ext>
            </a:extLst>
          </p:cNvPr>
          <p:cNvSpPr>
            <a:spLocks noGrp="1"/>
          </p:cNvSpPr>
          <p:nvPr>
            <p:ph idx="1"/>
          </p:nvPr>
        </p:nvSpPr>
        <p:spPr>
          <a:xfrm>
            <a:off x="1797665" y="1515167"/>
            <a:ext cx="8596668" cy="4428747"/>
          </a:xfrm>
        </p:spPr>
        <p:txBody>
          <a:bodyPr>
            <a:normAutofit/>
          </a:bodyPr>
          <a:lstStyle/>
          <a:p>
            <a:pPr marL="0" indent="0" algn="l">
              <a:buNone/>
            </a:pPr>
            <a:r>
              <a:rPr lang="en-US" sz="2800" b="1" i="0" dirty="0">
                <a:solidFill>
                  <a:srgbClr val="0D0D0D"/>
                </a:solidFill>
                <a:effectLst/>
                <a:latin typeface="Times New Roman" panose="02020603050405020304" pitchFamily="18" charset="0"/>
                <a:cs typeface="Times New Roman" panose="02020603050405020304" pitchFamily="18" charset="0"/>
              </a:rPr>
              <a:t>Objectives: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Design and implement a web interface for controlling the robotic arm's movements in real-time.</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Integrate the ESP32 microcontroller with motor drivers to facilitate precise control of the robotic arm's motors.</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Implement wireless communication between the ESP32 and the web interface to enable remote control and monitoring.</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Incorporate feedback mechanisms to provide real-time status updates and sensor data to the user via the web interface.</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Explore potential applications of the web-controlled robotic arm in industrial automation, home automation, and educational settings.</a:t>
            </a:r>
          </a:p>
          <a:p>
            <a:endParaRPr lang="en-IN" dirty="0"/>
          </a:p>
        </p:txBody>
      </p:sp>
    </p:spTree>
    <p:extLst>
      <p:ext uri="{BB962C8B-B14F-4D97-AF65-F5344CB8AC3E}">
        <p14:creationId xmlns:p14="http://schemas.microsoft.com/office/powerpoint/2010/main" val="1216271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6AE5C4-6E6D-50D9-E8AA-8DD96DE8D3E3}"/>
              </a:ext>
            </a:extLst>
          </p:cNvPr>
          <p:cNvSpPr>
            <a:spLocks noGrp="1"/>
          </p:cNvSpPr>
          <p:nvPr>
            <p:ph idx="1"/>
          </p:nvPr>
        </p:nvSpPr>
        <p:spPr>
          <a:xfrm>
            <a:off x="1797666" y="1330960"/>
            <a:ext cx="9378334" cy="4593472"/>
          </a:xfrm>
        </p:spPr>
        <p:txBody>
          <a:bodyPr>
            <a:normAutofit/>
          </a:bodyPr>
          <a:lstStyle/>
          <a:p>
            <a:pPr marL="0" indent="0" algn="l">
              <a:buNone/>
            </a:pPr>
            <a:r>
              <a:rPr lang="en-US" sz="2800" b="1" i="0" dirty="0">
                <a:solidFill>
                  <a:srgbClr val="0D0D0D"/>
                </a:solidFill>
                <a:effectLst/>
                <a:latin typeface="Times New Roman" panose="02020603050405020304" pitchFamily="18" charset="0"/>
                <a:cs typeface="Times New Roman" panose="02020603050405020304" pitchFamily="18" charset="0"/>
              </a:rPr>
              <a:t>Methodology: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Hardware Setup: </a:t>
            </a:r>
            <a:r>
              <a:rPr lang="en-US" b="0" i="0" dirty="0">
                <a:solidFill>
                  <a:schemeClr val="tx1"/>
                </a:solidFill>
                <a:effectLst/>
                <a:latin typeface="Times New Roman" panose="02020603050405020304" pitchFamily="18" charset="0"/>
                <a:cs typeface="Times New Roman" panose="02020603050405020304" pitchFamily="18" charset="0"/>
              </a:rPr>
              <a:t>Configure the ESP32 microcontroller with motor drivers and sensors required for the robotic arm's operation.</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Software Development: </a:t>
            </a:r>
            <a:r>
              <a:rPr lang="en-US" b="0" i="0" dirty="0">
                <a:solidFill>
                  <a:schemeClr val="tx1"/>
                </a:solidFill>
                <a:effectLst/>
                <a:latin typeface="Times New Roman" panose="02020603050405020304" pitchFamily="18" charset="0"/>
                <a:cs typeface="Times New Roman" panose="02020603050405020304" pitchFamily="18" charset="0"/>
              </a:rPr>
              <a:t>Develop firmware for the ESP32 microcontroller to control motor movements and communicate with the web interface.</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Web Interface Design: </a:t>
            </a:r>
            <a:r>
              <a:rPr lang="en-US" b="0" i="0" dirty="0">
                <a:solidFill>
                  <a:schemeClr val="tx1"/>
                </a:solidFill>
                <a:effectLst/>
                <a:latin typeface="Times New Roman" panose="02020603050405020304" pitchFamily="18" charset="0"/>
                <a:cs typeface="Times New Roman" panose="02020603050405020304" pitchFamily="18" charset="0"/>
              </a:rPr>
              <a:t>Create a user-friendly web interface using HTML, CSS, and JavaScript to allow users to control the robotic arm remotely.</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Integration and Testing: </a:t>
            </a:r>
            <a:r>
              <a:rPr lang="en-US" b="0" i="0" dirty="0">
                <a:solidFill>
                  <a:schemeClr val="tx1"/>
                </a:solidFill>
                <a:effectLst/>
                <a:latin typeface="Times New Roman" panose="02020603050405020304" pitchFamily="18" charset="0"/>
                <a:cs typeface="Times New Roman" panose="02020603050405020304" pitchFamily="18" charset="0"/>
              </a:rPr>
              <a:t>Integrate the hardware and software components, perform rigorous testing to ensure functionality, reliability, and security.</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Documentation and Reporting: </a:t>
            </a:r>
            <a:r>
              <a:rPr lang="en-US" b="0" i="0" dirty="0">
                <a:solidFill>
                  <a:schemeClr val="tx1"/>
                </a:solidFill>
                <a:effectLst/>
                <a:latin typeface="Times New Roman" panose="02020603050405020304" pitchFamily="18" charset="0"/>
                <a:cs typeface="Times New Roman" panose="02020603050405020304" pitchFamily="18" charset="0"/>
              </a:rPr>
              <a:t>Document the design, implementation, and testing processes, including user manuals and technical specifications.</a:t>
            </a:r>
          </a:p>
          <a:p>
            <a:endParaRPr lang="en-IN" dirty="0"/>
          </a:p>
        </p:txBody>
      </p:sp>
    </p:spTree>
    <p:extLst>
      <p:ext uri="{BB962C8B-B14F-4D97-AF65-F5344CB8AC3E}">
        <p14:creationId xmlns:p14="http://schemas.microsoft.com/office/powerpoint/2010/main" val="70661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FBC65-4EB5-4CE8-E74E-10EFE74C6CCB}"/>
              </a:ext>
            </a:extLst>
          </p:cNvPr>
          <p:cNvSpPr>
            <a:spLocks noGrp="1"/>
          </p:cNvSpPr>
          <p:nvPr>
            <p:ph type="title"/>
          </p:nvPr>
        </p:nvSpPr>
        <p:spPr>
          <a:xfrm>
            <a:off x="1587085" y="624110"/>
            <a:ext cx="6703476" cy="1772920"/>
          </a:xfrm>
        </p:spPr>
        <p:txBody>
          <a:bodyPr/>
          <a:lstStyle/>
          <a:p>
            <a:r>
              <a:rPr lang="en-IN" dirty="0">
                <a:solidFill>
                  <a:schemeClr val="tx1"/>
                </a:solidFill>
                <a:latin typeface="Times New Roman" panose="02020603050405020304" pitchFamily="18" charset="0"/>
                <a:cs typeface="Times New Roman" panose="02020603050405020304" pitchFamily="18" charset="0"/>
              </a:rPr>
              <a:t>DESIGN SETUP:</a:t>
            </a:r>
          </a:p>
        </p:txBody>
      </p:sp>
      <p:pic>
        <p:nvPicPr>
          <p:cNvPr id="3" name="Picture 2">
            <a:extLst>
              <a:ext uri="{FF2B5EF4-FFF2-40B4-BE49-F238E27FC236}">
                <a16:creationId xmlns:a16="http://schemas.microsoft.com/office/drawing/2014/main" id="{110BF3ED-8B22-2A75-C06E-359338FEDC5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6082" r="21151"/>
          <a:stretch/>
        </p:blipFill>
        <p:spPr bwMode="auto">
          <a:xfrm>
            <a:off x="1229211" y="1545050"/>
            <a:ext cx="6004709" cy="4688840"/>
          </a:xfrm>
          <a:prstGeom prst="rect">
            <a:avLst/>
          </a:prstGeom>
          <a:noFill/>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53179D02-82B0-C01E-A885-F48A2B7BF90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7524" r="37412" b="6810"/>
          <a:stretch/>
        </p:blipFill>
        <p:spPr bwMode="auto">
          <a:xfrm>
            <a:off x="8648435" y="1398810"/>
            <a:ext cx="2812047" cy="2158270"/>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9BB7EE92-B0CD-E33E-69C4-72A3ECBD551D}"/>
              </a:ext>
            </a:extLst>
          </p:cNvPr>
          <p:cNvPicPr>
            <a:picLocks noChangeAspect="1"/>
          </p:cNvPicPr>
          <p:nvPr/>
        </p:nvPicPr>
        <p:blipFill rotWithShape="1">
          <a:blip r:embed="rId4">
            <a:extLst>
              <a:ext uri="{28A0092B-C50C-407E-A947-70E740481C1C}">
                <a14:useLocalDpi xmlns:a14="http://schemas.microsoft.com/office/drawing/2010/main" val="0"/>
              </a:ext>
            </a:extLst>
          </a:blip>
          <a:srcRect l="-1" t="19708" r="10814" b="23705"/>
          <a:stretch/>
        </p:blipFill>
        <p:spPr>
          <a:xfrm>
            <a:off x="9225280" y="3889470"/>
            <a:ext cx="1940560" cy="2669437"/>
          </a:xfrm>
          <a:prstGeom prst="rect">
            <a:avLst/>
          </a:prstGeom>
        </p:spPr>
      </p:pic>
    </p:spTree>
    <p:extLst>
      <p:ext uri="{BB962C8B-B14F-4D97-AF65-F5344CB8AC3E}">
        <p14:creationId xmlns:p14="http://schemas.microsoft.com/office/powerpoint/2010/main" val="229630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B8047-38BE-0E9D-288E-95DF49950ECE}"/>
              </a:ext>
            </a:extLst>
          </p:cNvPr>
          <p:cNvSpPr>
            <a:spLocks noGrp="1"/>
          </p:cNvSpPr>
          <p:nvPr>
            <p:ph type="title"/>
          </p:nvPr>
        </p:nvSpPr>
        <p:spPr>
          <a:xfrm>
            <a:off x="1729325" y="629555"/>
            <a:ext cx="8911687" cy="1280890"/>
          </a:xfrm>
        </p:spPr>
        <p:txBody>
          <a:bodyPr/>
          <a:lstStyle/>
          <a:p>
            <a:r>
              <a:rPr lang="en-IN" dirty="0">
                <a:solidFill>
                  <a:schemeClr val="tx1"/>
                </a:solidFill>
                <a:latin typeface="Times New Roman" panose="02020603050405020304" pitchFamily="18" charset="0"/>
                <a:cs typeface="Times New Roman" panose="02020603050405020304" pitchFamily="18" charset="0"/>
              </a:rPr>
              <a:t>ROBOTIC ARM</a:t>
            </a:r>
          </a:p>
        </p:txBody>
      </p:sp>
      <p:sp>
        <p:nvSpPr>
          <p:cNvPr id="3" name="Content Placeholder 2">
            <a:extLst>
              <a:ext uri="{FF2B5EF4-FFF2-40B4-BE49-F238E27FC236}">
                <a16:creationId xmlns:a16="http://schemas.microsoft.com/office/drawing/2014/main" id="{6A7E4734-C2EE-EA10-8695-611B45FBE826}"/>
              </a:ext>
            </a:extLst>
          </p:cNvPr>
          <p:cNvSpPr>
            <a:spLocks noGrp="1"/>
          </p:cNvSpPr>
          <p:nvPr>
            <p:ph idx="1"/>
          </p:nvPr>
        </p:nvSpPr>
        <p:spPr>
          <a:xfrm>
            <a:off x="1729325" y="1361440"/>
            <a:ext cx="4494106" cy="5252720"/>
          </a:xfrm>
        </p:spPr>
        <p:txBody>
          <a:bodyPr>
            <a:normAutofit/>
          </a:bodyPr>
          <a:lstStyle/>
          <a:p>
            <a:r>
              <a:rPr lang="en-US" b="0" i="0" dirty="0">
                <a:solidFill>
                  <a:schemeClr val="tx1"/>
                </a:solidFill>
                <a:effectLst/>
                <a:latin typeface="Google Sans"/>
              </a:rPr>
              <a:t>A serial robot arm can be described as a chain of links that are moved by joints which are actuated by motors. An end-effector, also called a robot hand, can be attached to the end of the chain. As other robotic mechanisms, robot arms are typically classified in terms of the number of degrees of freedom.</a:t>
            </a:r>
          </a:p>
          <a:p>
            <a:r>
              <a:rPr lang="en-US" b="0" i="0" dirty="0">
                <a:solidFill>
                  <a:schemeClr val="tx1"/>
                </a:solidFill>
                <a:effectLst/>
                <a:latin typeface="Google Sans"/>
              </a:rPr>
              <a:t>A robotic arm is a device constructed of linkages connected by appropriate joints so that it may move in space and with the degrees of freedom needed for the task at hand. Frequently, the robotic manipulator may be trained to do specific tasks.</a:t>
            </a:r>
            <a:endParaRPr lang="en-IN" dirty="0">
              <a:solidFill>
                <a:schemeClr val="tx1"/>
              </a:solidFill>
            </a:endParaRPr>
          </a:p>
        </p:txBody>
      </p:sp>
      <p:pic>
        <p:nvPicPr>
          <p:cNvPr id="5" name="Picture 4">
            <a:extLst>
              <a:ext uri="{FF2B5EF4-FFF2-40B4-BE49-F238E27FC236}">
                <a16:creationId xmlns:a16="http://schemas.microsoft.com/office/drawing/2014/main" id="{E06B3BBE-02FB-A4D8-52CD-379692F50432}"/>
              </a:ext>
            </a:extLst>
          </p:cNvPr>
          <p:cNvPicPr>
            <a:picLocks noChangeAspect="1"/>
          </p:cNvPicPr>
          <p:nvPr/>
        </p:nvPicPr>
        <p:blipFill rotWithShape="1">
          <a:blip r:embed="rId2">
            <a:extLst>
              <a:ext uri="{28A0092B-C50C-407E-A947-70E740481C1C}">
                <a14:useLocalDpi xmlns:a14="http://schemas.microsoft.com/office/drawing/2010/main" val="0"/>
              </a:ext>
            </a:extLst>
          </a:blip>
          <a:srcRect l="17798" t="1491" r="19632"/>
          <a:stretch/>
        </p:blipFill>
        <p:spPr>
          <a:xfrm>
            <a:off x="6797040" y="972455"/>
            <a:ext cx="4673600" cy="4687029"/>
          </a:xfrm>
          <a:prstGeom prst="rect">
            <a:avLst/>
          </a:prstGeom>
        </p:spPr>
      </p:pic>
    </p:spTree>
    <p:extLst>
      <p:ext uri="{BB962C8B-B14F-4D97-AF65-F5344CB8AC3E}">
        <p14:creationId xmlns:p14="http://schemas.microsoft.com/office/powerpoint/2010/main" val="2866329503"/>
      </p:ext>
    </p:extLst>
  </p:cSld>
  <p:clrMapOvr>
    <a:masterClrMapping/>
  </p:clrMapOvr>
</p:sld>
</file>

<file path=ppt/theme/theme1.xml><?xml version="1.0" encoding="utf-8"?>
<a:theme xmlns:a="http://schemas.openxmlformats.org/drawingml/2006/main" name="Wis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2332</TotalTime>
  <Words>1119</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Century Gothic</vt:lpstr>
      <vt:lpstr>Google Sans</vt:lpstr>
      <vt:lpstr>Times New Roman</vt:lpstr>
      <vt:lpstr>Wingdings</vt:lpstr>
      <vt:lpstr>Wingdings 3</vt:lpstr>
      <vt:lpstr>Wisp</vt:lpstr>
      <vt:lpstr>WEB CONTROLLED IOT BASED ROBOTIC ARM USING ESP32</vt:lpstr>
      <vt:lpstr>TEAM MEMBERS </vt:lpstr>
      <vt:lpstr>CONTENT:</vt:lpstr>
      <vt:lpstr>ABSTRACT</vt:lpstr>
      <vt:lpstr>SYSTEM ARCHITECTURE </vt:lpstr>
      <vt:lpstr>PROPOSAL</vt:lpstr>
      <vt:lpstr>PowerPoint Presentation</vt:lpstr>
      <vt:lpstr>DESIGN SETUP:</vt:lpstr>
      <vt:lpstr>ROBOTIC ARM</vt:lpstr>
      <vt:lpstr>SERVOMOTOR</vt:lpstr>
      <vt:lpstr>ESP32</vt:lpstr>
      <vt:lpstr>BLOCK DIAGRAM</vt:lpstr>
      <vt:lpstr>WEBSITE DESIGNING: </vt:lpstr>
      <vt:lpstr>LITERATURE SURVEY:</vt:lpstr>
      <vt:lpstr>DISADVANTAGES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CONTROLLED IOT BASED ROBOTIC ARM USING ESP32</dc:title>
  <dc:creator>Nandhanaa K</dc:creator>
  <cp:lastModifiedBy>Nandhanaa K</cp:lastModifiedBy>
  <cp:revision>9</cp:revision>
  <dcterms:created xsi:type="dcterms:W3CDTF">2024-04-02T14:39:33Z</dcterms:created>
  <dcterms:modified xsi:type="dcterms:W3CDTF">2024-05-15T13:37:21Z</dcterms:modified>
</cp:coreProperties>
</file>