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3" r:id="rId8"/>
    <p:sldId id="264" r:id="rId9"/>
    <p:sldId id="274" r:id="rId10"/>
    <p:sldId id="266" r:id="rId11"/>
    <p:sldId id="267" r:id="rId12"/>
    <p:sldId id="268" r:id="rId13"/>
    <p:sldId id="273"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210004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131719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5670A0-219E-48BE-BEDB-1F6E47D92A9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2224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50F93F-5178-4C92-9429-595D51DC8415}"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3256901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50F93F-5178-4C92-9429-595D51DC8415}"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5670A0-219E-48BE-BEDB-1F6E47D92A9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7818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550F93F-5178-4C92-9429-595D51DC8415}"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2138623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1810793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2865443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96105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50F93F-5178-4C92-9429-595D51DC8415}" type="datetimeFigureOut">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260567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50F93F-5178-4C92-9429-595D51DC8415}"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3722409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50F93F-5178-4C92-9429-595D51DC8415}" type="datetimeFigureOut">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409700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50F93F-5178-4C92-9429-595D51DC8415}" type="datetimeFigureOut">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319320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0F93F-5178-4C92-9429-595D51DC8415}" type="datetimeFigureOut">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208138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0F93F-5178-4C92-9429-595D51DC8415}"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104673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50F93F-5178-4C92-9429-595D51DC8415}" type="datetimeFigureOut">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5670A0-219E-48BE-BEDB-1F6E47D92A99}" type="slidenum">
              <a:rPr lang="en-IN" smtClean="0"/>
              <a:t>‹#›</a:t>
            </a:fld>
            <a:endParaRPr lang="en-IN"/>
          </a:p>
        </p:txBody>
      </p:sp>
    </p:spTree>
    <p:extLst>
      <p:ext uri="{BB962C8B-B14F-4D97-AF65-F5344CB8AC3E}">
        <p14:creationId xmlns:p14="http://schemas.microsoft.com/office/powerpoint/2010/main" val="359181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550F93F-5178-4C92-9429-595D51DC8415}" type="datetimeFigureOut">
              <a:rPr lang="en-IN" smtClean="0"/>
              <a:t>07-04-2025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5670A0-219E-48BE-BEDB-1F6E47D92A99}" type="slidenum">
              <a:rPr lang="en-IN" smtClean="0"/>
              <a:t>‹#›</a:t>
            </a:fld>
            <a:endParaRPr lang="en-IN"/>
          </a:p>
        </p:txBody>
      </p:sp>
    </p:spTree>
    <p:extLst>
      <p:ext uri="{BB962C8B-B14F-4D97-AF65-F5344CB8AC3E}">
        <p14:creationId xmlns:p14="http://schemas.microsoft.com/office/powerpoint/2010/main" val="223361406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jacksondivakarr/online-shopping-datas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AE618-99CF-29D1-1CDE-FA9BF85ADEE5}"/>
              </a:ext>
            </a:extLst>
          </p:cNvPr>
          <p:cNvSpPr>
            <a:spLocks noGrp="1"/>
          </p:cNvSpPr>
          <p:nvPr>
            <p:ph type="ctrTitle"/>
          </p:nvPr>
        </p:nvSpPr>
        <p:spPr>
          <a:xfrm>
            <a:off x="1280833" y="1454150"/>
            <a:ext cx="9144000" cy="965200"/>
          </a:xfrm>
        </p:spPr>
        <p:txBody>
          <a:bodyPr>
            <a:noAutofit/>
          </a:bodyPr>
          <a:lstStyle/>
          <a:p>
            <a:r>
              <a:rPr lang="en-US" sz="2800" b="1" i="0" u="none" strike="noStrike" dirty="0">
                <a:solidFill>
                  <a:srgbClr val="000000"/>
                </a:solidFill>
                <a:effectLst/>
                <a:latin typeface="Play"/>
              </a:rPr>
              <a:t>Project title</a:t>
            </a:r>
            <a:r>
              <a:rPr lang="en-US" sz="2800" b="0" i="0" u="none" strike="noStrike" dirty="0">
                <a:solidFill>
                  <a:srgbClr val="000000"/>
                </a:solidFill>
                <a:effectLst/>
                <a:latin typeface="Play"/>
              </a:rPr>
              <a:t>: </a:t>
            </a:r>
            <a:r>
              <a:rPr lang="en-US" sz="2800" b="1" i="0" u="none" strike="noStrike" dirty="0">
                <a:solidFill>
                  <a:srgbClr val="000000"/>
                </a:solidFill>
                <a:effectLst/>
                <a:latin typeface="Play"/>
              </a:rPr>
              <a:t>Online Shopping </a:t>
            </a:r>
            <a:r>
              <a:rPr lang="en-US" sz="2800" b="1" i="0" u="none" strike="noStrike" dirty="0" err="1">
                <a:solidFill>
                  <a:srgbClr val="000000"/>
                </a:solidFill>
                <a:effectLst/>
                <a:latin typeface="Play"/>
              </a:rPr>
              <a:t>Behaviour</a:t>
            </a:r>
            <a:r>
              <a:rPr lang="en-US" sz="2800" b="1" i="0" u="none" strike="noStrike" dirty="0">
                <a:solidFill>
                  <a:srgbClr val="000000"/>
                </a:solidFill>
                <a:effectLst/>
                <a:latin typeface="Play"/>
              </a:rPr>
              <a:t> , Purchase patterns </a:t>
            </a:r>
            <a:br>
              <a:rPr lang="en-US" sz="2800" b="1" i="0" u="none" strike="noStrike" dirty="0">
                <a:solidFill>
                  <a:srgbClr val="000000"/>
                </a:solidFill>
                <a:effectLst/>
                <a:latin typeface="Play"/>
              </a:rPr>
            </a:br>
            <a:r>
              <a:rPr lang="en-US" sz="2800" b="1" i="0" u="none" strike="noStrike" dirty="0">
                <a:solidFill>
                  <a:srgbClr val="000000"/>
                </a:solidFill>
                <a:effectLst/>
                <a:latin typeface="Play"/>
              </a:rPr>
              <a:t> And Transaction Data Analysis  </a:t>
            </a:r>
            <a:br>
              <a:rPr lang="en-US" sz="2800" b="0" i="0" u="none" strike="noStrike" dirty="0">
                <a:solidFill>
                  <a:srgbClr val="000000"/>
                </a:solidFill>
                <a:effectLst/>
                <a:latin typeface="Play"/>
              </a:rPr>
            </a:br>
            <a:endParaRPr lang="en-IN" sz="2800" dirty="0"/>
          </a:p>
        </p:txBody>
      </p:sp>
      <p:sp>
        <p:nvSpPr>
          <p:cNvPr id="3" name="Subtitle 2">
            <a:extLst>
              <a:ext uri="{FF2B5EF4-FFF2-40B4-BE49-F238E27FC236}">
                <a16:creationId xmlns:a16="http://schemas.microsoft.com/office/drawing/2014/main" id="{82139A2D-AEE0-9E23-A645-92C78DD8A362}"/>
              </a:ext>
            </a:extLst>
          </p:cNvPr>
          <p:cNvSpPr>
            <a:spLocks noGrp="1"/>
          </p:cNvSpPr>
          <p:nvPr>
            <p:ph type="subTitle" idx="1"/>
          </p:nvPr>
        </p:nvSpPr>
        <p:spPr>
          <a:xfrm>
            <a:off x="6429375" y="4795838"/>
            <a:ext cx="5314950" cy="1655762"/>
          </a:xfrm>
        </p:spPr>
        <p:txBody>
          <a:bodyPr>
            <a:normAutofit fontScale="77500" lnSpcReduction="20000"/>
          </a:bodyPr>
          <a:lstStyle/>
          <a:p>
            <a:pPr algn="ctr" rtl="0">
              <a:buNone/>
            </a:pPr>
            <a:r>
              <a:rPr lang="en-IN" sz="1800" b="0" i="0" u="none" strike="noStrike" dirty="0">
                <a:solidFill>
                  <a:srgbClr val="000000"/>
                </a:solidFill>
                <a:effectLst/>
                <a:latin typeface="Arial" panose="020B0604020202020204" pitchFamily="34" charset="0"/>
              </a:rPr>
              <a:t> Nandhana Krishna .c</a:t>
            </a:r>
            <a:endParaRPr lang="en-IN" sz="1400" b="0" dirty="0">
              <a:effectLst/>
            </a:endParaRPr>
          </a:p>
          <a:p>
            <a:pPr algn="ctr" rtl="0">
              <a:spcBef>
                <a:spcPts val="1000"/>
              </a:spcBef>
              <a:buNone/>
            </a:pPr>
            <a:r>
              <a:rPr lang="en-IN" sz="1800" b="0" i="0" u="none" strike="noStrike" dirty="0">
                <a:solidFill>
                  <a:srgbClr val="000000"/>
                </a:solidFill>
                <a:effectLst/>
                <a:latin typeface="Arial" panose="020B0604020202020204" pitchFamily="34" charset="0"/>
              </a:rPr>
              <a:t>AI Data Engineer Student</a:t>
            </a:r>
            <a:endParaRPr lang="en-IN" sz="1400" b="0" dirty="0">
              <a:effectLst/>
            </a:endParaRPr>
          </a:p>
          <a:p>
            <a:pPr algn="ctr" rtl="0">
              <a:spcBef>
                <a:spcPts val="1000"/>
              </a:spcBef>
              <a:buNone/>
            </a:pPr>
            <a:r>
              <a:rPr lang="en-IN" sz="1800" b="0" i="0" u="none" strike="noStrike" dirty="0">
                <a:solidFill>
                  <a:srgbClr val="000000"/>
                </a:solidFill>
                <a:effectLst/>
                <a:latin typeface="Arial" panose="020B0604020202020204" pitchFamily="34" charset="0"/>
              </a:rPr>
              <a:t>Learn Logic </a:t>
            </a:r>
            <a:r>
              <a:rPr lang="en-IN" sz="1800" b="0" i="0" u="none" strike="noStrike" dirty="0" err="1">
                <a:solidFill>
                  <a:srgbClr val="000000"/>
                </a:solidFill>
                <a:effectLst/>
                <a:latin typeface="Arial" panose="020B0604020202020204" pitchFamily="34" charset="0"/>
              </a:rPr>
              <a:t>Manjeri</a:t>
            </a:r>
            <a:endParaRPr lang="en-IN" sz="1400" b="0" dirty="0">
              <a:effectLst/>
            </a:endParaRPr>
          </a:p>
          <a:p>
            <a:pPr algn="ctr" rtl="0">
              <a:spcBef>
                <a:spcPts val="1000"/>
              </a:spcBef>
              <a:buNone/>
            </a:pPr>
            <a:r>
              <a:rPr lang="en-IN" sz="1800" b="0" i="0" u="none" strike="noStrike" dirty="0">
                <a:solidFill>
                  <a:srgbClr val="000000"/>
                </a:solidFill>
                <a:effectLst/>
                <a:latin typeface="Arial" panose="020B0604020202020204" pitchFamily="34" charset="0"/>
              </a:rPr>
              <a:t>Date Of Presentation:05/04/2025</a:t>
            </a:r>
            <a:endParaRPr lang="en-IN" sz="1400" b="0" dirty="0">
              <a:effectLst/>
            </a:endParaRPr>
          </a:p>
          <a:p>
            <a:pPr>
              <a:buNone/>
            </a:pPr>
            <a:br>
              <a:rPr lang="en-IN" sz="1400" dirty="0"/>
            </a:br>
            <a:endParaRPr lang="en-IN" sz="1800" dirty="0"/>
          </a:p>
        </p:txBody>
      </p:sp>
    </p:spTree>
    <p:extLst>
      <p:ext uri="{BB962C8B-B14F-4D97-AF65-F5344CB8AC3E}">
        <p14:creationId xmlns:p14="http://schemas.microsoft.com/office/powerpoint/2010/main" val="2346525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D766B8-A3C2-5654-3FFE-D9D84C660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553" y="1246094"/>
            <a:ext cx="8513804" cy="4849906"/>
          </a:xfrm>
        </p:spPr>
      </p:pic>
    </p:spTree>
    <p:extLst>
      <p:ext uri="{BB962C8B-B14F-4D97-AF65-F5344CB8AC3E}">
        <p14:creationId xmlns:p14="http://schemas.microsoft.com/office/powerpoint/2010/main" val="230231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2526886-759A-CCD3-BFB5-8D87F9D8D6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6753" y="896471"/>
            <a:ext cx="8818604" cy="5015379"/>
          </a:xfrm>
        </p:spPr>
      </p:pic>
    </p:spTree>
    <p:extLst>
      <p:ext uri="{BB962C8B-B14F-4D97-AF65-F5344CB8AC3E}">
        <p14:creationId xmlns:p14="http://schemas.microsoft.com/office/powerpoint/2010/main" val="2086252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32BFAA-D613-921E-00E7-D7B8BE88C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8071" y="1210235"/>
            <a:ext cx="8137286" cy="5082989"/>
          </a:xfrm>
        </p:spPr>
      </p:pic>
    </p:spTree>
    <p:extLst>
      <p:ext uri="{BB962C8B-B14F-4D97-AF65-F5344CB8AC3E}">
        <p14:creationId xmlns:p14="http://schemas.microsoft.com/office/powerpoint/2010/main" val="880095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68F5-55CD-DE82-8D7D-F2633325386F}"/>
              </a:ext>
            </a:extLst>
          </p:cNvPr>
          <p:cNvSpPr>
            <a:spLocks noGrp="1"/>
          </p:cNvSpPr>
          <p:nvPr>
            <p:ph type="title"/>
          </p:nvPr>
        </p:nvSpPr>
        <p:spPr/>
        <p:txBody>
          <a:bodyPr>
            <a:normAutofit/>
          </a:bodyPr>
          <a:lstStyle/>
          <a:p>
            <a:r>
              <a:rPr lang="en-IN" sz="3200" b="1" dirty="0"/>
              <a:t>Challenges &amp; Limitations</a:t>
            </a:r>
          </a:p>
        </p:txBody>
      </p:sp>
      <p:sp>
        <p:nvSpPr>
          <p:cNvPr id="3" name="Content Placeholder 2">
            <a:extLst>
              <a:ext uri="{FF2B5EF4-FFF2-40B4-BE49-F238E27FC236}">
                <a16:creationId xmlns:a16="http://schemas.microsoft.com/office/drawing/2014/main" id="{23D6BF51-B178-3545-AD3C-64849FA265A1}"/>
              </a:ext>
            </a:extLst>
          </p:cNvPr>
          <p:cNvSpPr>
            <a:spLocks noGrp="1"/>
          </p:cNvSpPr>
          <p:nvPr>
            <p:ph idx="1"/>
          </p:nvPr>
        </p:nvSpPr>
        <p:spPr>
          <a:xfrm>
            <a:off x="1899745" y="1812229"/>
            <a:ext cx="8915400" cy="3777622"/>
          </a:xfrm>
        </p:spPr>
        <p:txBody>
          <a:bodyPr/>
          <a:lstStyle/>
          <a:p>
            <a:pPr marL="0" indent="0">
              <a:buNone/>
            </a:pPr>
            <a:r>
              <a:rPr lang="en-US" b="1" dirty="0"/>
              <a:t>* Missing values</a:t>
            </a:r>
            <a:r>
              <a:rPr lang="en-US" dirty="0"/>
              <a:t> and </a:t>
            </a:r>
            <a:r>
              <a:rPr lang="en-US" b="1" dirty="0"/>
              <a:t>inconsistent entries</a:t>
            </a:r>
            <a:r>
              <a:rPr lang="en-US" dirty="0"/>
              <a:t> required cleaning and imputation.</a:t>
            </a:r>
          </a:p>
          <a:p>
            <a:endParaRPr lang="en-IN" dirty="0"/>
          </a:p>
        </p:txBody>
      </p:sp>
      <p:sp>
        <p:nvSpPr>
          <p:cNvPr id="4" name="Rectangle 1">
            <a:extLst>
              <a:ext uri="{FF2B5EF4-FFF2-40B4-BE49-F238E27FC236}">
                <a16:creationId xmlns:a16="http://schemas.microsoft.com/office/drawing/2014/main" id="{4248087D-2DBE-403F-607C-8A4094E6CEAF}"/>
              </a:ext>
            </a:extLst>
          </p:cNvPr>
          <p:cNvSpPr>
            <a:spLocks noChangeArrowheads="1"/>
          </p:cNvSpPr>
          <p:nvPr/>
        </p:nvSpPr>
        <p:spPr bwMode="auto">
          <a:xfrm>
            <a:off x="1899745" y="2304534"/>
            <a:ext cx="95413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Categorical encoding challenges</a:t>
            </a:r>
            <a:r>
              <a:rPr kumimoji="0" lang="en-US" altLang="en-US" sz="1800" b="0" i="0" u="none" strike="noStrike" cap="none" normalizeH="0" baseline="0" dirty="0">
                <a:ln>
                  <a:noFill/>
                </a:ln>
                <a:solidFill>
                  <a:schemeClr val="tx1"/>
                </a:solidFill>
                <a:effectLst/>
                <a:latin typeface="Arial" panose="020B0604020202020204" pitchFamily="34" charset="0"/>
              </a:rPr>
              <a:t> for variables like </a:t>
            </a:r>
            <a:r>
              <a:rPr kumimoji="0" lang="en-US" altLang="en-US" sz="1600" b="0" i="0" u="none" strike="noStrike" cap="none" normalizeH="0" baseline="0" dirty="0">
                <a:ln>
                  <a:noFill/>
                </a:ln>
                <a:solidFill>
                  <a:schemeClr val="tx1"/>
                </a:solidFill>
                <a:effectLst/>
                <a:latin typeface="Arial Unicode MS"/>
              </a:rPr>
              <a:t>Gender</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Location</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Coupon_Status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91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1A84-DE03-C8EF-C77D-8BF0E10C329F}"/>
              </a:ext>
            </a:extLst>
          </p:cNvPr>
          <p:cNvSpPr>
            <a:spLocks noGrp="1"/>
          </p:cNvSpPr>
          <p:nvPr>
            <p:ph type="title"/>
          </p:nvPr>
        </p:nvSpPr>
        <p:spPr/>
        <p:txBody>
          <a:bodyPr>
            <a:normAutofit/>
          </a:bodyPr>
          <a:lstStyle/>
          <a:p>
            <a:pPr algn="ctr"/>
            <a:r>
              <a:rPr lang="en-IN" sz="3600" b="1" dirty="0"/>
              <a:t>Conclusion &amp; Future Work</a:t>
            </a:r>
          </a:p>
        </p:txBody>
      </p:sp>
      <p:sp>
        <p:nvSpPr>
          <p:cNvPr id="3" name="Content Placeholder 2">
            <a:extLst>
              <a:ext uri="{FF2B5EF4-FFF2-40B4-BE49-F238E27FC236}">
                <a16:creationId xmlns:a16="http://schemas.microsoft.com/office/drawing/2014/main" id="{557A94C0-DA98-50CC-7A98-8F2B5D537B97}"/>
              </a:ext>
            </a:extLst>
          </p:cNvPr>
          <p:cNvSpPr>
            <a:spLocks noGrp="1"/>
          </p:cNvSpPr>
          <p:nvPr>
            <p:ph idx="1"/>
          </p:nvPr>
        </p:nvSpPr>
        <p:spPr/>
        <p:txBody>
          <a:bodyPr>
            <a:normAutofit/>
          </a:bodyPr>
          <a:lstStyle/>
          <a:p>
            <a:pPr marL="0" indent="0">
              <a:buNone/>
            </a:pPr>
            <a:r>
              <a:rPr lang="en-US" sz="2000" dirty="0"/>
              <a:t>The project successfully utilized machine learning techniques to predict discount percentages based on customer shopping behaviors and transaction details. Feature importance analysis provided business insights into which variables most influence discount distribution.</a:t>
            </a:r>
            <a:r>
              <a:rPr lang="en-US" sz="1400" dirty="0"/>
              <a:t> </a:t>
            </a:r>
            <a:r>
              <a:rPr lang="en-US" sz="2000" dirty="0"/>
              <a:t>Models like </a:t>
            </a:r>
            <a:r>
              <a:rPr lang="en-US" sz="2000" b="1" dirty="0"/>
              <a:t>KNN </a:t>
            </a:r>
            <a:r>
              <a:rPr lang="en-US" sz="2000" dirty="0"/>
              <a:t>outperformed simpler models, showing better accuracy and lower error rates (e.g., RMSE).</a:t>
            </a:r>
            <a:endParaRPr lang="en-IN" sz="2000" dirty="0"/>
          </a:p>
        </p:txBody>
      </p:sp>
    </p:spTree>
    <p:extLst>
      <p:ext uri="{BB962C8B-B14F-4D97-AF65-F5344CB8AC3E}">
        <p14:creationId xmlns:p14="http://schemas.microsoft.com/office/powerpoint/2010/main" val="2869248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BC09E-B398-1A96-04FD-313FA351E69C}"/>
              </a:ext>
            </a:extLst>
          </p:cNvPr>
          <p:cNvSpPr>
            <a:spLocks noGrp="1"/>
          </p:cNvSpPr>
          <p:nvPr>
            <p:ph type="title"/>
          </p:nvPr>
        </p:nvSpPr>
        <p:spPr/>
        <p:txBody>
          <a:bodyPr>
            <a:normAutofit/>
          </a:bodyPr>
          <a:lstStyle/>
          <a:p>
            <a:r>
              <a:rPr lang="en-IN" sz="2800" b="1" dirty="0"/>
              <a:t>References &amp; Acknowledgments</a:t>
            </a:r>
          </a:p>
        </p:txBody>
      </p:sp>
      <p:sp>
        <p:nvSpPr>
          <p:cNvPr id="3" name="Content Placeholder 2">
            <a:extLst>
              <a:ext uri="{FF2B5EF4-FFF2-40B4-BE49-F238E27FC236}">
                <a16:creationId xmlns:a16="http://schemas.microsoft.com/office/drawing/2014/main" id="{ED08B3FB-0A91-C057-43E0-F5FA751EFCBD}"/>
              </a:ext>
            </a:extLst>
          </p:cNvPr>
          <p:cNvSpPr>
            <a:spLocks noGrp="1"/>
          </p:cNvSpPr>
          <p:nvPr>
            <p:ph idx="1"/>
          </p:nvPr>
        </p:nvSpPr>
        <p:spPr/>
        <p:txBody>
          <a:bodyPr>
            <a:normAutofit/>
          </a:bodyPr>
          <a:lstStyle/>
          <a:p>
            <a:r>
              <a:rPr lang="en-IN" sz="1400" dirty="0"/>
              <a:t>Data Source : Kaggle  (</a:t>
            </a:r>
            <a:r>
              <a:rPr lang="en-IN" sz="1400" dirty="0">
                <a:hlinkClick r:id="rId2"/>
              </a:rPr>
              <a:t>https://www.kaggle.com/datasets/jacksondivakarr/online-shopping-dataset</a:t>
            </a:r>
            <a:r>
              <a:rPr lang="en-IN" sz="1400" dirty="0"/>
              <a:t>)</a:t>
            </a:r>
          </a:p>
          <a:p>
            <a:endParaRPr lang="en-IN" sz="1400" dirty="0"/>
          </a:p>
          <a:p>
            <a:r>
              <a:rPr lang="en-IN" sz="1400" dirty="0"/>
              <a:t>Libraries &amp; Tools Used: Pandas , NumPy ,Matplotlib , Seaborn , scikit learn</a:t>
            </a:r>
          </a:p>
          <a:p>
            <a:endParaRPr lang="en-IN" sz="1400" dirty="0"/>
          </a:p>
          <a:p>
            <a:pPr marL="0" indent="0">
              <a:buNone/>
            </a:pPr>
            <a:endParaRPr lang="en-IN" sz="1400" dirty="0"/>
          </a:p>
          <a:p>
            <a:endParaRPr lang="en-IN" sz="1400" dirty="0"/>
          </a:p>
        </p:txBody>
      </p:sp>
    </p:spTree>
    <p:extLst>
      <p:ext uri="{BB962C8B-B14F-4D97-AF65-F5344CB8AC3E}">
        <p14:creationId xmlns:p14="http://schemas.microsoft.com/office/powerpoint/2010/main" val="2361714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02BE-1001-92AF-0910-CB30EB348F73}"/>
              </a:ext>
            </a:extLst>
          </p:cNvPr>
          <p:cNvSpPr>
            <a:spLocks noGrp="1"/>
          </p:cNvSpPr>
          <p:nvPr>
            <p:ph type="title"/>
          </p:nvPr>
        </p:nvSpPr>
        <p:spPr>
          <a:xfrm>
            <a:off x="1066800" y="-224385"/>
            <a:ext cx="10058400" cy="1450757"/>
          </a:xfrm>
        </p:spPr>
        <p:txBody>
          <a:bodyPr>
            <a:normAutofit/>
          </a:bodyPr>
          <a:lstStyle/>
          <a:p>
            <a:pPr algn="ctr"/>
            <a:r>
              <a:rPr lang="en-IN" sz="3600" b="1" i="0" u="none" strike="noStrike" dirty="0">
                <a:solidFill>
                  <a:srgbClr val="000000"/>
                </a:solidFill>
                <a:effectLst/>
                <a:latin typeface="Play"/>
              </a:rPr>
              <a:t>Introduction</a:t>
            </a:r>
            <a:endParaRPr lang="en-IN" sz="3600" dirty="0"/>
          </a:p>
        </p:txBody>
      </p:sp>
      <p:sp>
        <p:nvSpPr>
          <p:cNvPr id="3" name="Content Placeholder 2">
            <a:extLst>
              <a:ext uri="{FF2B5EF4-FFF2-40B4-BE49-F238E27FC236}">
                <a16:creationId xmlns:a16="http://schemas.microsoft.com/office/drawing/2014/main" id="{75714A27-3D84-0FAD-65F4-29239C13778B}"/>
              </a:ext>
            </a:extLst>
          </p:cNvPr>
          <p:cNvSpPr>
            <a:spLocks noGrp="1"/>
          </p:cNvSpPr>
          <p:nvPr>
            <p:ph idx="1"/>
          </p:nvPr>
        </p:nvSpPr>
        <p:spPr>
          <a:xfrm>
            <a:off x="838200" y="1482725"/>
            <a:ext cx="10515600" cy="4351338"/>
          </a:xfrm>
        </p:spPr>
        <p:txBody>
          <a:bodyPr>
            <a:normAutofit fontScale="77500" lnSpcReduction="20000"/>
          </a:bodyPr>
          <a:lstStyle/>
          <a:p>
            <a:pPr rtl="0">
              <a:buNone/>
            </a:pPr>
            <a:r>
              <a:rPr lang="en-US" sz="2100" b="1" i="0" u="none" strike="noStrike" dirty="0">
                <a:solidFill>
                  <a:srgbClr val="000000"/>
                </a:solidFill>
                <a:effectLst/>
                <a:latin typeface="Arial" panose="020B0604020202020204" pitchFamily="34" charset="0"/>
              </a:rPr>
              <a:t>Problem statement:</a:t>
            </a:r>
            <a:endParaRPr lang="en-US" sz="2100" b="0" dirty="0">
              <a:effectLst/>
            </a:endParaRPr>
          </a:p>
          <a:p>
            <a:pPr rtl="0">
              <a:buNone/>
            </a:pPr>
            <a:br>
              <a:rPr lang="en-US" sz="2100" b="0" dirty="0">
                <a:effectLst/>
              </a:rPr>
            </a:br>
            <a:r>
              <a:rPr lang="en-US" sz="2100" b="0" i="0" u="none" strike="noStrike" dirty="0">
                <a:solidFill>
                  <a:srgbClr val="000000"/>
                </a:solidFill>
                <a:effectLst/>
                <a:latin typeface="Arial" panose="020B0604020202020204" pitchFamily="34" charset="0"/>
              </a:rPr>
              <a:t>This project aims to analyze online shopping behavior to understand how customers respond to discounts and what factors drive purchases. By exploring transaction data, product details, and customer demographics, we uncover patterns that  impact sales and engagement.</a:t>
            </a:r>
          </a:p>
          <a:p>
            <a:pPr rtl="0">
              <a:buNone/>
            </a:pPr>
            <a:endParaRPr lang="en-US" sz="2100" b="0" i="0" u="none" strike="noStrike" dirty="0">
              <a:solidFill>
                <a:srgbClr val="000000"/>
              </a:solidFill>
              <a:effectLst/>
              <a:latin typeface="Arial" panose="020B0604020202020204" pitchFamily="34" charset="0"/>
            </a:endParaRPr>
          </a:p>
          <a:p>
            <a:pPr rtl="0">
              <a:buNone/>
            </a:pPr>
            <a:r>
              <a:rPr lang="en-US" sz="1700" b="1" i="0" u="none" strike="noStrike" dirty="0">
                <a:solidFill>
                  <a:srgbClr val="000000"/>
                </a:solidFill>
                <a:effectLst/>
                <a:latin typeface="Arial" panose="020B0604020202020204" pitchFamily="34" charset="0"/>
              </a:rPr>
              <a:t> </a:t>
            </a:r>
            <a:r>
              <a:rPr lang="en-IN" sz="2300" b="1" dirty="0"/>
              <a:t>Why This Matters</a:t>
            </a:r>
            <a:endParaRPr lang="en-US" sz="2300" b="1" dirty="0">
              <a:effectLst/>
            </a:endParaRPr>
          </a:p>
          <a:p>
            <a:pPr fontAlgn="base"/>
            <a:r>
              <a:rPr lang="en-US" sz="2100" b="0" i="0" u="none" strike="noStrike" dirty="0">
                <a:solidFill>
                  <a:srgbClr val="000000"/>
                </a:solidFill>
                <a:effectLst/>
                <a:latin typeface="Arial" panose="020B0604020202020204" pitchFamily="34" charset="0"/>
              </a:rPr>
              <a:t>Avoids offering unnecessary discounts to customers who would purchase without them  saving marketing         </a:t>
            </a:r>
          </a:p>
          <a:p>
            <a:pPr fontAlgn="base"/>
            <a:r>
              <a:rPr lang="en-US" sz="2100" b="0" i="0" u="none" strike="noStrike" dirty="0">
                <a:solidFill>
                  <a:srgbClr val="000000"/>
                </a:solidFill>
                <a:effectLst/>
                <a:latin typeface="Arial" panose="020B0604020202020204" pitchFamily="34" charset="0"/>
              </a:rPr>
              <a:t>Helps identify which </a:t>
            </a:r>
            <a:r>
              <a:rPr lang="en-US" sz="2100" b="1" i="0" u="none" strike="noStrike" dirty="0">
                <a:solidFill>
                  <a:srgbClr val="000000"/>
                </a:solidFill>
                <a:effectLst/>
                <a:latin typeface="Arial" panose="020B0604020202020204" pitchFamily="34" charset="0"/>
              </a:rPr>
              <a:t>customers respond best to discounts</a:t>
            </a:r>
          </a:p>
          <a:p>
            <a:pPr fontAlgn="base"/>
            <a:endParaRPr lang="en-US" sz="2100" b="1" i="0" u="none" strike="noStrike" dirty="0">
              <a:solidFill>
                <a:srgbClr val="000000"/>
              </a:solidFill>
              <a:effectLst/>
              <a:latin typeface="Arial" panose="020B0604020202020204" pitchFamily="34" charset="0"/>
            </a:endParaRPr>
          </a:p>
          <a:p>
            <a:pPr marL="0" indent="0" fontAlgn="base">
              <a:buNone/>
            </a:pPr>
            <a:r>
              <a:rPr lang="en-US" sz="2100" b="1" i="0" u="none" strike="noStrike" dirty="0">
                <a:solidFill>
                  <a:srgbClr val="000000"/>
                </a:solidFill>
                <a:effectLst/>
                <a:latin typeface="Arial" panose="020B0604020202020204" pitchFamily="34" charset="0"/>
              </a:rPr>
              <a:t>ML Solutions</a:t>
            </a:r>
          </a:p>
          <a:p>
            <a:pPr fontAlgn="base"/>
            <a:r>
              <a:rPr lang="en-US" sz="2100" dirty="0"/>
              <a:t> </a:t>
            </a:r>
            <a:r>
              <a:rPr lang="en-US" sz="2100" b="0" i="0" u="none" strike="noStrike" dirty="0">
                <a:solidFill>
                  <a:srgbClr val="000000"/>
                </a:solidFill>
                <a:effectLst/>
                <a:latin typeface="Arial" panose="020B0604020202020204" pitchFamily="34" charset="0"/>
              </a:rPr>
              <a:t>Predicts customer responsiveness to discounts using</a:t>
            </a:r>
            <a:r>
              <a:rPr lang="en-US" sz="2100" b="1" i="0" u="none" strike="noStrike" dirty="0">
                <a:solidFill>
                  <a:srgbClr val="000000"/>
                </a:solidFill>
                <a:effectLst/>
                <a:latin typeface="Arial" panose="020B0604020202020204" pitchFamily="34" charset="0"/>
              </a:rPr>
              <a:t> , </a:t>
            </a:r>
            <a:r>
              <a:rPr lang="en-US" sz="2100" b="1" i="0" u="none" strike="noStrike" dirty="0" err="1">
                <a:solidFill>
                  <a:srgbClr val="000000"/>
                </a:solidFill>
                <a:effectLst/>
                <a:latin typeface="Arial" panose="020B0604020202020204" pitchFamily="34" charset="0"/>
              </a:rPr>
              <a:t>discount_pct</a:t>
            </a:r>
            <a:r>
              <a:rPr lang="en-US" sz="2100" b="1" i="0" u="none" strike="noStrike" dirty="0">
                <a:solidFill>
                  <a:srgbClr val="000000"/>
                </a:solidFill>
                <a:effectLst/>
                <a:latin typeface="Arial" panose="020B0604020202020204" pitchFamily="34" charset="0"/>
              </a:rPr>
              <a:t>  , </a:t>
            </a:r>
            <a:r>
              <a:rPr lang="en-US" sz="2100" b="1" i="0" u="none" strike="noStrike" dirty="0" err="1">
                <a:solidFill>
                  <a:srgbClr val="000000"/>
                </a:solidFill>
                <a:effectLst/>
                <a:latin typeface="Arial" panose="020B0604020202020204" pitchFamily="34" charset="0"/>
              </a:rPr>
              <a:t>Coupon_Status</a:t>
            </a:r>
            <a:r>
              <a:rPr lang="en-US" sz="2100" b="1" i="0" u="none" strike="noStrike" dirty="0">
                <a:solidFill>
                  <a:srgbClr val="000000"/>
                </a:solidFill>
                <a:effectLst/>
                <a:latin typeface="Arial" panose="020B0604020202020204" pitchFamily="34" charset="0"/>
              </a:rPr>
              <a:t> , and </a:t>
            </a:r>
            <a:r>
              <a:rPr lang="en-US" sz="2100" b="1" i="0" u="none" strike="noStrike" dirty="0" err="1">
                <a:solidFill>
                  <a:srgbClr val="000000"/>
                </a:solidFill>
                <a:effectLst/>
                <a:latin typeface="Arial" panose="020B0604020202020204" pitchFamily="34" charset="0"/>
              </a:rPr>
              <a:t>Tresure_month</a:t>
            </a:r>
            <a:r>
              <a:rPr lang="en-US" sz="2100" b="1" i="0" u="none" strike="noStrike" dirty="0">
                <a:solidFill>
                  <a:srgbClr val="000000"/>
                </a:solidFill>
                <a:effectLst/>
                <a:latin typeface="Arial" panose="020B0604020202020204" pitchFamily="34" charset="0"/>
              </a:rPr>
              <a:t>.</a:t>
            </a:r>
          </a:p>
          <a:p>
            <a:pPr fontAlgn="base"/>
            <a:r>
              <a:rPr lang="en-US" sz="2100" b="0" i="0" u="none" strike="noStrike" dirty="0">
                <a:solidFill>
                  <a:srgbClr val="000000"/>
                </a:solidFill>
                <a:effectLst/>
                <a:latin typeface="Arial" panose="020B0604020202020204" pitchFamily="34" charset="0"/>
              </a:rPr>
              <a:t>Segments customers for targeted marketing based on , Gender, location, </a:t>
            </a:r>
            <a:r>
              <a:rPr lang="en-US" sz="2100" b="0" i="0" u="none" strike="noStrike" dirty="0" err="1">
                <a:solidFill>
                  <a:srgbClr val="000000"/>
                </a:solidFill>
                <a:effectLst/>
                <a:latin typeface="Arial" panose="020B0604020202020204" pitchFamily="34" charset="0"/>
              </a:rPr>
              <a:t>Online_spend</a:t>
            </a:r>
            <a:r>
              <a:rPr lang="en-US" sz="2100" b="0" i="0" u="none" strike="noStrike" dirty="0">
                <a:solidFill>
                  <a:srgbClr val="000000"/>
                </a:solidFill>
                <a:effectLst/>
                <a:latin typeface="Arial" panose="020B0604020202020204" pitchFamily="34" charset="0"/>
              </a:rPr>
              <a:t>.</a:t>
            </a:r>
          </a:p>
          <a:p>
            <a:pPr fontAlgn="base"/>
            <a:r>
              <a:rPr lang="en-US" sz="2100" b="0" i="0" u="none" strike="noStrike" dirty="0">
                <a:solidFill>
                  <a:srgbClr val="000000"/>
                </a:solidFill>
                <a:effectLst/>
                <a:latin typeface="Arial" panose="020B0604020202020204" pitchFamily="34" charset="0"/>
              </a:rPr>
              <a:t>Forecasts future sales trends using  Month , Quantity and </a:t>
            </a:r>
            <a:r>
              <a:rPr lang="en-US" sz="2100" b="0" i="0" u="none" strike="noStrike" dirty="0" err="1">
                <a:solidFill>
                  <a:srgbClr val="000000"/>
                </a:solidFill>
                <a:effectLst/>
                <a:latin typeface="Arial" panose="020B0604020202020204" pitchFamily="34" charset="0"/>
              </a:rPr>
              <a:t>Transaction_date</a:t>
            </a:r>
            <a:r>
              <a:rPr lang="en-US" sz="2100" b="0" i="0" u="none" strike="noStrike" dirty="0">
                <a:solidFill>
                  <a:srgbClr val="000000"/>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988973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C1E7-1B1B-AAE3-AB39-0DD75C1050DE}"/>
              </a:ext>
            </a:extLst>
          </p:cNvPr>
          <p:cNvSpPr>
            <a:spLocks noGrp="1"/>
          </p:cNvSpPr>
          <p:nvPr>
            <p:ph type="title"/>
          </p:nvPr>
        </p:nvSpPr>
        <p:spPr/>
        <p:txBody>
          <a:bodyPr>
            <a:normAutofit/>
          </a:bodyPr>
          <a:lstStyle/>
          <a:p>
            <a:pPr algn="ctr"/>
            <a:r>
              <a:rPr lang="en-IN" sz="3200" b="1" i="0" u="none" strike="noStrike" dirty="0">
                <a:solidFill>
                  <a:srgbClr val="000000"/>
                </a:solidFill>
                <a:effectLst/>
                <a:latin typeface="Play"/>
              </a:rPr>
              <a:t>Objectives</a:t>
            </a:r>
            <a:endParaRPr lang="en-IN" sz="3200" b="1" dirty="0"/>
          </a:p>
        </p:txBody>
      </p:sp>
      <p:sp>
        <p:nvSpPr>
          <p:cNvPr id="3" name="Content Placeholder 2">
            <a:extLst>
              <a:ext uri="{FF2B5EF4-FFF2-40B4-BE49-F238E27FC236}">
                <a16:creationId xmlns:a16="http://schemas.microsoft.com/office/drawing/2014/main" id="{97267AB8-890A-6AD7-570E-417132B4847B}"/>
              </a:ext>
            </a:extLst>
          </p:cNvPr>
          <p:cNvSpPr>
            <a:spLocks noGrp="1"/>
          </p:cNvSpPr>
          <p:nvPr>
            <p:ph idx="1"/>
          </p:nvPr>
        </p:nvSpPr>
        <p:spPr/>
        <p:txBody>
          <a:bodyPr>
            <a:normAutofit lnSpcReduction="10000"/>
          </a:bodyPr>
          <a:lstStyle/>
          <a:p>
            <a:pPr rtl="0">
              <a:buNone/>
            </a:pPr>
            <a:r>
              <a:rPr lang="en-US" sz="1800" b="1" i="0" u="none" strike="noStrike" dirty="0">
                <a:solidFill>
                  <a:srgbClr val="000000"/>
                </a:solidFill>
                <a:effectLst/>
                <a:latin typeface="Arial" panose="020B0604020202020204" pitchFamily="34" charset="0"/>
              </a:rPr>
              <a:t>Goal:</a:t>
            </a:r>
            <a:endParaRPr lang="en-US" sz="1800" b="0" dirty="0">
              <a:effectLst/>
            </a:endParaRPr>
          </a:p>
          <a:p>
            <a:pPr rtl="0">
              <a:buNone/>
            </a:pPr>
            <a:br>
              <a:rPr lang="en-US" sz="1800" b="0" dirty="0">
                <a:effectLst/>
              </a:rPr>
            </a:br>
            <a:r>
              <a:rPr lang="en-US" sz="1800" b="0" i="0" u="none" strike="noStrike" dirty="0">
                <a:solidFill>
                  <a:srgbClr val="000000"/>
                </a:solidFill>
                <a:effectLst/>
                <a:latin typeface="Arial" panose="020B0604020202020204" pitchFamily="34" charset="0"/>
              </a:rPr>
              <a:t>The goal of this project is to analyze online shopping transaction data to understand the factors that influence discount percentages (</a:t>
            </a:r>
            <a:r>
              <a:rPr lang="en-US" sz="1800" b="0" i="0" u="none" strike="noStrike" dirty="0" err="1">
                <a:solidFill>
                  <a:srgbClr val="000000"/>
                </a:solidFill>
                <a:effectLst/>
                <a:latin typeface="Arimo"/>
              </a:rPr>
              <a:t>Discount_pct</a:t>
            </a:r>
            <a:r>
              <a:rPr lang="en-US" sz="1800" b="0" i="0" u="none" strike="noStrike" dirty="0">
                <a:solidFill>
                  <a:srgbClr val="000000"/>
                </a:solidFill>
                <a:effectLst/>
                <a:latin typeface="Arial" panose="020B0604020202020204" pitchFamily="34" charset="0"/>
              </a:rPr>
              <a:t>) and build a foundation for predictive modeling to optimize discount strategies.</a:t>
            </a:r>
            <a:endParaRPr lang="en-US" sz="1800" b="0" dirty="0">
              <a:effectLst/>
            </a:endParaRPr>
          </a:p>
          <a:p>
            <a:pPr rtl="0">
              <a:buNone/>
            </a:pPr>
            <a:br>
              <a:rPr lang="en-US" dirty="0"/>
            </a:br>
            <a:r>
              <a:rPr lang="en-US" sz="1800" b="1" i="0" u="none" strike="noStrike" dirty="0">
                <a:solidFill>
                  <a:srgbClr val="000000"/>
                </a:solidFill>
                <a:effectLst/>
                <a:latin typeface="Arial" panose="020B0604020202020204" pitchFamily="34" charset="0"/>
              </a:rPr>
              <a:t>Aim:</a:t>
            </a:r>
            <a:endParaRPr lang="en-US" b="0" dirty="0">
              <a:effectLst/>
            </a:endParaRPr>
          </a:p>
          <a:p>
            <a:pPr rtl="0">
              <a:buNone/>
            </a:pPr>
            <a:r>
              <a:rPr lang="en-US" sz="1800" b="0" i="0" u="none" strike="noStrike" dirty="0">
                <a:solidFill>
                  <a:srgbClr val="000000"/>
                </a:solidFill>
                <a:effectLst/>
                <a:latin typeface="Arial" panose="020B0604020202020204" pitchFamily="34" charset="0"/>
              </a:rPr>
              <a:t>   The aim is to </a:t>
            </a:r>
            <a:r>
              <a:rPr lang="en-US" sz="1800" b="1" i="0" u="none" strike="noStrike" dirty="0">
                <a:solidFill>
                  <a:srgbClr val="000000"/>
                </a:solidFill>
                <a:effectLst/>
                <a:latin typeface="Arial" panose="020B0604020202020204" pitchFamily="34" charset="0"/>
              </a:rPr>
              <a:t>predict the discount percentage (</a:t>
            </a:r>
            <a:r>
              <a:rPr lang="en-US" sz="1800" b="1" i="0" u="none" strike="noStrike" dirty="0" err="1">
                <a:solidFill>
                  <a:srgbClr val="000000"/>
                </a:solidFill>
                <a:effectLst/>
                <a:latin typeface="Arimo"/>
              </a:rPr>
              <a:t>Discount_pct</a:t>
            </a:r>
            <a:r>
              <a:rPr lang="en-US" sz="1800" b="1" i="0" u="none" strike="noStrike" dirty="0">
                <a:solidFill>
                  <a:srgbClr val="000000"/>
                </a:solidFill>
                <a:effectLst/>
                <a:latin typeface="Arimo"/>
              </a:rPr>
              <a:t>)</a:t>
            </a:r>
            <a:r>
              <a:rPr lang="en-US" sz="1800" b="0" i="0" u="none" strike="noStrike" dirty="0">
                <a:solidFill>
                  <a:srgbClr val="000000"/>
                </a:solidFill>
                <a:effectLst/>
                <a:latin typeface="Arial" panose="020B0604020202020204" pitchFamily="34" charset="0"/>
              </a:rPr>
              <a:t> for future transactions based on customer </a:t>
            </a:r>
            <a:r>
              <a:rPr lang="en-US" sz="1800" b="0" i="0" u="none" strike="noStrike" dirty="0" err="1">
                <a:solidFill>
                  <a:srgbClr val="000000"/>
                </a:solidFill>
                <a:effectLst/>
                <a:latin typeface="Arial" panose="020B0604020202020204" pitchFamily="34" charset="0"/>
              </a:rPr>
              <a:t>behavior,product</a:t>
            </a:r>
            <a:r>
              <a:rPr lang="en-US" sz="1800" b="0" i="0" u="none" strike="noStrike" dirty="0">
                <a:solidFill>
                  <a:srgbClr val="000000"/>
                </a:solidFill>
                <a:effectLst/>
                <a:latin typeface="Arial" panose="020B0604020202020204" pitchFamily="34" charset="0"/>
              </a:rPr>
              <a:t> details, and transaction attributes.</a:t>
            </a:r>
            <a:endParaRPr lang="en-US" b="0" dirty="0">
              <a:effectLst/>
            </a:endParaRPr>
          </a:p>
          <a:p>
            <a:pPr>
              <a:buNone/>
            </a:pPr>
            <a:br>
              <a:rPr lang="en-US" dirty="0"/>
            </a:br>
            <a:endParaRPr lang="en-IN" dirty="0"/>
          </a:p>
        </p:txBody>
      </p:sp>
    </p:spTree>
    <p:extLst>
      <p:ext uri="{BB962C8B-B14F-4D97-AF65-F5344CB8AC3E}">
        <p14:creationId xmlns:p14="http://schemas.microsoft.com/office/powerpoint/2010/main" val="379218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D6D04-96BA-81CC-547F-DAFCD0B200A0}"/>
              </a:ext>
            </a:extLst>
          </p:cNvPr>
          <p:cNvSpPr>
            <a:spLocks noGrp="1"/>
          </p:cNvSpPr>
          <p:nvPr>
            <p:ph type="title"/>
          </p:nvPr>
        </p:nvSpPr>
        <p:spPr>
          <a:xfrm>
            <a:off x="733425" y="298450"/>
            <a:ext cx="10515600" cy="1325563"/>
          </a:xfrm>
        </p:spPr>
        <p:txBody>
          <a:bodyPr>
            <a:normAutofit fontScale="90000"/>
          </a:bodyPr>
          <a:lstStyle/>
          <a:p>
            <a:pPr algn="ctr" rtl="0"/>
            <a:r>
              <a:rPr lang="en-IN" sz="3600" b="1" i="0" u="none" strike="noStrike" dirty="0">
                <a:solidFill>
                  <a:srgbClr val="000000"/>
                </a:solidFill>
                <a:effectLst/>
                <a:latin typeface="Play"/>
              </a:rPr>
              <a:t>Dataset</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1CBFF96C-98FD-BF59-71E4-885CD5BBD96B}"/>
              </a:ext>
            </a:extLst>
          </p:cNvPr>
          <p:cNvSpPr>
            <a:spLocks noGrp="1"/>
          </p:cNvSpPr>
          <p:nvPr>
            <p:ph idx="1"/>
          </p:nvPr>
        </p:nvSpPr>
        <p:spPr/>
        <p:txBody>
          <a:bodyPr>
            <a:normAutofit fontScale="25000" lnSpcReduction="20000"/>
          </a:bodyPr>
          <a:lstStyle/>
          <a:p>
            <a:pPr rtl="0">
              <a:buNone/>
            </a:pPr>
            <a:r>
              <a:rPr lang="en-US" sz="1800" b="0" i="0" u="none" strike="noStrike" dirty="0">
                <a:solidFill>
                  <a:srgbClr val="000000"/>
                </a:solidFill>
                <a:effectLst/>
                <a:latin typeface="Arial" panose="020B0604020202020204" pitchFamily="34" charset="0"/>
              </a:rPr>
              <a:t> </a:t>
            </a:r>
            <a:r>
              <a:rPr lang="en-US" sz="3800" b="0" i="0" u="none" strike="noStrike" dirty="0">
                <a:solidFill>
                  <a:srgbClr val="000000"/>
                </a:solidFill>
                <a:effectLst/>
                <a:latin typeface="Arial" panose="020B0604020202020204" pitchFamily="34" charset="0"/>
              </a:rPr>
              <a:t>The dataset used in this project was </a:t>
            </a:r>
            <a:r>
              <a:rPr lang="en-US" sz="3800" b="1" i="0" u="none" strike="noStrike" dirty="0">
                <a:solidFill>
                  <a:srgbClr val="000000"/>
                </a:solidFill>
                <a:effectLst/>
                <a:latin typeface="Arial" panose="020B0604020202020204" pitchFamily="34" charset="0"/>
              </a:rPr>
              <a:t>collected from Kaggle</a:t>
            </a:r>
            <a:r>
              <a:rPr lang="en-US" sz="3800" b="0" i="0" u="none" strike="noStrike" dirty="0">
                <a:solidFill>
                  <a:srgbClr val="000000"/>
                </a:solidFill>
                <a:effectLst/>
                <a:latin typeface="Arial" panose="020B0604020202020204" pitchFamily="34" charset="0"/>
              </a:rPr>
              <a:t> </a:t>
            </a:r>
          </a:p>
          <a:p>
            <a:pPr rtl="0">
              <a:buNone/>
            </a:pPr>
            <a:endParaRPr lang="en-US" sz="3800" b="0" dirty="0">
              <a:effectLst/>
            </a:endParaRPr>
          </a:p>
          <a:p>
            <a:pPr fontAlgn="base"/>
            <a:r>
              <a:rPr lang="en-US" sz="3800" b="1" i="0" u="none" strike="noStrike" dirty="0">
                <a:solidFill>
                  <a:srgbClr val="000000"/>
                </a:solidFill>
                <a:effectLst/>
                <a:latin typeface="Arial" panose="020B0604020202020204" pitchFamily="34" charset="0"/>
              </a:rPr>
              <a:t>Total Records</a:t>
            </a:r>
            <a:r>
              <a:rPr lang="en-US" sz="3800" b="0" i="0" u="none" strike="noStrike" dirty="0">
                <a:solidFill>
                  <a:srgbClr val="000000"/>
                </a:solidFill>
                <a:effectLst/>
                <a:latin typeface="Arial" panose="020B0604020202020204" pitchFamily="34" charset="0"/>
              </a:rPr>
              <a:t>: 52955 rows</a:t>
            </a:r>
            <a:endParaRPr lang="en-US" sz="3800" b="1" i="0" u="none" strike="noStrike" dirty="0">
              <a:solidFill>
                <a:srgbClr val="000000"/>
              </a:solidFill>
              <a:effectLst/>
              <a:latin typeface="Arial" panose="020B0604020202020204" pitchFamily="34" charset="0"/>
            </a:endParaRPr>
          </a:p>
          <a:p>
            <a:pPr rtl="0" fontAlgn="base">
              <a:spcBef>
                <a:spcPts val="1000"/>
              </a:spcBef>
              <a:buFont typeface="Arial" panose="020B0604020202020204" pitchFamily="34" charset="0"/>
              <a:buChar char="•"/>
            </a:pPr>
            <a:r>
              <a:rPr lang="en-US" sz="3800" b="1" i="0" u="none" strike="noStrike" dirty="0">
                <a:solidFill>
                  <a:srgbClr val="000000"/>
                </a:solidFill>
                <a:effectLst/>
                <a:latin typeface="Arial" panose="020B0604020202020204" pitchFamily="34" charset="0"/>
              </a:rPr>
              <a:t>Total Features</a:t>
            </a:r>
            <a:r>
              <a:rPr lang="en-US" sz="3800" b="0" i="0" u="none" strike="noStrike" dirty="0">
                <a:solidFill>
                  <a:srgbClr val="000000"/>
                </a:solidFill>
                <a:effectLst/>
                <a:latin typeface="Arial" panose="020B0604020202020204" pitchFamily="34" charset="0"/>
              </a:rPr>
              <a:t>: 21</a:t>
            </a:r>
            <a:endParaRPr lang="en-US" sz="3800" b="1"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US" sz="3800" b="0" i="0" u="none" strike="noStrike" dirty="0">
                <a:solidFill>
                  <a:srgbClr val="000000"/>
                </a:solidFill>
                <a:effectLst/>
                <a:latin typeface="Arial" panose="020B0604020202020204" pitchFamily="34" charset="0"/>
              </a:rPr>
              <a:t>  </a:t>
            </a:r>
            <a:r>
              <a:rPr lang="en-US" sz="3800" b="1" i="0" u="none" strike="noStrike" dirty="0">
                <a:solidFill>
                  <a:srgbClr val="000000"/>
                </a:solidFill>
                <a:effectLst/>
                <a:latin typeface="Arial" panose="020B0604020202020204" pitchFamily="34" charset="0"/>
              </a:rPr>
              <a:t>Key Feature Include </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CustomerID</a:t>
            </a:r>
            <a:r>
              <a:rPr lang="en-US" sz="3800" b="0" i="0" u="none" strike="noStrike" dirty="0">
                <a:solidFill>
                  <a:srgbClr val="000000"/>
                </a:solidFill>
                <a:effectLst/>
                <a:latin typeface="Arial" panose="020B0604020202020204" pitchFamily="34" charset="0"/>
              </a:rPr>
              <a:t>, </a:t>
            </a:r>
            <a:r>
              <a:rPr lang="en-US" sz="3800" b="0" i="0" u="none" strike="noStrike" dirty="0">
                <a:solidFill>
                  <a:srgbClr val="000000"/>
                </a:solidFill>
                <a:effectLst/>
                <a:latin typeface="Arimo"/>
              </a:rPr>
              <a:t>Gender</a:t>
            </a:r>
            <a:r>
              <a:rPr lang="en-US" sz="3800" b="0" i="0" u="none" strike="noStrike" dirty="0">
                <a:solidFill>
                  <a:srgbClr val="000000"/>
                </a:solidFill>
                <a:effectLst/>
                <a:latin typeface="Arial" panose="020B0604020202020204" pitchFamily="34" charset="0"/>
              </a:rPr>
              <a:t>, </a:t>
            </a:r>
            <a:r>
              <a:rPr lang="en-US" sz="3800" b="0" i="0" u="none" strike="noStrike" dirty="0">
                <a:solidFill>
                  <a:srgbClr val="000000"/>
                </a:solidFill>
                <a:effectLst/>
                <a:latin typeface="Arimo"/>
              </a:rPr>
              <a:t>Location</a:t>
            </a:r>
            <a:r>
              <a:rPr lang="en-US" sz="3800" b="0" i="0" u="none" strike="noStrike" dirty="0">
                <a:solidFill>
                  <a:srgbClr val="000000"/>
                </a:solidFill>
                <a:effectLst/>
                <a:latin typeface="Arial" panose="020B0604020202020204" pitchFamily="34" charset="0"/>
              </a:rPr>
              <a:t> – Customer Demographics,</a:t>
            </a:r>
          </a:p>
          <a:p>
            <a:pPr rtl="0">
              <a:buNone/>
            </a:pPr>
            <a:r>
              <a:rPr lang="en-US" sz="3800" b="0" i="0" u="none" strike="noStrike" dirty="0">
                <a:solidFill>
                  <a:srgbClr val="000000"/>
                </a:solidFill>
                <a:effectLst/>
                <a:latin typeface="Arimo"/>
              </a:rPr>
              <a:t>                                  </a:t>
            </a:r>
            <a:r>
              <a:rPr lang="en-US" sz="3800" b="0" i="0" u="none" strike="noStrike" dirty="0" err="1">
                <a:solidFill>
                  <a:srgbClr val="000000"/>
                </a:solidFill>
                <a:effectLst/>
                <a:latin typeface="Arimo"/>
              </a:rPr>
              <a:t>Transaction_ID</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Transaction_Date</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Product_SKU</a:t>
            </a:r>
            <a:r>
              <a:rPr lang="en-US" sz="3800" b="0" i="0" u="none" strike="noStrike" dirty="0">
                <a:solidFill>
                  <a:srgbClr val="000000"/>
                </a:solidFill>
                <a:effectLst/>
                <a:latin typeface="Arial" panose="020B0604020202020204" pitchFamily="34" charset="0"/>
              </a:rPr>
              <a:t> – Transaction Details,</a:t>
            </a:r>
            <a:endParaRPr lang="en-US" sz="3800" b="0" dirty="0">
              <a:effectLst/>
            </a:endParaRPr>
          </a:p>
          <a:p>
            <a:pPr rtl="0">
              <a:buNone/>
            </a:pPr>
            <a:r>
              <a:rPr lang="en-US" sz="3800" b="0" i="0" u="none" strike="noStrike" dirty="0">
                <a:solidFill>
                  <a:srgbClr val="000000"/>
                </a:solidFill>
                <a:effectLst/>
                <a:latin typeface="Arimo"/>
              </a:rPr>
              <a:t>                                  </a:t>
            </a:r>
            <a:r>
              <a:rPr lang="en-US" sz="3800" b="0" i="0" u="none" strike="noStrike" dirty="0" err="1">
                <a:solidFill>
                  <a:srgbClr val="000000"/>
                </a:solidFill>
                <a:effectLst/>
                <a:latin typeface="Arimo"/>
              </a:rPr>
              <a:t>Product_Category</a:t>
            </a:r>
            <a:r>
              <a:rPr lang="en-US" sz="3800" b="0" i="0" u="none" strike="noStrike" dirty="0">
                <a:solidFill>
                  <a:srgbClr val="000000"/>
                </a:solidFill>
                <a:effectLst/>
                <a:latin typeface="Arial" panose="020B0604020202020204" pitchFamily="34" charset="0"/>
              </a:rPr>
              <a:t>, </a:t>
            </a:r>
            <a:r>
              <a:rPr lang="en-US" sz="3800" b="0" i="0" u="none" strike="noStrike" dirty="0">
                <a:solidFill>
                  <a:srgbClr val="000000"/>
                </a:solidFill>
                <a:effectLst/>
                <a:latin typeface="Arimo"/>
              </a:rPr>
              <a:t>Quantity</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Avg_Price</a:t>
            </a:r>
            <a:r>
              <a:rPr lang="en-US" sz="3800" b="0" i="0" u="none" strike="noStrike" dirty="0">
                <a:solidFill>
                  <a:srgbClr val="000000"/>
                </a:solidFill>
                <a:effectLst/>
                <a:latin typeface="Arial" panose="020B0604020202020204" pitchFamily="34" charset="0"/>
              </a:rPr>
              <a:t> – Product Info,</a:t>
            </a:r>
            <a:endParaRPr lang="en-US" sz="3800" b="0" dirty="0">
              <a:effectLst/>
            </a:endParaRPr>
          </a:p>
          <a:p>
            <a:pPr rtl="0">
              <a:buNone/>
            </a:pPr>
            <a:r>
              <a:rPr lang="en-US" sz="3800" b="0" i="0" u="none" strike="noStrike" dirty="0">
                <a:solidFill>
                  <a:srgbClr val="000000"/>
                </a:solidFill>
                <a:effectLst/>
                <a:latin typeface="Arimo"/>
              </a:rPr>
              <a:t>                                  </a:t>
            </a:r>
            <a:r>
              <a:rPr lang="en-US" sz="3800" b="0" i="0" u="none" strike="noStrike" dirty="0" err="1">
                <a:solidFill>
                  <a:srgbClr val="000000"/>
                </a:solidFill>
                <a:effectLst/>
                <a:latin typeface="Arimo"/>
              </a:rPr>
              <a:t>Discount_pct</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Coupon_Status</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Coupon_Code</a:t>
            </a:r>
            <a:r>
              <a:rPr lang="en-US" sz="3800" b="0" i="0" u="none" strike="noStrike" dirty="0">
                <a:solidFill>
                  <a:srgbClr val="000000"/>
                </a:solidFill>
                <a:effectLst/>
                <a:latin typeface="Arial" panose="020B0604020202020204" pitchFamily="34" charset="0"/>
              </a:rPr>
              <a:t> – Promotion Data,</a:t>
            </a:r>
            <a:endParaRPr lang="en-US" sz="3800" b="0" dirty="0">
              <a:effectLst/>
            </a:endParaRPr>
          </a:p>
          <a:p>
            <a:pPr rtl="0">
              <a:buNone/>
            </a:pPr>
            <a:r>
              <a:rPr lang="en-US" sz="3800" b="0" i="0" u="none" strike="noStrike" dirty="0">
                <a:solidFill>
                  <a:srgbClr val="000000"/>
                </a:solidFill>
                <a:effectLst/>
                <a:latin typeface="Arimo"/>
              </a:rPr>
              <a:t>                                  </a:t>
            </a:r>
            <a:r>
              <a:rPr lang="en-US" sz="3800" b="0" i="0" u="none" strike="noStrike" dirty="0" err="1">
                <a:solidFill>
                  <a:srgbClr val="000000"/>
                </a:solidFill>
                <a:effectLst/>
                <a:latin typeface="Arimo"/>
              </a:rPr>
              <a:t>Online_Spend</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Offline_Spend</a:t>
            </a:r>
            <a:r>
              <a:rPr lang="en-US" sz="3800" b="0" i="0" u="none" strike="noStrike" dirty="0">
                <a:solidFill>
                  <a:srgbClr val="000000"/>
                </a:solidFill>
                <a:effectLst/>
                <a:latin typeface="Arial" panose="020B0604020202020204" pitchFamily="34" charset="0"/>
              </a:rPr>
              <a:t>, </a:t>
            </a:r>
            <a:r>
              <a:rPr lang="en-US" sz="3800" b="0" i="0" u="none" strike="noStrike" dirty="0" err="1">
                <a:solidFill>
                  <a:srgbClr val="000000"/>
                </a:solidFill>
                <a:effectLst/>
                <a:latin typeface="Arimo"/>
              </a:rPr>
              <a:t>Tenure_Months</a:t>
            </a:r>
            <a:r>
              <a:rPr lang="en-US" sz="3800" b="0" i="0" u="none" strike="noStrike" dirty="0">
                <a:solidFill>
                  <a:srgbClr val="000000"/>
                </a:solidFill>
                <a:effectLst/>
                <a:latin typeface="Arial" panose="020B0604020202020204" pitchFamily="34" charset="0"/>
              </a:rPr>
              <a:t> – Spending Behavior,</a:t>
            </a:r>
          </a:p>
          <a:p>
            <a:pPr rtl="0">
              <a:buNone/>
            </a:pPr>
            <a:endParaRPr lang="en-US" sz="3800" b="0" dirty="0">
              <a:effectLst/>
            </a:endParaRPr>
          </a:p>
          <a:p>
            <a:pPr rtl="0" fontAlgn="base">
              <a:spcBef>
                <a:spcPts val="1000"/>
              </a:spcBef>
              <a:buFont typeface="Arial" panose="020B0604020202020204" pitchFamily="34" charset="0"/>
              <a:buChar char="•"/>
            </a:pPr>
            <a:r>
              <a:rPr lang="en-US" sz="3800" b="0" i="0" u="none" strike="noStrike" dirty="0">
                <a:solidFill>
                  <a:srgbClr val="000000"/>
                </a:solidFill>
                <a:effectLst/>
                <a:latin typeface="Arial" panose="020B0604020202020204" pitchFamily="34" charset="0"/>
              </a:rPr>
              <a:t>The dataset is </a:t>
            </a:r>
            <a:r>
              <a:rPr lang="en-US" sz="3800" b="1" i="0" u="none" strike="noStrike" dirty="0">
                <a:solidFill>
                  <a:srgbClr val="000000"/>
                </a:solidFill>
                <a:effectLst/>
                <a:latin typeface="Arial" panose="020B0604020202020204" pitchFamily="34" charset="0"/>
              </a:rPr>
              <a:t>structured (tabular)</a:t>
            </a:r>
            <a:r>
              <a:rPr lang="en-US" sz="3800" b="0" i="0" u="none" strike="noStrike" dirty="0">
                <a:solidFill>
                  <a:srgbClr val="000000"/>
                </a:solidFill>
                <a:effectLst/>
                <a:latin typeface="Arial" panose="020B0604020202020204" pitchFamily="34" charset="0"/>
              </a:rPr>
              <a:t> and includes a mix of </a:t>
            </a:r>
            <a:r>
              <a:rPr lang="en-US" sz="3800" b="1" i="0" u="none" strike="noStrike" dirty="0">
                <a:solidFill>
                  <a:srgbClr val="000000"/>
                </a:solidFill>
                <a:effectLst/>
                <a:latin typeface="Arial" panose="020B0604020202020204" pitchFamily="34" charset="0"/>
              </a:rPr>
              <a:t>numerical, categorical, text, and date</a:t>
            </a:r>
            <a:r>
              <a:rPr lang="en-US" sz="3800" b="0" i="0" u="none" strike="noStrike" dirty="0">
                <a:solidFill>
                  <a:srgbClr val="000000"/>
                </a:solidFill>
                <a:effectLst/>
                <a:latin typeface="Arial" panose="020B0604020202020204" pitchFamily="34" charset="0"/>
              </a:rPr>
              <a:t> features.</a:t>
            </a:r>
          </a:p>
          <a:p>
            <a:pPr rtl="0" fontAlgn="base">
              <a:spcBef>
                <a:spcPts val="1000"/>
              </a:spcBef>
              <a:buFont typeface="Arial" panose="020B0604020202020204" pitchFamily="34" charset="0"/>
              <a:buChar char="•"/>
            </a:pPr>
            <a:endParaRPr lang="en-US" sz="3800" b="0" i="0" u="none" strike="noStrike" dirty="0">
              <a:solidFill>
                <a:srgbClr val="000000"/>
              </a:solidFill>
              <a:effectLst/>
              <a:latin typeface="Arial" panose="020B0604020202020204" pitchFamily="34" charset="0"/>
            </a:endParaRPr>
          </a:p>
          <a:p>
            <a:pPr rtl="0" fontAlgn="base">
              <a:spcBef>
                <a:spcPts val="1000"/>
              </a:spcBef>
              <a:buFont typeface="Arial" panose="020B0604020202020204" pitchFamily="34" charset="0"/>
              <a:buChar char="•"/>
            </a:pPr>
            <a:r>
              <a:rPr lang="en-US" sz="3800" b="1" i="0" u="none" strike="noStrike" dirty="0">
                <a:solidFill>
                  <a:srgbClr val="000000"/>
                </a:solidFill>
                <a:effectLst/>
                <a:latin typeface="Arial" panose="020B0604020202020204" pitchFamily="34" charset="0"/>
              </a:rPr>
              <a:t>Challenges:</a:t>
            </a:r>
            <a:r>
              <a:rPr lang="en-US" sz="3800" b="0" i="0" u="none" strike="noStrike" dirty="0">
                <a:solidFill>
                  <a:srgbClr val="000000"/>
                </a:solidFill>
                <a:effectLst/>
                <a:latin typeface="Arial" panose="020B0604020202020204" pitchFamily="34" charset="0"/>
              </a:rPr>
              <a:t> The dataset contained missing values, imbalanced categories, duplicate records, and inconsistent data formatting.</a:t>
            </a:r>
          </a:p>
          <a:p>
            <a:pPr>
              <a:buNone/>
            </a:pPr>
            <a:br>
              <a:rPr lang="en-US" sz="3800" b="0" dirty="0">
                <a:effectLst/>
              </a:rPr>
            </a:br>
            <a:endParaRPr lang="en-IN" sz="3800" dirty="0"/>
          </a:p>
        </p:txBody>
      </p:sp>
    </p:spTree>
    <p:extLst>
      <p:ext uri="{BB962C8B-B14F-4D97-AF65-F5344CB8AC3E}">
        <p14:creationId xmlns:p14="http://schemas.microsoft.com/office/powerpoint/2010/main" val="476363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3D88CCA-BC20-653B-B89F-37D33C73CF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04040" y="1228165"/>
            <a:ext cx="8485745" cy="4683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939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9BB67-859A-6C59-EEF1-EADCAE015512}"/>
              </a:ext>
            </a:extLst>
          </p:cNvPr>
          <p:cNvSpPr>
            <a:spLocks noGrp="1"/>
          </p:cNvSpPr>
          <p:nvPr>
            <p:ph type="title"/>
          </p:nvPr>
        </p:nvSpPr>
        <p:spPr>
          <a:xfrm>
            <a:off x="695325" y="500062"/>
            <a:ext cx="10515600" cy="1325563"/>
          </a:xfrm>
        </p:spPr>
        <p:txBody>
          <a:bodyPr>
            <a:normAutofit fontScale="90000"/>
          </a:bodyPr>
          <a:lstStyle/>
          <a:p>
            <a:pPr algn="ctr" rtl="0"/>
            <a:r>
              <a:rPr lang="en-IN" sz="3600" b="1" i="0" u="none" strike="noStrike" dirty="0">
                <a:solidFill>
                  <a:srgbClr val="000000"/>
                </a:solidFill>
                <a:effectLst/>
                <a:latin typeface="Play"/>
              </a:rPr>
              <a:t>Methodology</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3467E1D-AE2D-5209-E69B-68A36D44F130}"/>
              </a:ext>
            </a:extLst>
          </p:cNvPr>
          <p:cNvSpPr>
            <a:spLocks noGrp="1"/>
          </p:cNvSpPr>
          <p:nvPr>
            <p:ph idx="1"/>
          </p:nvPr>
        </p:nvSpPr>
        <p:spPr>
          <a:xfrm>
            <a:off x="1381125" y="1253331"/>
            <a:ext cx="9001125" cy="4351338"/>
          </a:xfrm>
        </p:spPr>
        <p:txBody>
          <a:bodyPr>
            <a:normAutofit fontScale="62500" lnSpcReduction="20000"/>
          </a:bodyPr>
          <a:lstStyle/>
          <a:p>
            <a:pPr rtl="0">
              <a:buNone/>
            </a:pPr>
            <a:r>
              <a:rPr lang="en-IN" sz="2900" b="1" dirty="0"/>
              <a:t>Project Workflow (Step-by-Step)</a:t>
            </a:r>
            <a:endParaRPr lang="en-IN" sz="2900" b="1" i="0" u="none" strike="noStrike" dirty="0">
              <a:solidFill>
                <a:srgbClr val="000000"/>
              </a:solidFill>
              <a:effectLst/>
              <a:latin typeface="Arial" panose="020B0604020202020204" pitchFamily="34" charset="0"/>
            </a:endParaRPr>
          </a:p>
          <a:p>
            <a:pPr rtl="0">
              <a:buNone/>
            </a:pPr>
            <a:r>
              <a:rPr lang="en-IN" sz="2100" i="0" u="none" strike="noStrike" dirty="0">
                <a:solidFill>
                  <a:srgbClr val="000000"/>
                </a:solidFill>
                <a:effectLst/>
                <a:latin typeface="Arial" panose="020B0604020202020204" pitchFamily="34" charset="0"/>
              </a:rPr>
              <a:t>1.Import Libraries &amp; Load Data</a:t>
            </a:r>
            <a:endParaRPr lang="en-IN" sz="2100" dirty="0">
              <a:effectLst/>
            </a:endParaRPr>
          </a:p>
          <a:p>
            <a:pPr rtl="0">
              <a:buNone/>
            </a:pPr>
            <a:r>
              <a:rPr lang="en-IN" sz="2100" i="0" u="none" strike="noStrike" dirty="0">
                <a:solidFill>
                  <a:srgbClr val="000000"/>
                </a:solidFill>
                <a:effectLst/>
                <a:latin typeface="Arial" panose="020B0604020202020204" pitchFamily="34" charset="0"/>
              </a:rPr>
              <a:t>2.Initial Data Exploration</a:t>
            </a:r>
          </a:p>
          <a:p>
            <a:pPr rtl="0">
              <a:buNone/>
            </a:pPr>
            <a:r>
              <a:rPr lang="en-IN" sz="2100" i="0" u="none" strike="noStrike" dirty="0">
                <a:solidFill>
                  <a:srgbClr val="000000"/>
                </a:solidFill>
                <a:effectLst/>
                <a:latin typeface="Arial" panose="020B0604020202020204" pitchFamily="34" charset="0"/>
              </a:rPr>
              <a:t>3.Data Cleaning</a:t>
            </a:r>
            <a:endParaRPr lang="en-IN" sz="2100" dirty="0">
              <a:effectLst/>
            </a:endParaRPr>
          </a:p>
          <a:p>
            <a:pPr rtl="0">
              <a:buNone/>
            </a:pPr>
            <a:r>
              <a:rPr lang="en-IN" sz="2100" i="0" u="none" strike="noStrike" dirty="0">
                <a:solidFill>
                  <a:srgbClr val="000000"/>
                </a:solidFill>
                <a:effectLst/>
                <a:latin typeface="Arial" panose="020B0604020202020204" pitchFamily="34" charset="0"/>
              </a:rPr>
              <a:t>4.Descriptive Statistics</a:t>
            </a:r>
          </a:p>
          <a:p>
            <a:pPr rtl="0">
              <a:buNone/>
            </a:pPr>
            <a:r>
              <a:rPr lang="en-US" sz="2100" i="0" u="none" strike="noStrike" dirty="0">
                <a:solidFill>
                  <a:srgbClr val="000000"/>
                </a:solidFill>
                <a:effectLst/>
                <a:latin typeface="Arial" panose="020B0604020202020204" pitchFamily="34" charset="0"/>
              </a:rPr>
              <a:t>5.Data Visualization</a:t>
            </a:r>
            <a:endParaRPr lang="en-US" sz="2100" dirty="0">
              <a:effectLst/>
            </a:endParaRPr>
          </a:p>
          <a:p>
            <a:pPr rtl="0">
              <a:buNone/>
            </a:pPr>
            <a:r>
              <a:rPr lang="en-US" sz="2100" i="0" u="none" strike="noStrike" dirty="0">
                <a:solidFill>
                  <a:srgbClr val="000000"/>
                </a:solidFill>
                <a:effectLst/>
                <a:latin typeface="Arial" panose="020B0604020202020204" pitchFamily="34" charset="0"/>
              </a:rPr>
              <a:t>6.Outlier Detection &amp; Handling</a:t>
            </a:r>
            <a:endParaRPr lang="en-US" sz="2100" dirty="0">
              <a:effectLst/>
            </a:endParaRPr>
          </a:p>
          <a:p>
            <a:pPr rtl="0">
              <a:buNone/>
            </a:pPr>
            <a:r>
              <a:rPr lang="en-US" sz="2100" i="0" u="none" strike="noStrike" dirty="0">
                <a:solidFill>
                  <a:srgbClr val="000000"/>
                </a:solidFill>
                <a:effectLst/>
                <a:latin typeface="Arial" panose="020B0604020202020204" pitchFamily="34" charset="0"/>
              </a:rPr>
              <a:t>7.Feature Engineering</a:t>
            </a:r>
            <a:endParaRPr lang="en-US" sz="2100" dirty="0">
              <a:effectLst/>
            </a:endParaRPr>
          </a:p>
          <a:p>
            <a:pPr rtl="0">
              <a:buNone/>
            </a:pPr>
            <a:r>
              <a:rPr lang="en-US" sz="2100" i="0" u="none" strike="noStrike" dirty="0">
                <a:solidFill>
                  <a:srgbClr val="000000"/>
                </a:solidFill>
                <a:effectLst/>
                <a:latin typeface="Arial" panose="020B0604020202020204" pitchFamily="34" charset="0"/>
              </a:rPr>
              <a:t>8.Data Scaling</a:t>
            </a:r>
          </a:p>
          <a:p>
            <a:pPr rtl="0">
              <a:buNone/>
            </a:pPr>
            <a:r>
              <a:rPr lang="en-US" sz="2100" i="0" u="none" strike="noStrike" dirty="0">
                <a:solidFill>
                  <a:srgbClr val="000000"/>
                </a:solidFill>
                <a:effectLst/>
                <a:latin typeface="Arial" panose="020B0604020202020204" pitchFamily="34" charset="0"/>
              </a:rPr>
              <a:t>9.Modeling &amp; Hypothesis Testing</a:t>
            </a:r>
            <a:endParaRPr lang="en-US" sz="2100" dirty="0">
              <a:effectLst/>
            </a:endParaRPr>
          </a:p>
          <a:p>
            <a:pPr>
              <a:buNone/>
            </a:pPr>
            <a:endParaRPr lang="en-IN" sz="2600" b="1" dirty="0"/>
          </a:p>
          <a:p>
            <a:pPr>
              <a:buNone/>
            </a:pPr>
            <a:r>
              <a:rPr lang="en-IN" sz="2600" b="1" dirty="0"/>
              <a:t>Preprocessing Steps</a:t>
            </a:r>
          </a:p>
          <a:p>
            <a:pPr>
              <a:buNone/>
            </a:pPr>
            <a:br>
              <a:rPr lang="en-US" b="0" dirty="0">
                <a:effectLst/>
              </a:rPr>
            </a:br>
            <a:br>
              <a:rPr lang="en-IN" b="0" dirty="0">
                <a:effectLst/>
              </a:rPr>
            </a:br>
            <a:br>
              <a:rPr lang="en-IN" b="0" dirty="0">
                <a:effectLst/>
              </a:rPr>
            </a:br>
            <a:endParaRPr lang="en-IN" dirty="0"/>
          </a:p>
        </p:txBody>
      </p:sp>
      <p:sp>
        <p:nvSpPr>
          <p:cNvPr id="4" name="Rectangle 1">
            <a:extLst>
              <a:ext uri="{FF2B5EF4-FFF2-40B4-BE49-F238E27FC236}">
                <a16:creationId xmlns:a16="http://schemas.microsoft.com/office/drawing/2014/main" id="{5EB935FA-1098-92E3-C942-413560DCAEC0}"/>
              </a:ext>
            </a:extLst>
          </p:cNvPr>
          <p:cNvSpPr>
            <a:spLocks noChangeArrowheads="1"/>
          </p:cNvSpPr>
          <p:nvPr/>
        </p:nvSpPr>
        <p:spPr bwMode="auto">
          <a:xfrm>
            <a:off x="1381125" y="4771366"/>
            <a:ext cx="446479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Data Cleaning: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Feature Engineering:</a:t>
            </a: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Arial" panose="020B0604020202020204" pitchFamily="34" charset="0"/>
              </a:rPr>
              <a:t>Feature Selection:</a:t>
            </a:r>
          </a:p>
        </p:txBody>
      </p:sp>
    </p:spTree>
    <p:extLst>
      <p:ext uri="{BB962C8B-B14F-4D97-AF65-F5344CB8AC3E}">
        <p14:creationId xmlns:p14="http://schemas.microsoft.com/office/powerpoint/2010/main" val="147978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A183-3798-777F-1B39-9A1F05F4F259}"/>
              </a:ext>
            </a:extLst>
          </p:cNvPr>
          <p:cNvSpPr>
            <a:spLocks noGrp="1"/>
          </p:cNvSpPr>
          <p:nvPr>
            <p:ph type="title"/>
          </p:nvPr>
        </p:nvSpPr>
        <p:spPr>
          <a:xfrm>
            <a:off x="2762250" y="117475"/>
            <a:ext cx="7343775" cy="1325563"/>
          </a:xfrm>
        </p:spPr>
        <p:txBody>
          <a:bodyPr>
            <a:normAutofit/>
          </a:bodyPr>
          <a:lstStyle/>
          <a:p>
            <a:r>
              <a:rPr lang="en-IN" sz="3200" b="1" dirty="0"/>
              <a:t>Model Selection &amp; Implementation</a:t>
            </a:r>
          </a:p>
        </p:txBody>
      </p:sp>
      <p:sp>
        <p:nvSpPr>
          <p:cNvPr id="5" name="Rectangle 2">
            <a:extLst>
              <a:ext uri="{FF2B5EF4-FFF2-40B4-BE49-F238E27FC236}">
                <a16:creationId xmlns:a16="http://schemas.microsoft.com/office/drawing/2014/main" id="{6CA64355-1774-72D5-A609-B56450B4AE2A}"/>
              </a:ext>
            </a:extLst>
          </p:cNvPr>
          <p:cNvSpPr>
            <a:spLocks noGrp="1" noChangeArrowheads="1"/>
          </p:cNvSpPr>
          <p:nvPr>
            <p:ph idx="1"/>
          </p:nvPr>
        </p:nvSpPr>
        <p:spPr bwMode="auto">
          <a:xfrm>
            <a:off x="1015786" y="1240066"/>
            <a:ext cx="704917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Algorithms Used</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Linear Regression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For baseline prediction of </a:t>
            </a:r>
            <a:r>
              <a:rPr kumimoji="0" lang="en-US" altLang="en-US" sz="1400" b="0" i="0" u="none" strike="noStrike" cap="none" normalizeH="0" baseline="0" dirty="0" err="1">
                <a:ln>
                  <a:noFill/>
                </a:ln>
                <a:solidFill>
                  <a:schemeClr val="tx1"/>
                </a:solidFill>
                <a:effectLst/>
                <a:latin typeface="Arial Unicode MS"/>
              </a:rPr>
              <a:t>Discount_pct</a:t>
            </a:r>
            <a:r>
              <a:rPr kumimoji="0" lang="en-US" altLang="en-US" sz="1400" b="0" i="0" u="none" strike="noStrike" cap="none" normalizeH="0" baseline="0" dirty="0">
                <a:ln>
                  <a:noFill/>
                </a:ln>
                <a:solidFill>
                  <a:schemeClr val="tx1"/>
                </a:solidFill>
                <a:effectLst/>
                <a:latin typeface="Arial Unicode MS"/>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Random Forest Regressor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To handle nonlinear relationships and improve accuracy.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solidFill>
                  <a:schemeClr val="tx1"/>
                </a:solidFill>
                <a:latin typeface="Arial" panose="020B0604020202020204" pitchFamily="34" charset="0"/>
              </a:rPr>
              <a:t>KNN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3A6DC56-48C0-F37C-3858-12B8C62B5937}"/>
              </a:ext>
            </a:extLst>
          </p:cNvPr>
          <p:cNvSpPr>
            <a:spLocks noChangeArrowheads="1"/>
          </p:cNvSpPr>
          <p:nvPr/>
        </p:nvSpPr>
        <p:spPr bwMode="auto">
          <a:xfrm>
            <a:off x="933450" y="2763560"/>
            <a:ext cx="876983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1400" b="1" dirty="0"/>
              <a:t>Why These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Linear Regression: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Simple, interpretable, and effective as a baseline on tabular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Random Forest: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Handles feature interactions well, robust to outliers and nonlinearity, and suitable for medium-sized datasets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8" name="TextBox 7">
            <a:extLst>
              <a:ext uri="{FF2B5EF4-FFF2-40B4-BE49-F238E27FC236}">
                <a16:creationId xmlns:a16="http://schemas.microsoft.com/office/drawing/2014/main" id="{084A597F-5F34-426E-08F1-EE7706D27BE3}"/>
              </a:ext>
            </a:extLst>
          </p:cNvPr>
          <p:cNvSpPr txBox="1"/>
          <p:nvPr/>
        </p:nvSpPr>
        <p:spPr>
          <a:xfrm>
            <a:off x="1015786" y="4670981"/>
            <a:ext cx="10572750" cy="1015663"/>
          </a:xfrm>
          <a:prstGeom prst="rect">
            <a:avLst/>
          </a:prstGeom>
          <a:noFill/>
        </p:spPr>
        <p:txBody>
          <a:bodyPr wrap="square">
            <a:spAutoFit/>
          </a:bodyPr>
          <a:lstStyle/>
          <a:p>
            <a:pPr>
              <a:buNone/>
            </a:pPr>
            <a:r>
              <a:rPr lang="en-US" sz="1400" b="1" dirty="0"/>
              <a:t>Training Process</a:t>
            </a:r>
          </a:p>
          <a:p>
            <a:pPr>
              <a:buNone/>
            </a:pPr>
            <a:endParaRPr lang="en-US" sz="1400" b="1" dirty="0"/>
          </a:p>
          <a:p>
            <a:pPr>
              <a:buFont typeface="Arial" panose="020B0604020202020204" pitchFamily="34" charset="0"/>
              <a:buChar char="•"/>
            </a:pPr>
            <a:r>
              <a:rPr lang="en-US" sz="1600" dirty="0"/>
              <a:t>Train-Test Split: Data split into 80% training and 20% testing set for model evaluation.</a:t>
            </a:r>
          </a:p>
          <a:p>
            <a:pPr>
              <a:buFont typeface="Arial" panose="020B0604020202020204" pitchFamily="34" charset="0"/>
              <a:buChar char="•"/>
            </a:pPr>
            <a:r>
              <a:rPr lang="en-US" sz="1600" dirty="0"/>
              <a:t>Cross-Validation: 5-fold cross-validation used to ensure generalizability.</a:t>
            </a:r>
          </a:p>
        </p:txBody>
      </p:sp>
    </p:spTree>
    <p:extLst>
      <p:ext uri="{BB962C8B-B14F-4D97-AF65-F5344CB8AC3E}">
        <p14:creationId xmlns:p14="http://schemas.microsoft.com/office/powerpoint/2010/main" val="2755954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08F1-B5D0-721E-1FDA-D8DF6EFCBCE0}"/>
              </a:ext>
            </a:extLst>
          </p:cNvPr>
          <p:cNvSpPr>
            <a:spLocks noGrp="1"/>
          </p:cNvSpPr>
          <p:nvPr>
            <p:ph type="title"/>
          </p:nvPr>
        </p:nvSpPr>
        <p:spPr>
          <a:xfrm>
            <a:off x="3629025" y="18255"/>
            <a:ext cx="7038975" cy="1325563"/>
          </a:xfrm>
        </p:spPr>
        <p:txBody>
          <a:bodyPr>
            <a:normAutofit/>
          </a:bodyPr>
          <a:lstStyle/>
          <a:p>
            <a:r>
              <a:rPr lang="en-IN" sz="3600" b="1" dirty="0"/>
              <a:t>Evaluation &amp; Results</a:t>
            </a:r>
          </a:p>
        </p:txBody>
      </p:sp>
      <p:sp>
        <p:nvSpPr>
          <p:cNvPr id="3" name="Content Placeholder 2">
            <a:extLst>
              <a:ext uri="{FF2B5EF4-FFF2-40B4-BE49-F238E27FC236}">
                <a16:creationId xmlns:a16="http://schemas.microsoft.com/office/drawing/2014/main" id="{08E2926E-5DB6-E584-E1D5-9BA40AC85E78}"/>
              </a:ext>
            </a:extLst>
          </p:cNvPr>
          <p:cNvSpPr>
            <a:spLocks noGrp="1"/>
          </p:cNvSpPr>
          <p:nvPr>
            <p:ph idx="1"/>
          </p:nvPr>
        </p:nvSpPr>
        <p:spPr>
          <a:xfrm>
            <a:off x="2347165" y="1343818"/>
            <a:ext cx="8915400" cy="3777622"/>
          </a:xfrm>
        </p:spPr>
        <p:txBody>
          <a:bodyPr/>
          <a:lstStyle/>
          <a:p>
            <a:pPr>
              <a:buNone/>
            </a:pPr>
            <a:r>
              <a:rPr lang="en-IN" sz="1600" b="1" dirty="0"/>
              <a:t>Metrics Used (Regression Task):</a:t>
            </a:r>
          </a:p>
          <a:p>
            <a:pPr>
              <a:buFont typeface="Arial" panose="020B0604020202020204" pitchFamily="34" charset="0"/>
              <a:buChar char="•"/>
            </a:pPr>
            <a:r>
              <a:rPr lang="en-IN" sz="1600" b="1" dirty="0"/>
              <a:t>MAE </a:t>
            </a:r>
            <a:endParaRPr lang="en-IN" sz="1600" dirty="0"/>
          </a:p>
          <a:p>
            <a:pPr>
              <a:buFont typeface="Arial" panose="020B0604020202020204" pitchFamily="34" charset="0"/>
              <a:buChar char="•"/>
            </a:pPr>
            <a:r>
              <a:rPr lang="en-IN" sz="1600" b="1" dirty="0"/>
              <a:t>RMSE </a:t>
            </a:r>
            <a:endParaRPr lang="en-IN" sz="1600" dirty="0"/>
          </a:p>
          <a:p>
            <a:pPr>
              <a:buFont typeface="Arial" panose="020B0604020202020204" pitchFamily="34" charset="0"/>
              <a:buChar char="•"/>
            </a:pPr>
            <a:r>
              <a:rPr lang="en-IN" sz="1600" b="1" dirty="0"/>
              <a:t>R² Score </a:t>
            </a:r>
          </a:p>
          <a:p>
            <a:pPr marL="0" indent="0">
              <a:buNone/>
            </a:pPr>
            <a:endParaRPr lang="en-IN" dirty="0"/>
          </a:p>
        </p:txBody>
      </p:sp>
      <p:graphicFrame>
        <p:nvGraphicFramePr>
          <p:cNvPr id="4" name="Table 3">
            <a:extLst>
              <a:ext uri="{FF2B5EF4-FFF2-40B4-BE49-F238E27FC236}">
                <a16:creationId xmlns:a16="http://schemas.microsoft.com/office/drawing/2014/main" id="{39AFD5B5-4ADF-2D7B-5AC2-0272AF3AF41B}"/>
              </a:ext>
            </a:extLst>
          </p:cNvPr>
          <p:cNvGraphicFramePr>
            <a:graphicFrameLocks noGrp="1"/>
          </p:cNvGraphicFramePr>
          <p:nvPr>
            <p:extLst>
              <p:ext uri="{D42A27DB-BD31-4B8C-83A1-F6EECF244321}">
                <p14:modId xmlns:p14="http://schemas.microsoft.com/office/powerpoint/2010/main" val="944221026"/>
              </p:ext>
            </p:extLst>
          </p:nvPr>
        </p:nvGraphicFramePr>
        <p:xfrm>
          <a:off x="1479177" y="3999613"/>
          <a:ext cx="10515600" cy="1920240"/>
        </p:xfrm>
        <a:graphic>
          <a:graphicData uri="http://schemas.openxmlformats.org/drawingml/2006/table">
            <a:tbl>
              <a:tblPr/>
              <a:tblGrid>
                <a:gridCol w="2628900">
                  <a:extLst>
                    <a:ext uri="{9D8B030D-6E8A-4147-A177-3AD203B41FA5}">
                      <a16:colId xmlns:a16="http://schemas.microsoft.com/office/drawing/2014/main" val="2246234848"/>
                    </a:ext>
                  </a:extLst>
                </a:gridCol>
                <a:gridCol w="2628900">
                  <a:extLst>
                    <a:ext uri="{9D8B030D-6E8A-4147-A177-3AD203B41FA5}">
                      <a16:colId xmlns:a16="http://schemas.microsoft.com/office/drawing/2014/main" val="2606940501"/>
                    </a:ext>
                  </a:extLst>
                </a:gridCol>
                <a:gridCol w="2628900">
                  <a:extLst>
                    <a:ext uri="{9D8B030D-6E8A-4147-A177-3AD203B41FA5}">
                      <a16:colId xmlns:a16="http://schemas.microsoft.com/office/drawing/2014/main" val="2088105228"/>
                    </a:ext>
                  </a:extLst>
                </a:gridCol>
                <a:gridCol w="2628900">
                  <a:extLst>
                    <a:ext uri="{9D8B030D-6E8A-4147-A177-3AD203B41FA5}">
                      <a16:colId xmlns:a16="http://schemas.microsoft.com/office/drawing/2014/main" val="29607541"/>
                    </a:ext>
                  </a:extLst>
                </a:gridCol>
              </a:tblGrid>
              <a:tr h="0">
                <a:tc>
                  <a:txBody>
                    <a:bodyPr/>
                    <a:lstStyle/>
                    <a:p>
                      <a:r>
                        <a:rPr lang="en-IN"/>
                        <a:t>Model</a:t>
                      </a:r>
                    </a:p>
                  </a:txBody>
                  <a:tcPr anchor="ctr">
                    <a:lnL>
                      <a:noFill/>
                    </a:lnL>
                    <a:lnR>
                      <a:noFill/>
                    </a:lnR>
                    <a:lnT>
                      <a:noFill/>
                    </a:lnT>
                    <a:lnB>
                      <a:noFill/>
                    </a:lnB>
                    <a:noFill/>
                  </a:tcPr>
                </a:tc>
                <a:tc>
                  <a:txBody>
                    <a:bodyPr/>
                    <a:lstStyle/>
                    <a:p>
                      <a:r>
                        <a:rPr lang="en-IN" dirty="0"/>
                        <a:t>MAE</a:t>
                      </a:r>
                    </a:p>
                  </a:txBody>
                  <a:tcPr anchor="ctr">
                    <a:lnL>
                      <a:noFill/>
                    </a:lnL>
                    <a:lnR>
                      <a:noFill/>
                    </a:lnR>
                    <a:lnT>
                      <a:noFill/>
                    </a:lnT>
                    <a:lnB>
                      <a:noFill/>
                    </a:lnB>
                    <a:noFill/>
                  </a:tcPr>
                </a:tc>
                <a:tc>
                  <a:txBody>
                    <a:bodyPr/>
                    <a:lstStyle/>
                    <a:p>
                      <a:r>
                        <a:rPr lang="en-IN" dirty="0"/>
                        <a:t>RMSE</a:t>
                      </a:r>
                    </a:p>
                  </a:txBody>
                  <a:tcPr anchor="ctr">
                    <a:lnL>
                      <a:noFill/>
                    </a:lnL>
                    <a:lnR>
                      <a:noFill/>
                    </a:lnR>
                    <a:lnT>
                      <a:noFill/>
                    </a:lnT>
                    <a:lnB>
                      <a:noFill/>
                    </a:lnB>
                    <a:noFill/>
                  </a:tcPr>
                </a:tc>
                <a:tc>
                  <a:txBody>
                    <a:bodyPr/>
                    <a:lstStyle/>
                    <a:p>
                      <a:r>
                        <a:rPr lang="en-IN"/>
                        <a:t>R² Score</a:t>
                      </a:r>
                    </a:p>
                  </a:txBody>
                  <a:tcPr anchor="ctr">
                    <a:lnL>
                      <a:noFill/>
                    </a:lnL>
                    <a:lnR>
                      <a:noFill/>
                    </a:lnR>
                    <a:lnT>
                      <a:noFill/>
                    </a:lnT>
                    <a:lnB>
                      <a:noFill/>
                    </a:lnB>
                    <a:noFill/>
                  </a:tcPr>
                </a:tc>
                <a:extLst>
                  <a:ext uri="{0D108BD9-81ED-4DB2-BD59-A6C34878D82A}">
                    <a16:rowId xmlns:a16="http://schemas.microsoft.com/office/drawing/2014/main" val="1802220795"/>
                  </a:ext>
                </a:extLst>
              </a:tr>
              <a:tr h="0">
                <a:tc>
                  <a:txBody>
                    <a:bodyPr/>
                    <a:lstStyle/>
                    <a:p>
                      <a:r>
                        <a:rPr lang="en-IN"/>
                        <a:t>Linear Regression</a:t>
                      </a:r>
                    </a:p>
                  </a:txBody>
                  <a:tcPr anchor="ctr">
                    <a:lnL>
                      <a:noFill/>
                    </a:lnL>
                    <a:lnR>
                      <a:noFill/>
                    </a:lnR>
                    <a:lnT>
                      <a:noFill/>
                    </a:lnT>
                    <a:lnB>
                      <a:noFill/>
                    </a:lnB>
                    <a:noFill/>
                  </a:tcPr>
                </a:tc>
                <a:tc>
                  <a:txBody>
                    <a:bodyPr/>
                    <a:lstStyle/>
                    <a:p>
                      <a:r>
                        <a:rPr lang="en-IN" sz="1800" b="0" i="0" kern="1200" dirty="0">
                          <a:solidFill>
                            <a:schemeClr val="tx1"/>
                          </a:solidFill>
                          <a:effectLst/>
                          <a:latin typeface="+mn-lt"/>
                          <a:ea typeface="+mn-ea"/>
                          <a:cs typeface="+mn-cs"/>
                        </a:rPr>
                        <a:t>6.69</a:t>
                      </a:r>
                      <a:endParaRPr lang="en-IN" dirty="0"/>
                    </a:p>
                  </a:txBody>
                  <a:tcPr anchor="ctr">
                    <a:lnL>
                      <a:noFill/>
                    </a:lnL>
                    <a:lnR>
                      <a:noFill/>
                    </a:lnR>
                    <a:lnT>
                      <a:noFill/>
                    </a:lnT>
                    <a:lnB>
                      <a:noFill/>
                    </a:lnB>
                    <a:noFill/>
                  </a:tcPr>
                </a:tc>
                <a:tc>
                  <a:txBody>
                    <a:bodyPr/>
                    <a:lstStyle/>
                    <a:p>
                      <a:r>
                        <a:rPr lang="en-IN" sz="1800" b="0" i="0" kern="1200" dirty="0">
                          <a:solidFill>
                            <a:schemeClr val="tx1"/>
                          </a:solidFill>
                          <a:effectLst/>
                          <a:latin typeface="+mn-lt"/>
                          <a:ea typeface="+mn-ea"/>
                          <a:cs typeface="+mn-cs"/>
                        </a:rPr>
                        <a:t>8.1159</a:t>
                      </a:r>
                      <a:endParaRPr lang="en-IN" dirty="0"/>
                    </a:p>
                  </a:txBody>
                  <a:tcPr anchor="ctr">
                    <a:lnL>
                      <a:noFill/>
                    </a:lnL>
                    <a:lnR>
                      <a:noFill/>
                    </a:lnR>
                    <a:lnT>
                      <a:noFill/>
                    </a:lnT>
                    <a:lnB>
                      <a:noFill/>
                    </a:lnB>
                    <a:noFill/>
                  </a:tcPr>
                </a:tc>
                <a:tc>
                  <a:txBody>
                    <a:bodyPr/>
                    <a:lstStyle/>
                    <a:p>
                      <a:r>
                        <a:rPr lang="en-IN" sz="1800" b="0" i="0" kern="1200" dirty="0">
                          <a:solidFill>
                            <a:schemeClr val="tx1"/>
                          </a:solidFill>
                          <a:effectLst/>
                          <a:latin typeface="+mn-lt"/>
                          <a:ea typeface="+mn-ea"/>
                          <a:cs typeface="+mn-cs"/>
                        </a:rPr>
                        <a:t>0.0038</a:t>
                      </a:r>
                      <a:endParaRPr lang="en-IN" dirty="0"/>
                    </a:p>
                  </a:txBody>
                  <a:tcPr anchor="ctr">
                    <a:lnL>
                      <a:noFill/>
                    </a:lnL>
                    <a:lnR>
                      <a:noFill/>
                    </a:lnR>
                    <a:lnT>
                      <a:noFill/>
                    </a:lnT>
                    <a:lnB>
                      <a:noFill/>
                    </a:lnB>
                    <a:noFill/>
                  </a:tcPr>
                </a:tc>
                <a:extLst>
                  <a:ext uri="{0D108BD9-81ED-4DB2-BD59-A6C34878D82A}">
                    <a16:rowId xmlns:a16="http://schemas.microsoft.com/office/drawing/2014/main" val="1150208303"/>
                  </a:ext>
                </a:extLst>
              </a:tr>
              <a:tr h="0">
                <a:tc>
                  <a:txBody>
                    <a:bodyPr/>
                    <a:lstStyle/>
                    <a:p>
                      <a:r>
                        <a:rPr lang="en-IN" dirty="0"/>
                        <a:t>Random Forest Regressor</a:t>
                      </a:r>
                    </a:p>
                    <a:p>
                      <a:endParaRPr lang="en-IN" dirty="0"/>
                    </a:p>
                    <a:p>
                      <a:r>
                        <a:rPr lang="en-IN" dirty="0"/>
                        <a:t>KNN</a:t>
                      </a:r>
                    </a:p>
                  </a:txBody>
                  <a:tcPr anchor="ctr">
                    <a:lnL>
                      <a:noFill/>
                    </a:lnL>
                    <a:lnR>
                      <a:noFill/>
                    </a:lnR>
                    <a:lnT>
                      <a:noFill/>
                    </a:lnT>
                    <a:lnB>
                      <a:noFill/>
                    </a:lnB>
                    <a:noFill/>
                  </a:tcPr>
                </a:tc>
                <a:tc>
                  <a:txBody>
                    <a:bodyPr/>
                    <a:lstStyle/>
                    <a:p>
                      <a:r>
                        <a:rPr lang="en-IN" sz="1800" b="0" i="0" kern="1200" dirty="0">
                          <a:solidFill>
                            <a:schemeClr val="tx1"/>
                          </a:solidFill>
                          <a:effectLst/>
                          <a:latin typeface="+mn-lt"/>
                          <a:ea typeface="+mn-ea"/>
                          <a:cs typeface="+mn-cs"/>
                        </a:rPr>
                        <a:t>0.11</a:t>
                      </a:r>
                    </a:p>
                    <a:p>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1.06</a:t>
                      </a:r>
                    </a:p>
                  </a:txBody>
                  <a:tcPr anchor="ctr">
                    <a:lnL>
                      <a:noFill/>
                    </a:lnL>
                    <a:lnR>
                      <a:noFill/>
                    </a:lnR>
                    <a:lnT>
                      <a:noFill/>
                    </a:lnT>
                    <a:lnB>
                      <a:noFill/>
                    </a:lnB>
                    <a:noFill/>
                  </a:tcPr>
                </a:tc>
                <a:tc>
                  <a:txBody>
                    <a:bodyPr/>
                    <a:lstStyle/>
                    <a:p>
                      <a:r>
                        <a:rPr lang="en-IN" sz="1800" b="0" i="0" kern="1200" dirty="0">
                          <a:solidFill>
                            <a:schemeClr val="tx1"/>
                          </a:solidFill>
                          <a:effectLst/>
                          <a:latin typeface="+mn-lt"/>
                          <a:ea typeface="+mn-ea"/>
                          <a:cs typeface="+mn-cs"/>
                        </a:rPr>
                        <a:t>0.69</a:t>
                      </a:r>
                    </a:p>
                    <a:p>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3.04</a:t>
                      </a:r>
                      <a:endParaRPr lang="en-IN" dirty="0"/>
                    </a:p>
                  </a:txBody>
                  <a:tcPr anchor="ctr">
                    <a:lnL>
                      <a:noFill/>
                    </a:lnL>
                    <a:lnR>
                      <a:noFill/>
                    </a:lnR>
                    <a:lnT>
                      <a:noFill/>
                    </a:lnT>
                    <a:lnB>
                      <a:noFill/>
                    </a:lnB>
                    <a:noFill/>
                  </a:tcPr>
                </a:tc>
                <a:tc>
                  <a:txBody>
                    <a:bodyPr/>
                    <a:lstStyle/>
                    <a:p>
                      <a:r>
                        <a:rPr lang="en-IN" sz="1800" b="0" i="0" kern="1200" dirty="0">
                          <a:solidFill>
                            <a:schemeClr val="tx1"/>
                          </a:solidFill>
                          <a:effectLst/>
                          <a:latin typeface="+mn-lt"/>
                          <a:ea typeface="+mn-ea"/>
                          <a:cs typeface="+mn-cs"/>
                        </a:rPr>
                        <a:t>0.99</a:t>
                      </a:r>
                    </a:p>
                    <a:p>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0.85</a:t>
                      </a:r>
                    </a:p>
                    <a:p>
                      <a:endParaRPr lang="en-IN" sz="1800" b="0" i="0" kern="1200" dirty="0">
                        <a:solidFill>
                          <a:schemeClr val="tx1"/>
                        </a:solidFill>
                        <a:effectLst/>
                        <a:latin typeface="+mn-lt"/>
                        <a:ea typeface="+mn-ea"/>
                        <a:cs typeface="+mn-cs"/>
                      </a:endParaRPr>
                    </a:p>
                  </a:txBody>
                  <a:tcPr anchor="ctr">
                    <a:lnL>
                      <a:noFill/>
                    </a:lnL>
                    <a:lnR>
                      <a:noFill/>
                    </a:lnR>
                    <a:lnT>
                      <a:noFill/>
                    </a:lnT>
                    <a:lnB>
                      <a:noFill/>
                    </a:lnB>
                    <a:noFill/>
                  </a:tcPr>
                </a:tc>
                <a:extLst>
                  <a:ext uri="{0D108BD9-81ED-4DB2-BD59-A6C34878D82A}">
                    <a16:rowId xmlns:a16="http://schemas.microsoft.com/office/drawing/2014/main" val="1197538704"/>
                  </a:ext>
                </a:extLst>
              </a:tr>
            </a:tbl>
          </a:graphicData>
        </a:graphic>
      </p:graphicFrame>
    </p:spTree>
    <p:extLst>
      <p:ext uri="{BB962C8B-B14F-4D97-AF65-F5344CB8AC3E}">
        <p14:creationId xmlns:p14="http://schemas.microsoft.com/office/powerpoint/2010/main" val="945133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9B9A5-2F2D-FC32-98CB-F958B78B4677}"/>
              </a:ext>
            </a:extLst>
          </p:cNvPr>
          <p:cNvSpPr>
            <a:spLocks noGrp="1"/>
          </p:cNvSpPr>
          <p:nvPr>
            <p:ph type="title"/>
          </p:nvPr>
        </p:nvSpPr>
        <p:spPr>
          <a:xfrm>
            <a:off x="3211490" y="597216"/>
            <a:ext cx="8911687" cy="1280890"/>
          </a:xfrm>
        </p:spPr>
        <p:txBody>
          <a:bodyPr>
            <a:normAutofit/>
          </a:bodyPr>
          <a:lstStyle/>
          <a:p>
            <a:r>
              <a:rPr lang="en-US" sz="3200" b="1" dirty="0"/>
              <a:t>Dashboard overview</a:t>
            </a:r>
            <a:endParaRPr lang="en-IN" sz="3200" b="1" dirty="0"/>
          </a:p>
        </p:txBody>
      </p:sp>
      <p:pic>
        <p:nvPicPr>
          <p:cNvPr id="4" name="Content Placeholder 3">
            <a:extLst>
              <a:ext uri="{FF2B5EF4-FFF2-40B4-BE49-F238E27FC236}">
                <a16:creationId xmlns:a16="http://schemas.microsoft.com/office/drawing/2014/main" id="{C05D95CD-D714-89CD-27C5-A3996B8934DA}"/>
              </a:ext>
            </a:extLst>
          </p:cNvPr>
          <p:cNvPicPr>
            <a:picLocks noGrp="1" noChangeAspect="1"/>
          </p:cNvPicPr>
          <p:nvPr>
            <p:ph idx="1"/>
          </p:nvPr>
        </p:nvPicPr>
        <p:blipFill>
          <a:blip r:embed="rId2"/>
          <a:stretch>
            <a:fillRect/>
          </a:stretch>
        </p:blipFill>
        <p:spPr>
          <a:xfrm>
            <a:off x="1622612" y="1622612"/>
            <a:ext cx="8516469" cy="4742329"/>
          </a:xfrm>
          <a:prstGeom prst="rect">
            <a:avLst/>
          </a:prstGeom>
        </p:spPr>
      </p:pic>
    </p:spTree>
    <p:extLst>
      <p:ext uri="{BB962C8B-B14F-4D97-AF65-F5344CB8AC3E}">
        <p14:creationId xmlns:p14="http://schemas.microsoft.com/office/powerpoint/2010/main" val="19615046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125</TotalTime>
  <Words>701</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Arimo</vt:lpstr>
      <vt:lpstr>Century Gothic</vt:lpstr>
      <vt:lpstr>Play</vt:lpstr>
      <vt:lpstr>Wingdings 3</vt:lpstr>
      <vt:lpstr>Wisp</vt:lpstr>
      <vt:lpstr>Project title: Online Shopping Behaviour , Purchase patterns   And Transaction Data Analysis   </vt:lpstr>
      <vt:lpstr>Introduction</vt:lpstr>
      <vt:lpstr>Objectives</vt:lpstr>
      <vt:lpstr>Dataset  </vt:lpstr>
      <vt:lpstr>PowerPoint Presentation</vt:lpstr>
      <vt:lpstr>Methodology  </vt:lpstr>
      <vt:lpstr>Model Selection &amp; Implementation</vt:lpstr>
      <vt:lpstr>Evaluation &amp; Results</vt:lpstr>
      <vt:lpstr>Dashboard overview</vt:lpstr>
      <vt:lpstr>PowerPoint Presentation</vt:lpstr>
      <vt:lpstr>PowerPoint Presentation</vt:lpstr>
      <vt:lpstr>PowerPoint Presentation</vt:lpstr>
      <vt:lpstr>Challenges &amp; Limitations</vt:lpstr>
      <vt:lpstr>Conclusion &amp; Future Work</vt:lpstr>
      <vt:lpstr>References &amp; 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hafnan nn</dc:creator>
  <cp:lastModifiedBy>hafnan nn</cp:lastModifiedBy>
  <cp:revision>9</cp:revision>
  <dcterms:created xsi:type="dcterms:W3CDTF">2025-04-05T03:37:51Z</dcterms:created>
  <dcterms:modified xsi:type="dcterms:W3CDTF">2025-04-07T05:14:39Z</dcterms:modified>
</cp:coreProperties>
</file>