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GB" sz="2400"/>
              <a:t>D.Nandhini</a:t>
            </a:r>
            <a:endParaRPr lang="en-US" sz="2400" dirty="0"/>
          </a:p>
          <a:p>
            <a:r>
              <a:rPr lang="en-US" sz="2400" dirty="0"/>
              <a:t>REGISTER </a:t>
            </a:r>
            <a:r>
              <a:rPr lang="en-US" sz="2400"/>
              <a:t>NO:</a:t>
            </a:r>
            <a:r>
              <a:rPr lang="en-GB" sz="2400"/>
              <a:t>312201539</a:t>
            </a:r>
            <a:endParaRPr lang="en-US" sz="2400" dirty="0"/>
          </a:p>
          <a:p>
            <a:r>
              <a:rPr lang="en-US" sz="2400"/>
              <a:t>DEPARTMENT:</a:t>
            </a:r>
            <a:r>
              <a:rPr lang="en-GB" sz="2400"/>
              <a:t>B.com(Bank management)</a:t>
            </a:r>
            <a:endParaRPr lang="en-US" sz="2400" dirty="0"/>
          </a:p>
          <a:p>
            <a:r>
              <a:rPr lang="en-US" sz="2400"/>
              <a:t>COLLEGE</a:t>
            </a:r>
            <a:r>
              <a:rPr lang="en-GB" sz="2400"/>
              <a:t>:prof.dhanapalan college of science and management</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F470B4FA-6B25-0AE1-B9F9-998B01161065}"/>
              </a:ext>
            </a:extLst>
          </p:cNvPr>
          <p:cNvSpPr txBox="1"/>
          <p:nvPr/>
        </p:nvSpPr>
        <p:spPr>
          <a:xfrm>
            <a:off x="336272" y="1678780"/>
            <a:ext cx="6575306" cy="923330"/>
          </a:xfrm>
          <a:prstGeom prst="rect">
            <a:avLst/>
          </a:prstGeom>
          <a:noFill/>
        </p:spPr>
        <p:txBody>
          <a:bodyPr wrap="square">
            <a:spAutoFit/>
          </a:bodyPr>
          <a:lstStyle/>
          <a:p>
            <a:r>
              <a:rPr lang="en-GB" b="0" i="0">
                <a:solidFill>
                  <a:srgbClr val="474747"/>
                </a:solidFill>
                <a:effectLst/>
                <a:latin typeface="Google Sans"/>
              </a:rPr>
              <a:t>Data modeling is </a:t>
            </a:r>
            <a:r>
              <a:rPr lang="en-GB" b="0" i="0">
                <a:solidFill>
                  <a:srgbClr val="040C28"/>
                </a:solidFill>
                <a:effectLst/>
                <a:latin typeface="Google Sans"/>
              </a:rPr>
              <a:t>the process of creating a visual representation of either a whole information system or parts of it to communicate connections between data points and structures</a:t>
            </a:r>
            <a:r>
              <a:rPr lang="en-GB" b="0" i="0">
                <a:solidFill>
                  <a:srgbClr val="474747"/>
                </a:solidFill>
                <a:effectLst/>
                <a:latin typeface="Google Sans"/>
              </a:rPr>
              <a:t>.</a:t>
            </a:r>
            <a:endParaRPr lang="en-US"/>
          </a:p>
        </p:txBody>
      </p:sp>
      <p:sp>
        <p:nvSpPr>
          <p:cNvPr id="11" name="TextBox 10">
            <a:extLst>
              <a:ext uri="{FF2B5EF4-FFF2-40B4-BE49-F238E27FC236}">
                <a16:creationId xmlns:a16="http://schemas.microsoft.com/office/drawing/2014/main" id="{D8F817C1-C35D-BF1C-8231-137946DDE110}"/>
              </a:ext>
            </a:extLst>
          </p:cNvPr>
          <p:cNvSpPr txBox="1"/>
          <p:nvPr/>
        </p:nvSpPr>
        <p:spPr>
          <a:xfrm>
            <a:off x="569972" y="3254772"/>
            <a:ext cx="6107906" cy="1477328"/>
          </a:xfrm>
          <a:prstGeom prst="rect">
            <a:avLst/>
          </a:prstGeom>
          <a:noFill/>
        </p:spPr>
        <p:txBody>
          <a:bodyPr wrap="square">
            <a:spAutoFit/>
          </a:bodyPr>
          <a:lstStyle/>
          <a:p>
            <a:r>
              <a:rPr lang="en-GB" b="0" i="0">
                <a:solidFill>
                  <a:srgbClr val="222222"/>
                </a:solidFill>
                <a:effectLst/>
                <a:latin typeface="Trebuchet MS" panose="020B0603020202020204" pitchFamily="34" charset="0"/>
              </a:rPr>
              <a:t>To model the data that they need the Business Analyst will firstly define the different logical “things” or entities/concepts that they want to capture data about. Entities can be people, places, products or anything that is tangible in some way.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4BCD2D5C-0AE4-1F70-C7A5-0F37B1190A0B}"/>
              </a:ext>
            </a:extLst>
          </p:cNvPr>
          <p:cNvSpPr txBox="1"/>
          <p:nvPr/>
        </p:nvSpPr>
        <p:spPr>
          <a:xfrm>
            <a:off x="902494" y="2019300"/>
            <a:ext cx="6107906" cy="923330"/>
          </a:xfrm>
          <a:prstGeom prst="rect">
            <a:avLst/>
          </a:prstGeom>
          <a:noFill/>
        </p:spPr>
        <p:txBody>
          <a:bodyPr wrap="square">
            <a:spAutoFit/>
          </a:bodyPr>
          <a:lstStyle/>
          <a:p>
            <a:pPr algn="ctr" fontAlgn="ctr"/>
            <a:r>
              <a:rPr lang="en-GB" b="0" i="0">
                <a:solidFill>
                  <a:srgbClr val="001D35"/>
                </a:solidFill>
                <a:effectLst/>
                <a:latin typeface="Google Sans"/>
              </a:rPr>
              <a:t>The results of employee data analysis can help you understand your company's workforce and make better decisions: </a:t>
            </a:r>
          </a:p>
          <a:p>
            <a:r>
              <a:rPr lang="en-GB" b="0" i="0">
                <a:solidFill>
                  <a:srgbClr val="001D35"/>
                </a:solidFill>
                <a:effectLst/>
                <a:latin typeface="Google Sans"/>
              </a:rPr>
              <a:t> </a:t>
            </a:r>
            <a:endParaRPr lang="en-US"/>
          </a:p>
        </p:txBody>
      </p:sp>
      <p:sp>
        <p:nvSpPr>
          <p:cNvPr id="11" name="TextBox 10">
            <a:extLst>
              <a:ext uri="{FF2B5EF4-FFF2-40B4-BE49-F238E27FC236}">
                <a16:creationId xmlns:a16="http://schemas.microsoft.com/office/drawing/2014/main" id="{3531CF9E-098F-2EC3-6739-7B24528073C8}"/>
              </a:ext>
            </a:extLst>
          </p:cNvPr>
          <p:cNvSpPr txBox="1"/>
          <p:nvPr/>
        </p:nvSpPr>
        <p:spPr>
          <a:xfrm>
            <a:off x="755332" y="3266480"/>
            <a:ext cx="8394621" cy="1477328"/>
          </a:xfrm>
          <a:prstGeom prst="rect">
            <a:avLst/>
          </a:prstGeom>
          <a:noFill/>
        </p:spPr>
        <p:txBody>
          <a:bodyPr wrap="square">
            <a:spAutoFit/>
          </a:bodyPr>
          <a:lstStyle/>
          <a:p>
            <a:r>
              <a:rPr lang="en-GB" b="0" i="0">
                <a:solidFill>
                  <a:srgbClr val="474747"/>
                </a:solidFill>
                <a:effectLst/>
                <a:latin typeface="Google Sans"/>
              </a:rPr>
              <a:t>Data analysis and findings</a:t>
            </a:r>
            <a:br>
              <a:rPr lang="en-GB"/>
            </a:br>
            <a:br>
              <a:rPr lang="en-GB"/>
            </a:br>
            <a:r>
              <a:rPr lang="en-GB" b="0" i="0">
                <a:solidFill>
                  <a:srgbClr val="474747"/>
                </a:solidFill>
                <a:effectLst/>
                <a:latin typeface="Google Sans"/>
              </a:rPr>
              <a:t>Data analysis is the most crucial part of any research. Data analysis summarizes collected data. It involves the interpretation of data gathered through the use of analytical and logical reasoning to </a:t>
            </a:r>
            <a:r>
              <a:rPr lang="en-GB" b="0" i="0">
                <a:solidFill>
                  <a:srgbClr val="040C28"/>
                </a:solidFill>
                <a:effectLst/>
                <a:latin typeface="Google Sans"/>
              </a:rPr>
              <a:t>determine patterns, relationships or trends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BA89B3-639F-65BC-E26D-72B972158A0E}"/>
              </a:ext>
            </a:extLst>
          </p:cNvPr>
          <p:cNvSpPr txBox="1"/>
          <p:nvPr/>
        </p:nvSpPr>
        <p:spPr>
          <a:xfrm>
            <a:off x="946547" y="2339579"/>
            <a:ext cx="8203406" cy="1754326"/>
          </a:xfrm>
          <a:prstGeom prst="rect">
            <a:avLst/>
          </a:prstGeom>
          <a:noFill/>
        </p:spPr>
        <p:txBody>
          <a:bodyPr wrap="square">
            <a:spAutoFit/>
          </a:bodyPr>
          <a:lstStyle/>
          <a:p>
            <a:pPr algn="l"/>
            <a:br>
              <a:rPr lang="en-GB" b="0" i="0">
                <a:solidFill>
                  <a:srgbClr val="4D5156"/>
                </a:solidFill>
                <a:effectLst/>
                <a:latin typeface="Roboto" panose="02000000000000000000" pitchFamily="2" charset="0"/>
              </a:rPr>
            </a:br>
            <a:endParaRPr lang="en-GB" b="0" i="0">
              <a:solidFill>
                <a:srgbClr val="4D5156"/>
              </a:solidFill>
              <a:effectLst/>
              <a:latin typeface="Roboto" panose="02000000000000000000" pitchFamily="2" charset="0"/>
            </a:endParaRPr>
          </a:p>
          <a:p>
            <a:pPr algn="l"/>
            <a:r>
              <a:rPr lang="en-GB" b="0" i="0">
                <a:solidFill>
                  <a:srgbClr val="4D5156"/>
                </a:solidFill>
                <a:effectLst/>
                <a:latin typeface="Google Sans"/>
              </a:rPr>
              <a:t>In summary, a comprehensive conclusion for a data analysis in a research study involves </a:t>
            </a:r>
            <a:r>
              <a:rPr lang="en-GB" b="0" i="0">
                <a:solidFill>
                  <a:srgbClr val="040C28"/>
                </a:solidFill>
                <a:effectLst/>
                <a:latin typeface="Google Sans"/>
              </a:rPr>
              <a:t>a strategic synthesis of key findings, their implications, and their contribution to the broader field of study</a:t>
            </a:r>
            <a:r>
              <a:rPr lang="en-GB" b="0" i="0">
                <a:solidFill>
                  <a:srgbClr val="4D5156"/>
                </a:solidFill>
                <a:effectLst/>
                <a:latin typeface="Google Sans"/>
              </a:rPr>
              <a:t>. It is an opportunity to communicate the significance of your research and guide future investigations</a:t>
            </a:r>
            <a:endParaRPr lang="en-GB" b="0" i="0">
              <a:solidFill>
                <a:srgbClr val="4D5156"/>
              </a:solidFill>
              <a:effectLst/>
              <a:latin typeface="Roboto" panose="02000000000000000000"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7B24277C-9419-5630-C309-4ECD9D76DF35}"/>
              </a:ext>
            </a:extLst>
          </p:cNvPr>
          <p:cNvSpPr txBox="1"/>
          <p:nvPr/>
        </p:nvSpPr>
        <p:spPr>
          <a:xfrm>
            <a:off x="638502" y="2780496"/>
            <a:ext cx="5005061" cy="369332"/>
          </a:xfrm>
          <a:prstGeom prst="rect">
            <a:avLst/>
          </a:prstGeom>
          <a:noFill/>
          <a:ln>
            <a:solidFill>
              <a:schemeClr val="tx1"/>
            </a:solidFill>
          </a:ln>
        </p:spPr>
        <p:txBody>
          <a:bodyPr wrap="square" rtlCol="0">
            <a:spAutoFit/>
          </a:bodyPr>
          <a:lstStyle/>
          <a:p>
            <a:pPr algn="l"/>
            <a:endParaRPr lang="en-US" b="1"/>
          </a:p>
        </p:txBody>
      </p:sp>
      <p:sp>
        <p:nvSpPr>
          <p:cNvPr id="27" name="TextBox 26">
            <a:extLst>
              <a:ext uri="{FF2B5EF4-FFF2-40B4-BE49-F238E27FC236}">
                <a16:creationId xmlns:a16="http://schemas.microsoft.com/office/drawing/2014/main" id="{7D8E11AB-CBA4-2892-92F1-EF8988516A10}"/>
              </a:ext>
            </a:extLst>
          </p:cNvPr>
          <p:cNvSpPr txBox="1"/>
          <p:nvPr/>
        </p:nvSpPr>
        <p:spPr>
          <a:xfrm>
            <a:off x="626332" y="3221593"/>
            <a:ext cx="7786687" cy="369332"/>
          </a:xfrm>
          <a:prstGeom prst="rect">
            <a:avLst/>
          </a:prstGeom>
          <a:noFill/>
        </p:spPr>
        <p:txBody>
          <a:bodyPr wrap="square">
            <a:spAutoFit/>
          </a:bodyPr>
          <a:lstStyle/>
          <a:p>
            <a:r>
              <a:rPr lang="en-US"/>
              <a:t>Employee Performance Analysis using Excel</a:t>
            </a:r>
          </a:p>
        </p:txBody>
      </p:sp>
      <p:sp>
        <p:nvSpPr>
          <p:cNvPr id="28" name="TextBox 27">
            <a:extLst>
              <a:ext uri="{FF2B5EF4-FFF2-40B4-BE49-F238E27FC236}">
                <a16:creationId xmlns:a16="http://schemas.microsoft.com/office/drawing/2014/main" id="{EDE4FB0F-3C27-6963-3075-51704DC84B27}"/>
              </a:ext>
            </a:extLst>
          </p:cNvPr>
          <p:cNvSpPr txBox="1"/>
          <p:nvPr/>
        </p:nvSpPr>
        <p:spPr>
          <a:xfrm>
            <a:off x="638848" y="3273579"/>
            <a:ext cx="5264261" cy="369332"/>
          </a:xfrm>
          <a:prstGeom prst="rect">
            <a:avLst/>
          </a:prstGeom>
          <a:noFill/>
        </p:spPr>
        <p:txBody>
          <a:bodyPr wrap="square" rtlCol="0">
            <a:spAutoFit/>
          </a:bodyPr>
          <a:lstStyle/>
          <a:p>
            <a:pPr marL="285750" indent="-285750" algn="l">
              <a:buFont typeface="Arial" panose="020B0604020202020204" pitchFamily="34" charset="0"/>
              <a:buChar char="•"/>
            </a:pPr>
            <a:endParaRPr lang="en-US" b="1" i="1"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FE5D28C-EF82-8C3D-7A99-5130379F7067}"/>
              </a:ext>
            </a:extLst>
          </p:cNvPr>
          <p:cNvSpPr txBox="1"/>
          <p:nvPr/>
        </p:nvSpPr>
        <p:spPr>
          <a:xfrm>
            <a:off x="834072" y="3032524"/>
            <a:ext cx="7723584" cy="1200329"/>
          </a:xfrm>
          <a:prstGeom prst="rect">
            <a:avLst/>
          </a:prstGeom>
          <a:noFill/>
        </p:spPr>
        <p:txBody>
          <a:bodyPr wrap="square">
            <a:spAutoFit/>
          </a:bodyPr>
          <a:lstStyle/>
          <a:p>
            <a:r>
              <a:rPr lang="en-US"/>
              <a:t>problem statement:</a:t>
            </a:r>
          </a:p>
          <a:p>
            <a:r>
              <a:rPr lang="en-US"/>
              <a:t>a statement that discusses what the problem is, why it's a problem in the first place, and how you propose it should be </a:t>
            </a:r>
            <a:r>
              <a:rPr lang="en-GB"/>
              <a:t>fixed.</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14994D5-3890-A545-1CE1-207761BD1144}"/>
              </a:ext>
            </a:extLst>
          </p:cNvPr>
          <p:cNvSpPr txBox="1"/>
          <p:nvPr/>
        </p:nvSpPr>
        <p:spPr>
          <a:xfrm>
            <a:off x="739775" y="3212483"/>
            <a:ext cx="8410178" cy="646331"/>
          </a:xfrm>
          <a:prstGeom prst="rect">
            <a:avLst/>
          </a:prstGeom>
          <a:noFill/>
        </p:spPr>
        <p:txBody>
          <a:bodyPr wrap="square">
            <a:spAutoFit/>
          </a:bodyPr>
          <a:lstStyle/>
          <a:p>
            <a:r>
              <a:rPr lang="en-GB" b="0" i="0">
                <a:solidFill>
                  <a:srgbClr val="001D35"/>
                </a:solidFill>
                <a:effectLst/>
                <a:latin typeface="Google Sans"/>
              </a:rPr>
              <a:t>A project overview is </a:t>
            </a:r>
            <a:r>
              <a:rPr lang="en-GB"/>
              <a:t>a document that summarizes a project's key details, including its goals, objectives, and steps to achieve them</a:t>
            </a:r>
            <a:r>
              <a:rPr lang="en-GB" b="0" i="0">
                <a:solidFill>
                  <a:srgbClr val="001D35"/>
                </a:solidFill>
                <a:effectLst/>
                <a:latin typeface="Google Sans"/>
              </a:rPr>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F427712-3EF0-3F5D-C286-35E3812AF790}"/>
              </a:ext>
            </a:extLst>
          </p:cNvPr>
          <p:cNvSpPr txBox="1"/>
          <p:nvPr/>
        </p:nvSpPr>
        <p:spPr>
          <a:xfrm>
            <a:off x="1017984" y="2837765"/>
            <a:ext cx="8143875" cy="1200329"/>
          </a:xfrm>
          <a:prstGeom prst="rect">
            <a:avLst/>
          </a:prstGeom>
          <a:noFill/>
        </p:spPr>
        <p:txBody>
          <a:bodyPr wrap="square">
            <a:spAutoFit/>
          </a:bodyPr>
          <a:lstStyle/>
          <a:p>
            <a:r>
              <a:rPr lang="en-US"/>
              <a:t>END USER</a:t>
            </a:r>
          </a:p>
          <a:p>
            <a:r>
              <a:rPr lang="en-US"/>
              <a:t>end users are basically those people whose jobs require access to the database for querying. updating and generating report.</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5DA591A-EF46-E955-8AAA-5BBDD3EAC14D}"/>
              </a:ext>
            </a:extLst>
          </p:cNvPr>
          <p:cNvSpPr txBox="1"/>
          <p:nvPr/>
        </p:nvSpPr>
        <p:spPr>
          <a:xfrm>
            <a:off x="3042047" y="2551837"/>
            <a:ext cx="6107906" cy="1754326"/>
          </a:xfrm>
          <a:prstGeom prst="rect">
            <a:avLst/>
          </a:prstGeom>
          <a:noFill/>
        </p:spPr>
        <p:txBody>
          <a:bodyPr wrap="square">
            <a:spAutoFit/>
          </a:bodyPr>
          <a:lstStyle/>
          <a:p>
            <a:pPr algn="l"/>
            <a:endParaRPr lang="en-GB" b="0" i="0">
              <a:solidFill>
                <a:srgbClr val="001D35"/>
              </a:solidFill>
              <a:effectLst/>
              <a:latin typeface="Google Sans"/>
            </a:endParaRPr>
          </a:p>
          <a:p>
            <a:pPr algn="ctr" fontAlgn="ctr"/>
            <a:r>
              <a:rPr lang="en-GB" b="0" i="0">
                <a:solidFill>
                  <a:srgbClr val="001D35"/>
                </a:solidFill>
                <a:effectLst/>
                <a:latin typeface="Google Sans"/>
              </a:rPr>
              <a:t>A value proposition is a concise statement that explains why a customer should choose your product or service, while a solution message framework is a document or template that can be customized for different scenarios. </a:t>
            </a:r>
          </a:p>
          <a:p>
            <a:r>
              <a:rPr lang="en-GB" b="0" i="0">
                <a:solidFill>
                  <a:srgbClr val="001D35"/>
                </a:solidFill>
                <a:effectLst/>
                <a:latin typeface="Google Sans"/>
              </a:rPr>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4333D2F-6EC2-9520-9EDA-F51A0691EC02}"/>
              </a:ext>
            </a:extLst>
          </p:cNvPr>
          <p:cNvSpPr txBox="1"/>
          <p:nvPr/>
        </p:nvSpPr>
        <p:spPr>
          <a:xfrm>
            <a:off x="220266" y="1583055"/>
            <a:ext cx="6107906" cy="1477328"/>
          </a:xfrm>
          <a:prstGeom prst="rect">
            <a:avLst/>
          </a:prstGeom>
          <a:noFill/>
        </p:spPr>
        <p:txBody>
          <a:bodyPr wrap="square">
            <a:spAutoFit/>
          </a:bodyPr>
          <a:lstStyle/>
          <a:p>
            <a:pPr algn="ctr" fontAlgn="ctr"/>
            <a:r>
              <a:rPr lang="en-GB" b="0" i="0">
                <a:solidFill>
                  <a:srgbClr val="001D35"/>
                </a:solidFill>
                <a:effectLst/>
                <a:latin typeface="Google Sans"/>
              </a:rPr>
              <a:t>A dataset is a collection of data related to a specific topic, theme, or industry. It can include numbers, text, images, videos, and audio, and can be stored in a variety of formats, such as CSV, JSON, or SQL. </a:t>
            </a:r>
          </a:p>
          <a:p>
            <a:r>
              <a:rPr lang="en-GB" b="0" i="0">
                <a:solidFill>
                  <a:srgbClr val="001D35"/>
                </a:solidFill>
                <a:effectLst/>
                <a:latin typeface="Google Sans"/>
              </a:rPr>
              <a:t> </a:t>
            </a:r>
            <a:endParaRPr lang="en-US"/>
          </a:p>
        </p:txBody>
      </p:sp>
      <p:sp>
        <p:nvSpPr>
          <p:cNvPr id="6" name="TextBox 5">
            <a:extLst>
              <a:ext uri="{FF2B5EF4-FFF2-40B4-BE49-F238E27FC236}">
                <a16:creationId xmlns:a16="http://schemas.microsoft.com/office/drawing/2014/main" id="{39425B0A-01B7-944C-B409-EC4A4A8DA3B6}"/>
              </a:ext>
            </a:extLst>
          </p:cNvPr>
          <p:cNvSpPr txBox="1"/>
          <p:nvPr/>
        </p:nvSpPr>
        <p:spPr>
          <a:xfrm>
            <a:off x="-553641" y="3499804"/>
            <a:ext cx="10681335" cy="2308324"/>
          </a:xfrm>
          <a:prstGeom prst="rect">
            <a:avLst/>
          </a:prstGeom>
          <a:noFill/>
        </p:spPr>
        <p:txBody>
          <a:bodyPr wrap="square">
            <a:spAutoFit/>
          </a:bodyPr>
          <a:lstStyle/>
          <a:p>
            <a:pPr algn="ctr" fontAlgn="ctr"/>
            <a:r>
              <a:rPr lang="en-GB" b="0" i="0">
                <a:solidFill>
                  <a:srgbClr val="001D35"/>
                </a:solidFill>
                <a:effectLst/>
                <a:latin typeface="Google Sans"/>
              </a:rPr>
              <a:t>A dataset description typically includes the following information: </a:t>
            </a:r>
          </a:p>
          <a:p>
            <a:pPr algn="ctr"/>
            <a:r>
              <a:rPr lang="en-GB" b="0" i="0">
                <a:solidFill>
                  <a:srgbClr val="001D35"/>
                </a:solidFill>
                <a:effectLst/>
                <a:latin typeface="Google Sans"/>
              </a:rPr>
              <a:t> </a:t>
            </a:r>
          </a:p>
          <a:p>
            <a:pPr algn="ctr" fontAlgn="ctr">
              <a:buFont typeface="Arial" panose="020B0604020202020204" pitchFamily="34" charset="0"/>
              <a:buChar char="•"/>
            </a:pPr>
            <a:r>
              <a:rPr lang="en-GB" b="0" i="0">
                <a:solidFill>
                  <a:srgbClr val="001D35"/>
                </a:solidFill>
                <a:effectLst/>
                <a:latin typeface="Google Sans"/>
              </a:rPr>
              <a:t>Identifier: A number or handle that uniquely identifies the dataset </a:t>
            </a:r>
          </a:p>
          <a:p>
            <a:pPr algn="ctr">
              <a:buFont typeface="Arial" panose="020B0604020202020204" pitchFamily="34" charset="0"/>
              <a:buChar char="•"/>
            </a:pPr>
            <a:r>
              <a:rPr lang="en-GB" b="0" i="0">
                <a:solidFill>
                  <a:srgbClr val="001D35"/>
                </a:solidFill>
                <a:effectLst/>
                <a:latin typeface="Google Sans"/>
              </a:rPr>
              <a:t> </a:t>
            </a:r>
          </a:p>
          <a:p>
            <a:pPr algn="ctr" fontAlgn="ctr">
              <a:buFont typeface="Arial" panose="020B0604020202020204" pitchFamily="34" charset="0"/>
              <a:buChar char="•"/>
            </a:pPr>
            <a:r>
              <a:rPr lang="en-GB" b="0" i="0">
                <a:solidFill>
                  <a:srgbClr val="001D35"/>
                </a:solidFill>
                <a:effectLst/>
                <a:latin typeface="Google Sans"/>
              </a:rPr>
              <a:t>Creator: The name of the person who created the dataset </a:t>
            </a:r>
          </a:p>
          <a:p>
            <a:pPr algn="ctr">
              <a:buFont typeface="Arial" panose="020B0604020202020204" pitchFamily="34" charset="0"/>
              <a:buChar char="•"/>
            </a:pPr>
            <a:r>
              <a:rPr lang="en-GB" b="0" i="0">
                <a:solidFill>
                  <a:srgbClr val="001D35"/>
                </a:solidFill>
                <a:effectLst/>
                <a:latin typeface="Google Sans"/>
              </a:rPr>
              <a:t> </a:t>
            </a:r>
          </a:p>
          <a:p>
            <a:pPr algn="ctr" fontAlgn="ctr">
              <a:buFont typeface="Arial" panose="020B0604020202020204" pitchFamily="34" charset="0"/>
              <a:buChar char="•"/>
            </a:pPr>
            <a:r>
              <a:rPr lang="en-GB" b="0" i="0">
                <a:solidFill>
                  <a:srgbClr val="001D35"/>
                </a:solidFill>
                <a:effectLst/>
                <a:latin typeface="Google Sans"/>
              </a:rPr>
              <a:t>Title: A name that describes what the data represents </a:t>
            </a:r>
          </a:p>
          <a:p>
            <a:pPr algn="l">
              <a:buFont typeface="Arial" panose="020B0604020202020204" pitchFamily="34" charset="0"/>
              <a:buChar char="•"/>
            </a:pPr>
            <a:r>
              <a:rPr lang="en-GB" b="0" i="0">
                <a:solidFill>
                  <a:srgbClr val="001D35"/>
                </a:solidFill>
                <a:effectLst/>
                <a:latin typeface="Google Sans"/>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BDE81A4-AE42-79C7-F40A-596D7DEF92C5}"/>
              </a:ext>
            </a:extLst>
          </p:cNvPr>
          <p:cNvSpPr txBox="1"/>
          <p:nvPr/>
        </p:nvSpPr>
        <p:spPr>
          <a:xfrm>
            <a:off x="3474244" y="3690744"/>
            <a:ext cx="6107906" cy="1200329"/>
          </a:xfrm>
          <a:prstGeom prst="rect">
            <a:avLst/>
          </a:prstGeom>
          <a:noFill/>
        </p:spPr>
        <p:txBody>
          <a:bodyPr wrap="square">
            <a:spAutoFit/>
          </a:bodyPr>
          <a:lstStyle/>
          <a:p>
            <a:r>
              <a:rPr lang="en-GB" b="0" i="0">
                <a:solidFill>
                  <a:srgbClr val="1F1F1F"/>
                </a:solidFill>
                <a:effectLst/>
                <a:latin typeface="Google Sans"/>
              </a:rPr>
              <a:t>The Wow factor is about </a:t>
            </a:r>
            <a:r>
              <a:rPr lang="en-GB" b="0" i="0">
                <a:solidFill>
                  <a:srgbClr val="040C28"/>
                </a:solidFill>
                <a:effectLst/>
                <a:latin typeface="Google Sans"/>
              </a:rPr>
              <a:t>creating an environment that helps people to understand the importance of the project you are assigned to</a:t>
            </a:r>
            <a:r>
              <a:rPr lang="en-GB" b="0" i="0">
                <a:solidFill>
                  <a:srgbClr val="1F1F1F"/>
                </a:solidFill>
                <a:effectLst/>
                <a:latin typeface="Google Sans"/>
              </a:rPr>
              <a:t>. It means making sure that others see your project as important regardless of size or complexity.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14</cp:revision>
  <dcterms:created xsi:type="dcterms:W3CDTF">2024-03-29T15:07:22Z</dcterms:created>
  <dcterms:modified xsi:type="dcterms:W3CDTF">2024-09-03T08:06:35Z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