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7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2" autoAdjust="0"/>
    <p:restoredTop sz="94660"/>
  </p:normalViewPr>
  <p:slideViewPr>
    <p:cSldViewPr>
      <p:cViewPr varScale="1">
        <p:scale>
          <a:sx n="65" d="100"/>
          <a:sy n="65" d="100"/>
        </p:scale>
        <p:origin x="-126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7772400" cy="2666999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7200" b="1" cap="none" dirty="0" smtClean="0">
                <a:solidFill>
                  <a:srgbClr val="7030A0"/>
                </a:solidFill>
                <a:latin typeface="Arial Rounded MT Bold" pitchFamily="34" charset="0"/>
              </a:rPr>
              <a:t>Standard Four</a:t>
            </a:r>
          </a:p>
          <a:p>
            <a:pPr algn="ctr"/>
            <a:r>
              <a:rPr lang="en-US" sz="7200" b="1" cap="none" dirty="0" smtClean="0">
                <a:solidFill>
                  <a:srgbClr val="7030A0"/>
                </a:solidFill>
                <a:latin typeface="Arial Rounded MT Bold" pitchFamily="34" charset="0"/>
              </a:rPr>
              <a:t>Science</a:t>
            </a:r>
          </a:p>
          <a:p>
            <a:pPr algn="ctr"/>
            <a:r>
              <a:rPr lang="en-US" sz="7200" b="1" cap="none" dirty="0" smtClean="0">
                <a:solidFill>
                  <a:srgbClr val="7030A0"/>
                </a:solidFill>
                <a:latin typeface="Arial Rounded MT Bold" pitchFamily="34" charset="0"/>
              </a:rPr>
              <a:t>Part-1</a:t>
            </a:r>
            <a:endParaRPr lang="en-US" sz="7200" b="1" cap="none" dirty="0">
              <a:solidFill>
                <a:srgbClr val="7030A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08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2600"/>
            <a:ext cx="8763000" cy="35052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5400" b="1" cap="none" dirty="0">
                <a:solidFill>
                  <a:schemeClr val="tx1"/>
                </a:solidFill>
                <a:latin typeface="Arial Rounded MT Bold" pitchFamily="34" charset="0"/>
              </a:rPr>
              <a:t>9</a:t>
            </a:r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. Babies born with </a:t>
            </a:r>
            <a:r>
              <a:rPr lang="en-US" sz="5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300 bones</a:t>
            </a:r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 but in </a:t>
            </a:r>
            <a:r>
              <a:rPr lang="en-US" sz="5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adulthood </a:t>
            </a:r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the number is reduced to </a:t>
            </a:r>
            <a:r>
              <a:rPr lang="en-US" sz="5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206</a:t>
            </a:r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.</a:t>
            </a:r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8763000" cy="35052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10. </a:t>
            </a:r>
            <a:r>
              <a:rPr lang="en-US" sz="5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17 muscles</a:t>
            </a:r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 are functioning while </a:t>
            </a:r>
            <a:r>
              <a:rPr lang="en-US" sz="5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smiling</a:t>
            </a:r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 and </a:t>
            </a:r>
            <a:r>
              <a:rPr lang="en-US" sz="5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43</a:t>
            </a:r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 while </a:t>
            </a:r>
            <a:r>
              <a:rPr lang="en-US" sz="5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frowning</a:t>
            </a:r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.</a:t>
            </a:r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25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8763000" cy="35052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11. Human body has more than </a:t>
            </a:r>
            <a:r>
              <a:rPr lang="en-US" sz="5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600 muscles</a:t>
            </a:r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.</a:t>
            </a:r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8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8763000" cy="35052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12. Longest bone  - thigh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Smallest bone       - Stapes in  						ear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Longest muscle	   -  in thigh</a:t>
            </a:r>
          </a:p>
          <a:p>
            <a:endParaRPr lang="en-US" sz="4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8839200" cy="35052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13. </a:t>
            </a:r>
            <a:r>
              <a:rPr lang="en-US" sz="4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Two sets of teeth</a:t>
            </a:r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1)</a:t>
            </a:r>
            <a:r>
              <a:rPr lang="en-US" sz="4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Milk teeth</a:t>
            </a:r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Develop at 6 months(20 in </a:t>
            </a:r>
            <a:r>
              <a:rPr lang="en-US" sz="4400" b="1" cap="none" dirty="0" err="1" smtClean="0">
                <a:solidFill>
                  <a:schemeClr val="tx1"/>
                </a:solidFill>
                <a:latin typeface="Arial Rounded MT Bold" pitchFamily="34" charset="0"/>
              </a:rPr>
              <a:t>nos</a:t>
            </a:r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)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2)</a:t>
            </a:r>
            <a:r>
              <a:rPr lang="en-US" sz="4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Permanent teeth</a:t>
            </a:r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Second set(32 in </a:t>
            </a:r>
            <a:r>
              <a:rPr lang="en-US" sz="4400" b="1" cap="none" dirty="0" err="1" smtClean="0">
                <a:solidFill>
                  <a:schemeClr val="tx1"/>
                </a:solidFill>
                <a:latin typeface="Arial Rounded MT Bold" pitchFamily="34" charset="0"/>
              </a:rPr>
              <a:t>nos</a:t>
            </a:r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785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447800"/>
            <a:ext cx="8839200" cy="24384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14. How many types of teeth are there?</a:t>
            </a:r>
          </a:p>
          <a:p>
            <a:pPr algn="ctr"/>
            <a:r>
              <a:rPr lang="en-US" sz="4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4 types</a:t>
            </a:r>
          </a:p>
        </p:txBody>
      </p:sp>
    </p:spTree>
    <p:extLst>
      <p:ext uri="{BB962C8B-B14F-4D97-AF65-F5344CB8AC3E}">
        <p14:creationId xmlns:p14="http://schemas.microsoft.com/office/powerpoint/2010/main" val="22233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8839200" cy="35052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4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15. Four types of teeth: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1)Incisors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2) Canines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3) Premolars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4) Molars</a:t>
            </a:r>
          </a:p>
        </p:txBody>
      </p:sp>
    </p:spTree>
    <p:extLst>
      <p:ext uri="{BB962C8B-B14F-4D97-AF65-F5344CB8AC3E}">
        <p14:creationId xmlns:p14="http://schemas.microsoft.com/office/powerpoint/2010/main" val="425064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8839200" cy="35052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4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16. Hard Materials: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	Materials that cannot be easily compressed, cut and bent.</a:t>
            </a:r>
            <a:endParaRPr lang="en-US" sz="4400" b="1" cap="none" dirty="0" smtClean="0">
              <a:solidFill>
                <a:srgbClr val="7030A0"/>
              </a:solidFill>
              <a:latin typeface="Arial Rounded MT Bold" pitchFamily="34" charset="0"/>
            </a:endParaRPr>
          </a:p>
          <a:p>
            <a:r>
              <a:rPr lang="en-US" sz="4400" b="1" cap="none" dirty="0" smtClean="0">
                <a:solidFill>
                  <a:srgbClr val="7030A0"/>
                </a:solidFill>
                <a:latin typeface="Arial Rounded MT Bold" pitchFamily="34" charset="0"/>
              </a:rPr>
              <a:t>Example: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Brick, bone, steel</a:t>
            </a:r>
          </a:p>
        </p:txBody>
      </p:sp>
    </p:spTree>
    <p:extLst>
      <p:ext uri="{BB962C8B-B14F-4D97-AF65-F5344CB8AC3E}">
        <p14:creationId xmlns:p14="http://schemas.microsoft.com/office/powerpoint/2010/main" val="260348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8839200" cy="35052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4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17. Soft Materials: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	Materials that can be easily compressed, cut and bent.</a:t>
            </a:r>
          </a:p>
          <a:p>
            <a:r>
              <a:rPr lang="en-US" sz="4400" b="1" cap="none" dirty="0" smtClean="0">
                <a:solidFill>
                  <a:srgbClr val="7030A0"/>
                </a:solidFill>
                <a:latin typeface="Arial Rounded MT Bold" pitchFamily="34" charset="0"/>
              </a:rPr>
              <a:t>Example: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Foam, clay, skin</a:t>
            </a:r>
          </a:p>
        </p:txBody>
      </p:sp>
    </p:spTree>
    <p:extLst>
      <p:ext uri="{BB962C8B-B14F-4D97-AF65-F5344CB8AC3E}">
        <p14:creationId xmlns:p14="http://schemas.microsoft.com/office/powerpoint/2010/main" val="12900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8839200" cy="35052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4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18. Shiny Materials: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	Materials that reflect light well.</a:t>
            </a:r>
          </a:p>
          <a:p>
            <a:r>
              <a:rPr lang="en-US" sz="4400" b="1" cap="none" dirty="0" smtClean="0">
                <a:solidFill>
                  <a:srgbClr val="7030A0"/>
                </a:solidFill>
                <a:latin typeface="Arial Rounded MT Bold" pitchFamily="34" charset="0"/>
              </a:rPr>
              <a:t>Example: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Stainless steel, gold and diamond</a:t>
            </a:r>
          </a:p>
        </p:txBody>
      </p:sp>
    </p:spTree>
    <p:extLst>
      <p:ext uri="{BB962C8B-B14F-4D97-AF65-F5344CB8AC3E}">
        <p14:creationId xmlns:p14="http://schemas.microsoft.com/office/powerpoint/2010/main" val="25830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7772400" cy="3048000"/>
          </a:xfrm>
        </p:spPr>
        <p:txBody>
          <a:bodyPr>
            <a:noAutofit/>
          </a:bodyPr>
          <a:lstStyle/>
          <a:p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1. </a:t>
            </a:r>
            <a:r>
              <a:rPr lang="en-US" sz="5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Brain</a:t>
            </a:r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 is protected by skull.</a:t>
            </a: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8839200" cy="35052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4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19. Dull Materials: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	Materials that  </a:t>
            </a:r>
            <a:r>
              <a:rPr lang="en-US" sz="4400" b="1" cap="none" dirty="0" err="1" smtClean="0">
                <a:solidFill>
                  <a:schemeClr val="tx1"/>
                </a:solidFill>
                <a:latin typeface="Arial Rounded MT Bold" pitchFamily="34" charset="0"/>
              </a:rPr>
              <a:t>donot</a:t>
            </a:r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 reflect light well.</a:t>
            </a:r>
          </a:p>
          <a:p>
            <a:r>
              <a:rPr lang="en-US" sz="4400" b="1" cap="none" dirty="0" smtClean="0">
                <a:solidFill>
                  <a:srgbClr val="7030A0"/>
                </a:solidFill>
                <a:latin typeface="Arial Rounded MT Bold" pitchFamily="34" charset="0"/>
              </a:rPr>
              <a:t>Example: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Candle, Paper, Jute bag</a:t>
            </a:r>
          </a:p>
        </p:txBody>
      </p:sp>
    </p:spTree>
    <p:extLst>
      <p:ext uri="{BB962C8B-B14F-4D97-AF65-F5344CB8AC3E}">
        <p14:creationId xmlns:p14="http://schemas.microsoft.com/office/powerpoint/2010/main" val="372856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8839200" cy="35052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4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20. Rough Materials: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	Materials that  have ups and downs on their surface.</a:t>
            </a:r>
          </a:p>
          <a:p>
            <a:r>
              <a:rPr lang="en-US" sz="4400" b="1" cap="none" dirty="0" smtClean="0">
                <a:solidFill>
                  <a:srgbClr val="7030A0"/>
                </a:solidFill>
                <a:latin typeface="Arial Rounded MT Bold" pitchFamily="34" charset="0"/>
              </a:rPr>
              <a:t>Example: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Brick, rock, </a:t>
            </a:r>
            <a:r>
              <a:rPr lang="en-US" sz="4400" b="1" cap="none" dirty="0" err="1" smtClean="0">
                <a:solidFill>
                  <a:schemeClr val="tx1"/>
                </a:solidFill>
                <a:latin typeface="Arial Rounded MT Bold" pitchFamily="34" charset="0"/>
              </a:rPr>
              <a:t>tyre</a:t>
            </a:r>
            <a:endParaRPr lang="en-US" sz="4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8839200" cy="35052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4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21. Smooth Materials: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	Materials that do not have ups and downs on their surface.</a:t>
            </a:r>
          </a:p>
          <a:p>
            <a:r>
              <a:rPr lang="en-US" sz="4400" b="1" cap="none" dirty="0" smtClean="0">
                <a:solidFill>
                  <a:srgbClr val="7030A0"/>
                </a:solidFill>
                <a:latin typeface="Arial Rounded MT Bold" pitchFamily="34" charset="0"/>
              </a:rPr>
              <a:t>Example: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Mirror, Silk Cloth, tiles</a:t>
            </a:r>
          </a:p>
        </p:txBody>
      </p:sp>
    </p:spTree>
    <p:extLst>
      <p:ext uri="{BB962C8B-B14F-4D97-AF65-F5344CB8AC3E}">
        <p14:creationId xmlns:p14="http://schemas.microsoft.com/office/powerpoint/2010/main" val="381098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8839200" cy="35052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4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22. Flexible Materials: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	Materials that can bent or stretched easily.</a:t>
            </a:r>
          </a:p>
          <a:p>
            <a:r>
              <a:rPr lang="en-US" sz="4400" b="1" cap="none" dirty="0" smtClean="0">
                <a:solidFill>
                  <a:srgbClr val="7030A0"/>
                </a:solidFill>
                <a:latin typeface="Arial Rounded MT Bold" pitchFamily="34" charset="0"/>
              </a:rPr>
              <a:t>Example: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Rubber band, electric wire, cycle tube</a:t>
            </a:r>
          </a:p>
        </p:txBody>
      </p:sp>
    </p:spTree>
    <p:extLst>
      <p:ext uri="{BB962C8B-B14F-4D97-AF65-F5344CB8AC3E}">
        <p14:creationId xmlns:p14="http://schemas.microsoft.com/office/powerpoint/2010/main" val="12059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8839200" cy="35052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4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23. Rigid Materials: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	Materials that can not bent or stretched easily.</a:t>
            </a:r>
          </a:p>
          <a:p>
            <a:r>
              <a:rPr lang="en-US" sz="4400" b="1" cap="none" dirty="0" smtClean="0">
                <a:solidFill>
                  <a:srgbClr val="7030A0"/>
                </a:solidFill>
                <a:latin typeface="Arial Rounded MT Bold" pitchFamily="34" charset="0"/>
              </a:rPr>
              <a:t>Example: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Stick, Wooden scale, Stone</a:t>
            </a:r>
          </a:p>
        </p:txBody>
      </p:sp>
    </p:spTree>
    <p:extLst>
      <p:ext uri="{BB962C8B-B14F-4D97-AF65-F5344CB8AC3E}">
        <p14:creationId xmlns:p14="http://schemas.microsoft.com/office/powerpoint/2010/main" val="20728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8839200" cy="35052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4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24. Waterproof Materials: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	Materials that do not allow water to pass through them.</a:t>
            </a:r>
          </a:p>
          <a:p>
            <a:r>
              <a:rPr lang="en-US" sz="4400" b="1" cap="none" dirty="0" smtClean="0">
                <a:solidFill>
                  <a:srgbClr val="7030A0"/>
                </a:solidFill>
                <a:latin typeface="Arial Rounded MT Bold" pitchFamily="34" charset="0"/>
              </a:rPr>
              <a:t>Example: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Raincoat, </a:t>
            </a:r>
            <a:r>
              <a:rPr lang="en-US" sz="4400" b="1" cap="none" dirty="0" err="1" smtClean="0">
                <a:solidFill>
                  <a:schemeClr val="tx1"/>
                </a:solidFill>
                <a:latin typeface="Arial Rounded MT Bold" pitchFamily="34" charset="0"/>
              </a:rPr>
              <a:t>Aluminium</a:t>
            </a:r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 foil of tablet strip.</a:t>
            </a:r>
          </a:p>
        </p:txBody>
      </p:sp>
    </p:spTree>
    <p:extLst>
      <p:ext uri="{BB962C8B-B14F-4D97-AF65-F5344CB8AC3E}">
        <p14:creationId xmlns:p14="http://schemas.microsoft.com/office/powerpoint/2010/main" val="279317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8839200" cy="35052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4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25. Transparent Objects: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	Objects that allow light to pass through them.</a:t>
            </a:r>
          </a:p>
          <a:p>
            <a:r>
              <a:rPr lang="en-US" sz="4400" b="1" cap="none" dirty="0" smtClean="0">
                <a:solidFill>
                  <a:srgbClr val="7030A0"/>
                </a:solidFill>
                <a:latin typeface="Arial Rounded MT Bold" pitchFamily="34" charset="0"/>
              </a:rPr>
              <a:t>Example: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Air, glass, pure water.</a:t>
            </a:r>
          </a:p>
        </p:txBody>
      </p:sp>
    </p:spTree>
    <p:extLst>
      <p:ext uri="{BB962C8B-B14F-4D97-AF65-F5344CB8AC3E}">
        <p14:creationId xmlns:p14="http://schemas.microsoft.com/office/powerpoint/2010/main" val="299368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2590800"/>
            <a:ext cx="8839200" cy="35052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4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26. Translucent Objects: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	Objects that allow light to pass through them, Cant see objects clearly-blurred images.</a:t>
            </a:r>
          </a:p>
          <a:p>
            <a:r>
              <a:rPr lang="en-US" sz="4400" b="1" cap="none" dirty="0" smtClean="0">
                <a:solidFill>
                  <a:srgbClr val="7030A0"/>
                </a:solidFill>
                <a:latin typeface="Arial Rounded MT Bold" pitchFamily="34" charset="0"/>
              </a:rPr>
              <a:t>Example: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Paper soaked in oil, snow and vegetable oil.</a:t>
            </a:r>
          </a:p>
        </p:txBody>
      </p:sp>
    </p:spTree>
    <p:extLst>
      <p:ext uri="{BB962C8B-B14F-4D97-AF65-F5344CB8AC3E}">
        <p14:creationId xmlns:p14="http://schemas.microsoft.com/office/powerpoint/2010/main" val="200319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2590800"/>
            <a:ext cx="8839200" cy="35052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4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27. Opaque Objects: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	Objects that do not allow light to pass through them, Cant see objects.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4400" b="1" cap="none" dirty="0" smtClean="0">
                <a:solidFill>
                  <a:srgbClr val="7030A0"/>
                </a:solidFill>
                <a:latin typeface="Arial Rounded MT Bold" pitchFamily="34" charset="0"/>
              </a:rPr>
              <a:t>Example: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Wood, Stone and metals</a:t>
            </a:r>
          </a:p>
        </p:txBody>
      </p:sp>
    </p:spTree>
    <p:extLst>
      <p:ext uri="{BB962C8B-B14F-4D97-AF65-F5344CB8AC3E}">
        <p14:creationId xmlns:p14="http://schemas.microsoft.com/office/powerpoint/2010/main" val="146349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381000"/>
            <a:ext cx="8839200" cy="35052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4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28. Mirrors can reflect sound waves 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	Used in Second World War to detect sounds coming from enemy aircraft.</a:t>
            </a:r>
          </a:p>
        </p:txBody>
      </p:sp>
    </p:spTree>
    <p:extLst>
      <p:ext uri="{BB962C8B-B14F-4D97-AF65-F5344CB8AC3E}">
        <p14:creationId xmlns:p14="http://schemas.microsoft.com/office/powerpoint/2010/main" val="16884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8382000" cy="3733800"/>
          </a:xfrm>
        </p:spPr>
        <p:txBody>
          <a:bodyPr>
            <a:noAutofit/>
          </a:bodyPr>
          <a:lstStyle/>
          <a:p>
            <a:r>
              <a:rPr lang="en-US" sz="5400" b="1" cap="none" dirty="0">
                <a:solidFill>
                  <a:schemeClr val="tx1"/>
                </a:solidFill>
                <a:latin typeface="Arial Rounded MT Bold" pitchFamily="34" charset="0"/>
              </a:rPr>
              <a:t>2</a:t>
            </a:r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. </a:t>
            </a:r>
            <a:r>
              <a:rPr lang="en-US" sz="5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Brain</a:t>
            </a:r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 is commanding </a:t>
            </a:r>
            <a:r>
              <a:rPr lang="en-US" sz="5400" b="1" cap="none" dirty="0" err="1" smtClean="0">
                <a:solidFill>
                  <a:schemeClr val="tx1"/>
                </a:solidFill>
                <a:latin typeface="Arial Rounded MT Bold" pitchFamily="34" charset="0"/>
              </a:rPr>
              <a:t>centre</a:t>
            </a:r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 of the body.</a:t>
            </a: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5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33400"/>
            <a:ext cx="8839200" cy="23622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4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29. Work: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	Force acting on the object makes its  move.</a:t>
            </a:r>
          </a:p>
        </p:txBody>
      </p:sp>
    </p:spTree>
    <p:extLst>
      <p:ext uri="{BB962C8B-B14F-4D97-AF65-F5344CB8AC3E}">
        <p14:creationId xmlns:p14="http://schemas.microsoft.com/office/powerpoint/2010/main" val="8427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33400"/>
            <a:ext cx="8839200" cy="23622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4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30. Energy:</a:t>
            </a:r>
          </a:p>
          <a:p>
            <a:r>
              <a:rPr lang="en-US" sz="4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	Capacity for </a:t>
            </a:r>
            <a:r>
              <a:rPr lang="en-US" sz="4400" b="1" cap="none" smtClean="0">
                <a:solidFill>
                  <a:schemeClr val="tx1"/>
                </a:solidFill>
                <a:latin typeface="Arial Rounded MT Bold" pitchFamily="34" charset="0"/>
              </a:rPr>
              <a:t>doing work.</a:t>
            </a:r>
            <a:endParaRPr lang="en-US" sz="4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12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14600"/>
            <a:ext cx="7772400" cy="1219199"/>
          </a:xfrm>
        </p:spPr>
        <p:txBody>
          <a:bodyPr>
            <a:normAutofit/>
          </a:bodyPr>
          <a:lstStyle/>
          <a:p>
            <a:pPr algn="ctr"/>
            <a:r>
              <a:rPr lang="en-US" sz="7200" b="1" cap="none" dirty="0" smtClean="0">
                <a:solidFill>
                  <a:srgbClr val="7030A0"/>
                </a:solidFill>
                <a:latin typeface="Arial Rounded MT Bold" pitchFamily="34" charset="0"/>
              </a:rPr>
              <a:t>Thank You</a:t>
            </a:r>
            <a:endParaRPr lang="en-US" sz="7200" b="1" cap="none" dirty="0">
              <a:solidFill>
                <a:srgbClr val="7030A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9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33400"/>
            <a:ext cx="7772400" cy="60960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5400" b="1" cap="none" dirty="0">
                <a:solidFill>
                  <a:schemeClr val="tx1"/>
                </a:solidFill>
                <a:latin typeface="Arial Rounded MT Bold" pitchFamily="34" charset="0"/>
              </a:rPr>
              <a:t>3</a:t>
            </a:r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. </a:t>
            </a:r>
            <a:r>
              <a:rPr lang="en-US" sz="5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Brain</a:t>
            </a:r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  has </a:t>
            </a:r>
            <a:r>
              <a:rPr lang="en-US" sz="5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three</a:t>
            </a:r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 parts:</a:t>
            </a:r>
          </a:p>
          <a:p>
            <a:pPr algn="ctr"/>
            <a:r>
              <a:rPr lang="en-US" sz="5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Fore brain</a:t>
            </a:r>
          </a:p>
          <a:p>
            <a:pPr algn="ctr"/>
            <a:r>
              <a:rPr lang="en-US" sz="5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Mid brain</a:t>
            </a:r>
          </a:p>
          <a:p>
            <a:pPr algn="ctr"/>
            <a:r>
              <a:rPr lang="en-US" sz="5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Hind brain</a:t>
            </a: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3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7772400" cy="35052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4. </a:t>
            </a:r>
            <a:r>
              <a:rPr lang="en-US" sz="5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Lungs </a:t>
            </a:r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is a pair of spongy, sac like organ.</a:t>
            </a:r>
          </a:p>
          <a:p>
            <a:pPr algn="ctr"/>
            <a:r>
              <a:rPr lang="en-US" sz="32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Breathe </a:t>
            </a:r>
            <a:r>
              <a:rPr lang="en-US" sz="3200" b="1" cap="none" dirty="0" err="1" smtClean="0">
                <a:solidFill>
                  <a:srgbClr val="C00000"/>
                </a:solidFill>
                <a:latin typeface="Arial Rounded MT Bold" pitchFamily="34" charset="0"/>
              </a:rPr>
              <a:t>in</a:t>
            </a:r>
            <a:r>
              <a:rPr lang="en-US" sz="3200" b="1" cap="none" dirty="0" err="1" smtClean="0">
                <a:solidFill>
                  <a:srgbClr val="C00000"/>
                </a:solidFill>
                <a:latin typeface="Arial Rounded MT Bold" pitchFamily="34" charset="0"/>
                <a:sym typeface="Wingdings" pitchFamily="2" charset="2"/>
              </a:rPr>
              <a:t>Lungs</a:t>
            </a:r>
            <a:r>
              <a:rPr lang="en-US" sz="3200" b="1" cap="none" dirty="0" smtClean="0">
                <a:solidFill>
                  <a:srgbClr val="C00000"/>
                </a:solidFill>
                <a:latin typeface="Arial Rounded MT Bold" pitchFamily="34" charset="0"/>
                <a:sym typeface="Wingdings" pitchFamily="2" charset="2"/>
              </a:rPr>
              <a:t> Expand (O</a:t>
            </a:r>
            <a:r>
              <a:rPr lang="en-US" sz="3200" b="1" cap="none" baseline="-25000" dirty="0" smtClean="0">
                <a:solidFill>
                  <a:srgbClr val="C00000"/>
                </a:solidFill>
                <a:latin typeface="Arial Rounded MT Bold" pitchFamily="34" charset="0"/>
                <a:sym typeface="Wingdings" pitchFamily="2" charset="2"/>
              </a:rPr>
              <a:t>2</a:t>
            </a:r>
            <a:r>
              <a:rPr lang="en-US" sz="3200" b="1" cap="none" dirty="0" smtClean="0">
                <a:solidFill>
                  <a:srgbClr val="C00000"/>
                </a:solidFill>
                <a:latin typeface="Arial Rounded MT Bold" pitchFamily="34" charset="0"/>
                <a:sym typeface="Wingdings" pitchFamily="2" charset="2"/>
              </a:rPr>
              <a:t>) Breathe </a:t>
            </a:r>
            <a:r>
              <a:rPr lang="en-US" sz="3200" b="1" cap="none" dirty="0" err="1" smtClean="0">
                <a:solidFill>
                  <a:srgbClr val="C00000"/>
                </a:solidFill>
                <a:latin typeface="Arial Rounded MT Bold" pitchFamily="34" charset="0"/>
                <a:sym typeface="Wingdings" pitchFamily="2" charset="2"/>
              </a:rPr>
              <a:t>outLungs</a:t>
            </a:r>
            <a:r>
              <a:rPr lang="en-US" sz="3200" b="1" cap="none" dirty="0" smtClean="0">
                <a:solidFill>
                  <a:srgbClr val="C00000"/>
                </a:solidFill>
                <a:latin typeface="Arial Rounded MT Bold" pitchFamily="34" charset="0"/>
                <a:sym typeface="Wingdings" pitchFamily="2" charset="2"/>
              </a:rPr>
              <a:t> Contract(CO</a:t>
            </a:r>
            <a:r>
              <a:rPr lang="en-US" sz="3200" b="1" cap="none" baseline="-25000" dirty="0" smtClean="0">
                <a:solidFill>
                  <a:srgbClr val="C00000"/>
                </a:solidFill>
                <a:latin typeface="Arial Rounded MT Bold" pitchFamily="34" charset="0"/>
                <a:sym typeface="Wingdings" pitchFamily="2" charset="2"/>
              </a:rPr>
              <a:t>2</a:t>
            </a:r>
            <a:r>
              <a:rPr lang="en-US" sz="3200" b="1" cap="none" dirty="0" smtClean="0">
                <a:solidFill>
                  <a:srgbClr val="C00000"/>
                </a:solidFill>
                <a:latin typeface="Arial Rounded MT Bold" pitchFamily="34" charset="0"/>
                <a:sym typeface="Wingdings" pitchFamily="2" charset="2"/>
              </a:rPr>
              <a:t>)</a:t>
            </a:r>
            <a:endParaRPr lang="en-US" sz="3200" b="1" cap="none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7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057400"/>
            <a:ext cx="8305800" cy="17526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5400" b="1" cap="none" dirty="0">
                <a:solidFill>
                  <a:schemeClr val="tx1"/>
                </a:solidFill>
                <a:latin typeface="Arial Rounded MT Bold" pitchFamily="34" charset="0"/>
              </a:rPr>
              <a:t>5</a:t>
            </a:r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. </a:t>
            </a:r>
            <a:r>
              <a:rPr lang="en-US" sz="5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Stomach</a:t>
            </a:r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 is J shaped bag below lungs.</a:t>
            </a:r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057400"/>
            <a:ext cx="8305800" cy="17526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5400" b="1" cap="none" dirty="0">
                <a:solidFill>
                  <a:schemeClr val="tx1"/>
                </a:solidFill>
                <a:latin typeface="Arial Rounded MT Bold" pitchFamily="34" charset="0"/>
              </a:rPr>
              <a:t>6</a:t>
            </a:r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. </a:t>
            </a:r>
            <a:r>
              <a:rPr lang="en-US" sz="5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Heart</a:t>
            </a:r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 is the pumping organ. It is made up of </a:t>
            </a:r>
            <a:r>
              <a:rPr lang="en-US" sz="5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muscles</a:t>
            </a:r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.</a:t>
            </a:r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6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057400"/>
            <a:ext cx="8305800" cy="17526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5400" b="1" cap="none" dirty="0">
                <a:solidFill>
                  <a:schemeClr val="tx1"/>
                </a:solidFill>
                <a:latin typeface="Arial Rounded MT Bold" pitchFamily="34" charset="0"/>
              </a:rPr>
              <a:t>7</a:t>
            </a:r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. Heart beats about  </a:t>
            </a:r>
            <a:r>
              <a:rPr lang="en-US" sz="5400" cap="none" dirty="0" smtClean="0">
                <a:solidFill>
                  <a:srgbClr val="C00000"/>
                </a:solidFill>
                <a:latin typeface="Arial Rounded MT Bold" pitchFamily="34" charset="0"/>
              </a:rPr>
              <a:t>72 times</a:t>
            </a:r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 in a minute.</a:t>
            </a:r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1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057400"/>
            <a:ext cx="8305800" cy="1752600"/>
          </a:xfrm>
        </p:spPr>
        <p:txBody>
          <a:bodyPr>
            <a:noAutofit/>
          </a:bodyPr>
          <a:lstStyle/>
          <a:p>
            <a:endParaRPr lang="en-US" sz="5400" b="1" cap="none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  <a:p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8. </a:t>
            </a:r>
            <a:r>
              <a:rPr lang="en-US" sz="54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Kidney</a:t>
            </a:r>
            <a:r>
              <a:rPr lang="en-US" sz="54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 is two bean shaped organs.</a:t>
            </a:r>
            <a:endParaRPr lang="en-US" sz="5400" b="1" cap="none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8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74</TotalTime>
  <Words>290</Words>
  <Application>Microsoft Office PowerPoint</Application>
  <PresentationFormat>On-screen Show (4:3)</PresentationFormat>
  <Paragraphs>188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Essential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55</cp:revision>
  <dcterms:created xsi:type="dcterms:W3CDTF">2006-08-16T00:00:00Z</dcterms:created>
  <dcterms:modified xsi:type="dcterms:W3CDTF">2022-11-24T05:40:09Z</dcterms:modified>
</cp:coreProperties>
</file>