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7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F87"/>
    <a:srgbClr val="F5813C"/>
    <a:srgbClr val="F1680D"/>
    <a:srgbClr val="D2722C"/>
    <a:srgbClr val="D9E9F6"/>
    <a:srgbClr val="C7EEEE"/>
    <a:srgbClr val="C98ABE"/>
    <a:srgbClr val="E9D0E5"/>
    <a:srgbClr val="F4D49D"/>
    <a:srgbClr val="FFD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F0CA53-3232-44D0-AAE9-12880C194D7E}" v="6" dt="2024-02-28T11:04:32.3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hini Kaushik" userId="88171f2d55b1e934" providerId="LiveId" clId="{E6F0CA53-3232-44D0-AAE9-12880C194D7E}"/>
    <pc:docChg chg="undo custSel modSld">
      <pc:chgData name="Nandhini Kaushik" userId="88171f2d55b1e934" providerId="LiveId" clId="{E6F0CA53-3232-44D0-AAE9-12880C194D7E}" dt="2024-02-28T11:13:00.500" v="1578" actId="20577"/>
      <pc:docMkLst>
        <pc:docMk/>
      </pc:docMkLst>
      <pc:sldChg chg="modSp mod">
        <pc:chgData name="Nandhini Kaushik" userId="88171f2d55b1e934" providerId="LiveId" clId="{E6F0CA53-3232-44D0-AAE9-12880C194D7E}" dt="2024-02-25T19:19:50.143" v="743" actId="29295"/>
        <pc:sldMkLst>
          <pc:docMk/>
          <pc:sldMk cId="0" sldId="256"/>
        </pc:sldMkLst>
        <pc:picChg chg="mod">
          <ac:chgData name="Nandhini Kaushik" userId="88171f2d55b1e934" providerId="LiveId" clId="{E6F0CA53-3232-44D0-AAE9-12880C194D7E}" dt="2024-02-25T19:19:50.143" v="743" actId="29295"/>
          <ac:picMkLst>
            <pc:docMk/>
            <pc:sldMk cId="0" sldId="256"/>
            <ac:picMk id="2" creationId="{00000000-0000-0000-0000-000000000000}"/>
          </ac:picMkLst>
        </pc:picChg>
      </pc:sldChg>
      <pc:sldChg chg="addSp modSp mod">
        <pc:chgData name="Nandhini Kaushik" userId="88171f2d55b1e934" providerId="LiveId" clId="{E6F0CA53-3232-44D0-AAE9-12880C194D7E}" dt="2024-02-28T11:13:00.500" v="1578" actId="20577"/>
        <pc:sldMkLst>
          <pc:docMk/>
          <pc:sldMk cId="0" sldId="257"/>
        </pc:sldMkLst>
        <pc:spChg chg="add mod">
          <ac:chgData name="Nandhini Kaushik" userId="88171f2d55b1e934" providerId="LiveId" clId="{E6F0CA53-3232-44D0-AAE9-12880C194D7E}" dt="2024-02-28T10:40:25.179" v="809" actId="20577"/>
          <ac:spMkLst>
            <pc:docMk/>
            <pc:sldMk cId="0" sldId="257"/>
            <ac:spMk id="2" creationId="{5EF3100C-6320-7D69-8173-6C534D4C3A97}"/>
          </ac:spMkLst>
        </pc:spChg>
        <pc:spChg chg="mod">
          <ac:chgData name="Nandhini Kaushik" userId="88171f2d55b1e934" providerId="LiveId" clId="{E6F0CA53-3232-44D0-AAE9-12880C194D7E}" dt="2024-02-28T11:03:58.874" v="1173" actId="20577"/>
          <ac:spMkLst>
            <pc:docMk/>
            <pc:sldMk cId="0" sldId="257"/>
            <ac:spMk id="18" creationId="{00000000-0000-0000-0000-000000000000}"/>
          </ac:spMkLst>
        </pc:spChg>
        <pc:spChg chg="mod">
          <ac:chgData name="Nandhini Kaushik" userId="88171f2d55b1e934" providerId="LiveId" clId="{E6F0CA53-3232-44D0-AAE9-12880C194D7E}" dt="2024-02-28T11:13:00.500" v="1578" actId="20577"/>
          <ac:spMkLst>
            <pc:docMk/>
            <pc:sldMk cId="0" sldId="257"/>
            <ac:spMk id="19" creationId="{00000000-0000-0000-0000-000000000000}"/>
          </ac:spMkLst>
        </pc:spChg>
        <pc:spChg chg="mod">
          <ac:chgData name="Nandhini Kaushik" userId="88171f2d55b1e934" providerId="LiveId" clId="{E6F0CA53-3232-44D0-AAE9-12880C194D7E}" dt="2024-02-28T10:59:04.331" v="931" actId="20577"/>
          <ac:spMkLst>
            <pc:docMk/>
            <pc:sldMk cId="0" sldId="257"/>
            <ac:spMk id="26" creationId="{00000000-0000-0000-0000-000000000000}"/>
          </ac:spMkLst>
        </pc:spChg>
        <pc:spChg chg="mod">
          <ac:chgData name="Nandhini Kaushik" userId="88171f2d55b1e934" providerId="LiveId" clId="{E6F0CA53-3232-44D0-AAE9-12880C194D7E}" dt="2024-02-28T10:39:49.820" v="789" actId="20577"/>
          <ac:spMkLst>
            <pc:docMk/>
            <pc:sldMk cId="0" sldId="257"/>
            <ac:spMk id="29" creationId="{00000000-0000-0000-0000-000000000000}"/>
          </ac:spMkLst>
        </pc:spChg>
        <pc:spChg chg="add mod">
          <ac:chgData name="Nandhini Kaushik" userId="88171f2d55b1e934" providerId="LiveId" clId="{E6F0CA53-3232-44D0-AAE9-12880C194D7E}" dt="2024-02-28T11:05:26.444" v="1248" actId="6549"/>
          <ac:spMkLst>
            <pc:docMk/>
            <pc:sldMk cId="0" sldId="257"/>
            <ac:spMk id="38" creationId="{3FCC835C-7AC4-F8E4-4E49-96BD38898C91}"/>
          </ac:spMkLst>
        </pc:spChg>
        <pc:cxnChg chg="mod">
          <ac:chgData name="Nandhini Kaushik" userId="88171f2d55b1e934" providerId="LiveId" clId="{E6F0CA53-3232-44D0-AAE9-12880C194D7E}" dt="2024-02-28T11:04:30.036" v="1175" actId="14100"/>
          <ac:cxnSpMkLst>
            <pc:docMk/>
            <pc:sldMk cId="0" sldId="257"/>
            <ac:cxnSpMk id="34" creationId="{00000000-0000-0000-0000-000000000000}"/>
          </ac:cxnSpMkLst>
        </pc:cxnChg>
        <pc:cxnChg chg="mod">
          <ac:chgData name="Nandhini Kaushik" userId="88171f2d55b1e934" providerId="LiveId" clId="{E6F0CA53-3232-44D0-AAE9-12880C194D7E}" dt="2024-02-28T10:40:37.564" v="810" actId="14100"/>
          <ac:cxnSpMkLst>
            <pc:docMk/>
            <pc:sldMk cId="0" sldId="257"/>
            <ac:cxnSpMk id="36" creationId="{00000000-0000-0000-0000-000000000000}"/>
          </ac:cxnSpMkLst>
        </pc:cxnChg>
      </pc:sldChg>
      <pc:sldChg chg="modSp mod">
        <pc:chgData name="Nandhini Kaushik" userId="88171f2d55b1e934" providerId="LiveId" clId="{E6F0CA53-3232-44D0-AAE9-12880C194D7E}" dt="2024-02-28T11:01:55.020" v="1104" actId="20577"/>
        <pc:sldMkLst>
          <pc:docMk/>
          <pc:sldMk cId="0" sldId="264"/>
        </pc:sldMkLst>
        <pc:spChg chg="mod">
          <ac:chgData name="Nandhini Kaushik" userId="88171f2d55b1e934" providerId="LiveId" clId="{E6F0CA53-3232-44D0-AAE9-12880C194D7E}" dt="2024-02-28T11:01:55.020" v="1104" actId="20577"/>
          <ac:spMkLst>
            <pc:docMk/>
            <pc:sldMk cId="0" sldId="264"/>
            <ac:spMk id="2" creationId="{00000000-0000-0000-0000-000000000000}"/>
          </ac:spMkLst>
        </pc:spChg>
        <pc:spChg chg="mod">
          <ac:chgData name="Nandhini Kaushik" userId="88171f2d55b1e934" providerId="LiveId" clId="{E6F0CA53-3232-44D0-AAE9-12880C194D7E}" dt="2024-02-28T11:00:16.449" v="954" actId="20577"/>
          <ac:spMkLst>
            <pc:docMk/>
            <pc:sldMk cId="0" sldId="264"/>
            <ac:spMk id="29" creationId="{00000000-0000-0000-0000-000000000000}"/>
          </ac:spMkLst>
        </pc:spChg>
        <pc:cxnChg chg="mod">
          <ac:chgData name="Nandhini Kaushik" userId="88171f2d55b1e934" providerId="LiveId" clId="{E6F0CA53-3232-44D0-AAE9-12880C194D7E}" dt="2024-02-28T11:00:16.449" v="954" actId="20577"/>
          <ac:cxnSpMkLst>
            <pc:docMk/>
            <pc:sldMk cId="0" sldId="264"/>
            <ac:cxnSpMk id="7" creationId="{00000000-0000-0000-0000-000000000000}"/>
          </ac:cxnSpMkLst>
        </pc:cxnChg>
      </pc:sldChg>
      <pc:sldChg chg="addSp delSp modSp mod">
        <pc:chgData name="Nandhini Kaushik" userId="88171f2d55b1e934" providerId="LiveId" clId="{E6F0CA53-3232-44D0-AAE9-12880C194D7E}" dt="2024-02-28T11:05:42.939" v="1273" actId="6549"/>
        <pc:sldMkLst>
          <pc:docMk/>
          <pc:sldMk cId="0" sldId="265"/>
        </pc:sldMkLst>
        <pc:spChg chg="mod">
          <ac:chgData name="Nandhini Kaushik" userId="88171f2d55b1e934" providerId="LiveId" clId="{E6F0CA53-3232-44D0-AAE9-12880C194D7E}" dt="2024-02-23T06:26:33.359" v="427" actId="20577"/>
          <ac:spMkLst>
            <pc:docMk/>
            <pc:sldMk cId="0" sldId="265"/>
            <ac:spMk id="4" creationId="{00000000-0000-0000-0000-000000000000}"/>
          </ac:spMkLst>
        </pc:spChg>
        <pc:spChg chg="mod">
          <ac:chgData name="Nandhini Kaushik" userId="88171f2d55b1e934" providerId="LiveId" clId="{E6F0CA53-3232-44D0-AAE9-12880C194D7E}" dt="2024-02-28T11:04:15.864" v="1174" actId="20577"/>
          <ac:spMkLst>
            <pc:docMk/>
            <pc:sldMk cId="0" sldId="265"/>
            <ac:spMk id="10" creationId="{00000000-0000-0000-0000-000000000000}"/>
          </ac:spMkLst>
        </pc:spChg>
        <pc:spChg chg="add mod">
          <ac:chgData name="Nandhini Kaushik" userId="88171f2d55b1e934" providerId="LiveId" clId="{E6F0CA53-3232-44D0-AAE9-12880C194D7E}" dt="2024-02-28T11:05:42.939" v="1273" actId="6549"/>
          <ac:spMkLst>
            <pc:docMk/>
            <pc:sldMk cId="0" sldId="265"/>
            <ac:spMk id="13" creationId="{E6E83BCD-B478-6E4A-0BA0-23C75FE7FD93}"/>
          </ac:spMkLst>
        </pc:spChg>
        <pc:spChg chg="add mod">
          <ac:chgData name="Nandhini Kaushik" userId="88171f2d55b1e934" providerId="LiveId" clId="{E6F0CA53-3232-44D0-AAE9-12880C194D7E}" dt="2024-02-23T06:30:12.028" v="740" actId="1076"/>
          <ac:spMkLst>
            <pc:docMk/>
            <pc:sldMk cId="0" sldId="265"/>
            <ac:spMk id="14" creationId="{B021FEF7-52EC-2FC7-FA7C-EA95B3E89B6D}"/>
          </ac:spMkLst>
        </pc:spChg>
        <pc:spChg chg="mod">
          <ac:chgData name="Nandhini Kaushik" userId="88171f2d55b1e934" providerId="LiveId" clId="{E6F0CA53-3232-44D0-AAE9-12880C194D7E}" dt="2024-02-23T06:23:52.048" v="265" actId="20577"/>
          <ac:spMkLst>
            <pc:docMk/>
            <pc:sldMk cId="0" sldId="265"/>
            <ac:spMk id="18" creationId="{00000000-0000-0000-0000-000000000000}"/>
          </ac:spMkLst>
        </pc:spChg>
        <pc:cxnChg chg="mod">
          <ac:chgData name="Nandhini Kaushik" userId="88171f2d55b1e934" providerId="LiveId" clId="{E6F0CA53-3232-44D0-AAE9-12880C194D7E}" dt="2024-02-23T06:27:27.061" v="432" actId="14100"/>
          <ac:cxnSpMkLst>
            <pc:docMk/>
            <pc:sldMk cId="0" sldId="265"/>
            <ac:cxnSpMk id="3" creationId="{00000000-0000-0000-0000-000000000000}"/>
          </ac:cxnSpMkLst>
        </pc:cxnChg>
        <pc:cxnChg chg="mod">
          <ac:chgData name="Nandhini Kaushik" userId="88171f2d55b1e934" providerId="LiveId" clId="{E6F0CA53-3232-44D0-AAE9-12880C194D7E}" dt="2024-02-23T06:30:02.296" v="737" actId="20577"/>
          <ac:cxnSpMkLst>
            <pc:docMk/>
            <pc:sldMk cId="0" sldId="265"/>
            <ac:cxnSpMk id="8" creationId="{00000000-0000-0000-0000-000000000000}"/>
          </ac:cxnSpMkLst>
        </pc:cxnChg>
        <pc:cxnChg chg="add del mod">
          <ac:chgData name="Nandhini Kaushik" userId="88171f2d55b1e934" providerId="LiveId" clId="{E6F0CA53-3232-44D0-AAE9-12880C194D7E}" dt="2024-02-23T06:27:57.417" v="435" actId="478"/>
          <ac:cxnSpMkLst>
            <pc:docMk/>
            <pc:sldMk cId="0" sldId="265"/>
            <ac:cxnSpMk id="12" creationId="{5D6B881A-4D1A-A690-1F6B-6B9535AE808A}"/>
          </ac:cxnSpMkLst>
        </pc:cxnChg>
        <pc:cxnChg chg="add mod">
          <ac:chgData name="Nandhini Kaushik" userId="88171f2d55b1e934" providerId="LiveId" clId="{E6F0CA53-3232-44D0-AAE9-12880C194D7E}" dt="2024-02-23T06:30:17.362" v="742" actId="1076"/>
          <ac:cxnSpMkLst>
            <pc:docMk/>
            <pc:sldMk cId="0" sldId="265"/>
            <ac:cxnSpMk id="15" creationId="{179051CB-B26E-6AE9-21D8-26821BB4D8B4}"/>
          </ac:cxnSpMkLst>
        </pc:cxnChg>
      </pc:sldChg>
      <pc:sldChg chg="modSp mod">
        <pc:chgData name="Nandhini Kaushik" userId="88171f2d55b1e934" providerId="LiveId" clId="{E6F0CA53-3232-44D0-AAE9-12880C194D7E}" dt="2024-02-28T11:11:44.752" v="1519" actId="20577"/>
        <pc:sldMkLst>
          <pc:docMk/>
          <pc:sldMk cId="0" sldId="266"/>
        </pc:sldMkLst>
        <pc:spChg chg="mod">
          <ac:chgData name="Nandhini Kaushik" userId="88171f2d55b1e934" providerId="LiveId" clId="{E6F0CA53-3232-44D0-AAE9-12880C194D7E}" dt="2024-02-28T11:11:44.752" v="1519" actId="20577"/>
          <ac:spMkLst>
            <pc:docMk/>
            <pc:sldMk cId="0" sldId="266"/>
            <ac:spMk id="2" creationId="{00000000-0000-0000-0000-000000000000}"/>
          </ac:spMkLst>
        </pc:spChg>
        <pc:spChg chg="mod">
          <ac:chgData name="Nandhini Kaushik" userId="88171f2d55b1e934" providerId="LiveId" clId="{E6F0CA53-3232-44D0-AAE9-12880C194D7E}" dt="2024-02-28T11:07:09.700" v="1372" actId="20577"/>
          <ac:spMkLst>
            <pc:docMk/>
            <pc:sldMk cId="0" sldId="266"/>
            <ac:spMk id="4" creationId="{00000000-0000-0000-0000-000000000000}"/>
          </ac:spMkLst>
        </pc:spChg>
        <pc:spChg chg="mod">
          <ac:chgData name="Nandhini Kaushik" userId="88171f2d55b1e934" providerId="LiveId" clId="{E6F0CA53-3232-44D0-AAE9-12880C194D7E}" dt="2024-02-28T11:11:16.928" v="1448" actId="20577"/>
          <ac:spMkLst>
            <pc:docMk/>
            <pc:sldMk cId="0" sldId="266"/>
            <ac:spMk id="19" creationId="{00000000-0000-0000-0000-000000000000}"/>
          </ac:spMkLst>
        </pc:spChg>
        <pc:spChg chg="mod">
          <ac:chgData name="Nandhini Kaushik" userId="88171f2d55b1e934" providerId="LiveId" clId="{E6F0CA53-3232-44D0-AAE9-12880C194D7E}" dt="2024-02-28T11:06:06.326" v="1290" actId="20577"/>
          <ac:spMkLst>
            <pc:docMk/>
            <pc:sldMk cId="0" sldId="266"/>
            <ac:spMk id="26" creationId="{00000000-0000-0000-0000-000000000000}"/>
          </ac:spMkLst>
        </pc:spChg>
      </pc:sldChg>
      <pc:sldChg chg="addSp modSp mod">
        <pc:chgData name="Nandhini Kaushik" userId="88171f2d55b1e934" providerId="LiveId" clId="{E6F0CA53-3232-44D0-AAE9-12880C194D7E}" dt="2024-02-28T11:03:09.300" v="1138" actId="20577"/>
        <pc:sldMkLst>
          <pc:docMk/>
          <pc:sldMk cId="0" sldId="267"/>
        </pc:sldMkLst>
        <pc:spChg chg="add mod">
          <ac:chgData name="Nandhini Kaushik" userId="88171f2d55b1e934" providerId="LiveId" clId="{E6F0CA53-3232-44D0-AAE9-12880C194D7E}" dt="2024-02-28T11:02:58.120" v="1129" actId="20577"/>
          <ac:spMkLst>
            <pc:docMk/>
            <pc:sldMk cId="0" sldId="267"/>
            <ac:spMk id="6" creationId="{E1120C67-352E-76AB-776A-2D848BA812AF}"/>
          </ac:spMkLst>
        </pc:spChg>
        <pc:spChg chg="add mod">
          <ac:chgData name="Nandhini Kaushik" userId="88171f2d55b1e934" providerId="LiveId" clId="{E6F0CA53-3232-44D0-AAE9-12880C194D7E}" dt="2024-02-28T11:03:09.300" v="1138" actId="20577"/>
          <ac:spMkLst>
            <pc:docMk/>
            <pc:sldMk cId="0" sldId="267"/>
            <ac:spMk id="11" creationId="{580FB554-7E5D-4125-6E80-A06398646793}"/>
          </ac:spMkLst>
        </pc:spChg>
        <pc:cxnChg chg="mod">
          <ac:chgData name="Nandhini Kaushik" userId="88171f2d55b1e934" providerId="LiveId" clId="{E6F0CA53-3232-44D0-AAE9-12880C194D7E}" dt="2024-02-28T11:02:58.120" v="1129" actId="20577"/>
          <ac:cxnSpMkLst>
            <pc:docMk/>
            <pc:sldMk cId="0" sldId="267"/>
            <ac:cxnSpMk id="5" creationId="{00000000-0000-0000-0000-000000000000}"/>
          </ac:cxnSpMkLst>
        </pc:cxnChg>
        <pc:cxnChg chg="add mod">
          <ac:chgData name="Nandhini Kaushik" userId="88171f2d55b1e934" providerId="LiveId" clId="{E6F0CA53-3232-44D0-AAE9-12880C194D7E}" dt="2024-02-28T11:02:41.083" v="1109" actId="1076"/>
          <ac:cxnSpMkLst>
            <pc:docMk/>
            <pc:sldMk cId="0" sldId="267"/>
            <ac:cxnSpMk id="9" creationId="{1A9A454C-3068-03F9-E149-61A1A7ED0CF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ngtree-data-visualization-design-retail-data-analysis-image_265471"/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-635" y="0"/>
            <a:ext cx="12192635" cy="685863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5300" y="860743"/>
            <a:ext cx="9144000" cy="165576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endParaRPr lang="en-IN" altLang="en-US" sz="3200">
              <a:latin typeface="Baskerville Old Face" panose="02020602080505020303" charset="0"/>
              <a:cs typeface="Baskerville Old Face" panose="02020602080505020303" charset="0"/>
            </a:endParaRPr>
          </a:p>
          <a:p>
            <a:pPr>
              <a:lnSpc>
                <a:spcPct val="80000"/>
              </a:lnSpc>
            </a:pPr>
            <a:r>
              <a:rPr lang="en-IN" altLang="en-US" sz="3200">
                <a:latin typeface="Baskerville Old Face" panose="02020602080505020303" charset="0"/>
                <a:cs typeface="Baskerville Old Face" panose="02020602080505020303" charset="0"/>
              </a:rPr>
              <a:t>CAPSTONE PROJECT - RETAIL ANALYSIS </a:t>
            </a:r>
            <a:br>
              <a:rPr lang="en-IN" altLang="en-US" sz="3200">
                <a:latin typeface="Baskerville Old Face" panose="02020602080505020303" charset="0"/>
                <a:cs typeface="Baskerville Old Face" panose="02020602080505020303" charset="0"/>
              </a:rPr>
            </a:br>
            <a:br>
              <a:rPr lang="en-IN" altLang="en-US" sz="3200">
                <a:latin typeface="Baskerville Old Face" panose="02020602080505020303" charset="0"/>
                <a:cs typeface="Baskerville Old Face" panose="02020602080505020303" charset="0"/>
              </a:rPr>
            </a:br>
            <a:r>
              <a:rPr lang="en-IN" altLang="en-US" sz="3200">
                <a:latin typeface="Baskerville Old Face" panose="02020602080505020303" charset="0"/>
                <a:cs typeface="Baskerville Old Face" panose="02020602080505020303" charset="0"/>
              </a:rPr>
              <a:t>MECE BREAKDOWN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7210425" y="4935220"/>
            <a:ext cx="34156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>
                <a:latin typeface="Baskerville Old Face" panose="02020602080505020303" charset="0"/>
                <a:cs typeface="Baskerville Old Face" panose="02020602080505020303" charset="0"/>
              </a:rPr>
              <a:t>			</a:t>
            </a:r>
          </a:p>
          <a:p>
            <a:r>
              <a:rPr lang="en-IN" altLang="en-US" sz="2000">
                <a:latin typeface="Baskerville Old Face" panose="02020602080505020303" charset="0"/>
                <a:cs typeface="Baskerville Old Face" panose="02020602080505020303" charset="0"/>
              </a:rPr>
              <a:t>      NANDHINI KAUSHIK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>
            <a:cxnSpLocks/>
          </p:cNvCxnSpPr>
          <p:nvPr/>
        </p:nvCxnSpPr>
        <p:spPr>
          <a:xfrm>
            <a:off x="6813550" y="1007745"/>
            <a:ext cx="64135" cy="370586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flipH="1">
            <a:off x="8991600" y="1019810"/>
            <a:ext cx="69215" cy="456692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11228705" y="1019810"/>
            <a:ext cx="45720" cy="3720465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661535" y="1019810"/>
            <a:ext cx="16510" cy="4872355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603500" y="991235"/>
            <a:ext cx="16510" cy="4872355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875030" y="993140"/>
            <a:ext cx="45720" cy="3720465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5115560" y="64135"/>
            <a:ext cx="2484000" cy="755015"/>
          </a:xfrm>
          <a:prstGeom prst="rect">
            <a:avLst/>
          </a:prstGeom>
          <a:solidFill>
            <a:srgbClr val="00B050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endParaRPr lang="en-IN" altLang="en-US" b="1"/>
          </a:p>
          <a:p>
            <a:pPr algn="ctr">
              <a:lnSpc>
                <a:spcPct val="80000"/>
              </a:lnSpc>
            </a:pPr>
            <a:r>
              <a:rPr lang="en-IN" altLang="en-US" b="1"/>
              <a:t>RETAIL DATASET</a:t>
            </a:r>
          </a:p>
          <a:p>
            <a:pPr algn="ctr">
              <a:lnSpc>
                <a:spcPct val="80000"/>
              </a:lnSpc>
            </a:pPr>
            <a:endParaRPr lang="en-IN" alt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142875" y="1212215"/>
            <a:ext cx="1351280" cy="681990"/>
          </a:xfrm>
          <a:prstGeom prst="rect">
            <a:avLst/>
          </a:prstGeom>
          <a:solidFill>
            <a:srgbClr val="B0D159"/>
          </a:solidFill>
          <a:ln w="12700" cmpd="sng">
            <a:solidFill>
              <a:srgbClr val="1BC184"/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endParaRPr lang="en-IN" altLang="en-US" sz="1600"/>
          </a:p>
          <a:p>
            <a:pPr algn="ctr">
              <a:lnSpc>
                <a:spcPct val="80000"/>
              </a:lnSpc>
            </a:pPr>
            <a:r>
              <a:rPr lang="en-IN" altLang="en-US" sz="1600"/>
              <a:t>Sales Analysis</a:t>
            </a:r>
          </a:p>
          <a:p>
            <a:pPr algn="ctr">
              <a:lnSpc>
                <a:spcPct val="80000"/>
              </a:lnSpc>
            </a:pPr>
            <a:endParaRPr lang="en-IN" altLang="en-US" sz="1600"/>
          </a:p>
        </p:txBody>
      </p:sp>
      <p:sp>
        <p:nvSpPr>
          <p:cNvPr id="6" name="Text Box 5"/>
          <p:cNvSpPr txBox="1"/>
          <p:nvPr/>
        </p:nvSpPr>
        <p:spPr>
          <a:xfrm>
            <a:off x="8190865" y="1212215"/>
            <a:ext cx="1692910" cy="730250"/>
          </a:xfrm>
          <a:prstGeom prst="rect">
            <a:avLst/>
          </a:prstGeom>
          <a:solidFill>
            <a:srgbClr val="8FDCDD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endParaRPr lang="en-IN" altLang="en-US"/>
          </a:p>
          <a:p>
            <a:pPr algn="ctr">
              <a:lnSpc>
                <a:spcPct val="80000"/>
              </a:lnSpc>
            </a:pPr>
            <a:r>
              <a:rPr lang="en-IN" altLang="en-US" sz="1600"/>
              <a:t>Inventory Analysis</a:t>
            </a:r>
            <a:endParaRPr lang="en-IN" altLang="en-US"/>
          </a:p>
          <a:p>
            <a:pPr algn="ctr">
              <a:lnSpc>
                <a:spcPct val="80000"/>
              </a:lnSpc>
            </a:pPr>
            <a:endParaRPr lang="en-I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5783580" y="1212215"/>
            <a:ext cx="2101215" cy="730250"/>
          </a:xfrm>
          <a:prstGeom prst="rect">
            <a:avLst/>
          </a:prstGeom>
          <a:solidFill>
            <a:srgbClr val="C98ABE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endParaRPr lang="en-IN" altLang="en-US"/>
          </a:p>
          <a:p>
            <a:pPr algn="ctr">
              <a:lnSpc>
                <a:spcPct val="80000"/>
              </a:lnSpc>
            </a:pPr>
            <a:r>
              <a:rPr lang="en-IN" altLang="en-US" sz="1600"/>
              <a:t>Demographics </a:t>
            </a:r>
            <a:r>
              <a:rPr lang="en-IN" altLang="en-US" sz="1600">
                <a:sym typeface="+mn-ea"/>
              </a:rPr>
              <a:t>Analysis</a:t>
            </a:r>
            <a:endParaRPr lang="en-IN" altLang="en-US">
              <a:sym typeface="+mn-ea"/>
            </a:endParaRPr>
          </a:p>
          <a:p>
            <a:pPr algn="ctr">
              <a:lnSpc>
                <a:spcPct val="80000"/>
              </a:lnSpc>
            </a:pPr>
            <a:endParaRPr lang="en-IN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3714750" y="1212215"/>
            <a:ext cx="1831340" cy="730250"/>
          </a:xfrm>
          <a:prstGeom prst="rect">
            <a:avLst/>
          </a:prstGeom>
          <a:solidFill>
            <a:srgbClr val="EEBC65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endParaRPr lang="en-IN" altLang="en-US"/>
          </a:p>
          <a:p>
            <a:pPr algn="ctr">
              <a:lnSpc>
                <a:spcPct val="80000"/>
              </a:lnSpc>
            </a:pPr>
            <a:r>
              <a:rPr lang="en-IN" altLang="en-US" sz="1600"/>
              <a:t>Customer </a:t>
            </a:r>
            <a:r>
              <a:rPr lang="en-IN" altLang="en-US" sz="1600">
                <a:sym typeface="+mn-ea"/>
              </a:rPr>
              <a:t>Analysis</a:t>
            </a:r>
            <a:endParaRPr lang="en-IN" altLang="en-US">
              <a:sym typeface="+mn-ea"/>
            </a:endParaRPr>
          </a:p>
          <a:p>
            <a:pPr algn="ctr">
              <a:lnSpc>
                <a:spcPct val="80000"/>
              </a:lnSpc>
            </a:pPr>
            <a:endParaRPr lang="en-I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731645" y="1212215"/>
            <a:ext cx="1745615" cy="706120"/>
          </a:xfrm>
          <a:prstGeom prst="rect">
            <a:avLst/>
          </a:prstGeom>
          <a:solidFill>
            <a:srgbClr val="FDA09C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endParaRPr lang="en-IN" altLang="en-US" sz="1600"/>
          </a:p>
          <a:p>
            <a:pPr algn="ctr">
              <a:lnSpc>
                <a:spcPct val="80000"/>
              </a:lnSpc>
            </a:pPr>
            <a:r>
              <a:rPr lang="en-IN" altLang="en-US" sz="1600"/>
              <a:t>Product Analysis</a:t>
            </a:r>
            <a:endParaRPr lang="en-IN" altLang="en-US"/>
          </a:p>
          <a:p>
            <a:pPr algn="ctr">
              <a:lnSpc>
                <a:spcPct val="80000"/>
              </a:lnSpc>
            </a:pP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10191115" y="1212215"/>
            <a:ext cx="1736725" cy="681990"/>
          </a:xfrm>
          <a:prstGeom prst="rect">
            <a:avLst/>
          </a:prstGeom>
          <a:solidFill>
            <a:srgbClr val="F5813C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endParaRPr lang="en-IN" altLang="en-US" sz="1600"/>
          </a:p>
          <a:p>
            <a:pPr algn="ctr">
              <a:lnSpc>
                <a:spcPct val="80000"/>
              </a:lnSpc>
            </a:pPr>
            <a:r>
              <a:rPr lang="en-IN" altLang="en-US" sz="1600"/>
              <a:t>Employee Analysis</a:t>
            </a:r>
          </a:p>
          <a:p>
            <a:pPr algn="ctr">
              <a:lnSpc>
                <a:spcPct val="80000"/>
              </a:lnSpc>
            </a:pPr>
            <a:endParaRPr lang="en-IN" altLang="en-US" sz="1600"/>
          </a:p>
        </p:txBody>
      </p:sp>
      <p:sp>
        <p:nvSpPr>
          <p:cNvPr id="12" name="Text Box 11"/>
          <p:cNvSpPr txBox="1"/>
          <p:nvPr/>
        </p:nvSpPr>
        <p:spPr>
          <a:xfrm>
            <a:off x="142875" y="2259965"/>
            <a:ext cx="1351280" cy="671830"/>
          </a:xfrm>
          <a:prstGeom prst="rect">
            <a:avLst/>
          </a:prstGeom>
          <a:solidFill>
            <a:srgbClr val="E8F2CD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buClrTx/>
              <a:buSzTx/>
              <a:buFontTx/>
            </a:pPr>
            <a:endParaRPr lang="en-IN" altLang="en-US" sz="1400">
              <a:sym typeface="+mn-ea"/>
            </a:endParaRP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r>
              <a:rPr lang="en-IN" altLang="en-US" sz="1400">
                <a:sym typeface="+mn-ea"/>
              </a:rPr>
              <a:t>Sales Trend</a:t>
            </a: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endParaRPr lang="en-IN" altLang="en-US" sz="1400"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42875" y="3407410"/>
            <a:ext cx="1351280" cy="865505"/>
          </a:xfrm>
          <a:prstGeom prst="rect">
            <a:avLst/>
          </a:prstGeom>
          <a:solidFill>
            <a:srgbClr val="E8F2CD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buClrTx/>
              <a:buSzTx/>
              <a:buFontTx/>
            </a:pPr>
            <a:endParaRPr lang="en-IN" altLang="en-US" sz="1400">
              <a:sym typeface="+mn-ea"/>
            </a:endParaRP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r>
              <a:rPr lang="en-IN" altLang="en-US" sz="1400">
                <a:sym typeface="+mn-ea"/>
              </a:rPr>
              <a:t> Sales Analysis by  Country</a:t>
            </a: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endParaRPr lang="en-IN" altLang="en-US" sz="1400">
              <a:sym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206375" y="4554855"/>
            <a:ext cx="1351280" cy="867930"/>
          </a:xfrm>
          <a:prstGeom prst="rect">
            <a:avLst/>
          </a:prstGeom>
          <a:solidFill>
            <a:srgbClr val="E8F2CD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buClrTx/>
              <a:buSzTx/>
              <a:buFontTx/>
            </a:pPr>
            <a:endParaRPr lang="en-IN" altLang="en-US" sz="1400" dirty="0">
              <a:sym typeface="+mn-ea"/>
            </a:endParaRP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r>
              <a:rPr lang="en-IN" altLang="en-US" sz="1400" dirty="0">
                <a:sym typeface="+mn-ea"/>
              </a:rPr>
              <a:t>Sales Analysis by </a:t>
            </a:r>
            <a:r>
              <a:rPr lang="en-IN" altLang="en-US" sz="1400" dirty="0" err="1">
                <a:sym typeface="+mn-ea"/>
              </a:rPr>
              <a:t>ProductLine</a:t>
            </a:r>
            <a:endParaRPr lang="en-IN" altLang="en-US" sz="1400" dirty="0">
              <a:sym typeface="+mn-ea"/>
            </a:endParaRP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endParaRPr lang="en-IN" altLang="en-US" sz="1400" dirty="0"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731645" y="2259965"/>
            <a:ext cx="1746250" cy="778510"/>
          </a:xfrm>
          <a:prstGeom prst="rect">
            <a:avLst/>
          </a:prstGeom>
          <a:solidFill>
            <a:srgbClr val="FFDBDA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endParaRPr lang="en-IN" altLang="en-US" sz="1400"/>
          </a:p>
          <a:p>
            <a:pPr algn="ctr">
              <a:lnSpc>
                <a:spcPct val="80000"/>
              </a:lnSpc>
            </a:pPr>
            <a:r>
              <a:rPr lang="en-IN" altLang="en-US" sz="1400"/>
              <a:t>Product Performance Metrics</a:t>
            </a:r>
          </a:p>
          <a:p>
            <a:pPr algn="ctr">
              <a:lnSpc>
                <a:spcPct val="80000"/>
              </a:lnSpc>
            </a:pPr>
            <a:endParaRPr lang="en-IN" altLang="en-US" sz="1400"/>
          </a:p>
        </p:txBody>
      </p:sp>
      <p:sp>
        <p:nvSpPr>
          <p:cNvPr id="16" name="Text Box 15"/>
          <p:cNvSpPr txBox="1"/>
          <p:nvPr/>
        </p:nvSpPr>
        <p:spPr>
          <a:xfrm>
            <a:off x="3801110" y="2259965"/>
            <a:ext cx="1744980" cy="606425"/>
          </a:xfrm>
          <a:prstGeom prst="rect">
            <a:avLst/>
          </a:prstGeom>
          <a:solidFill>
            <a:srgbClr val="F4D49D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>
              <a:sym typeface="+mn-ea"/>
            </a:endParaRP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r>
              <a:rPr lang="en-IN" altLang="en-US" sz="1400">
                <a:sym typeface="+mn-ea"/>
              </a:rPr>
              <a:t>Customer Behaviour</a:t>
            </a: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6054725" y="2335530"/>
            <a:ext cx="1558925" cy="606425"/>
          </a:xfrm>
          <a:prstGeom prst="rect">
            <a:avLst/>
          </a:prstGeom>
          <a:solidFill>
            <a:srgbClr val="E9D0E5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>
              <a:sym typeface="+mn-ea"/>
            </a:endParaRP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r>
              <a:rPr lang="en-IN" altLang="en-US" sz="1400">
                <a:sym typeface="+mn-ea"/>
              </a:rPr>
              <a:t>Office distribution</a:t>
            </a: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r>
              <a:rPr lang="en-IN" altLang="en-US" sz="1400">
                <a:sym typeface="+mn-ea"/>
              </a:rPr>
              <a:t> </a:t>
            </a:r>
          </a:p>
        </p:txBody>
      </p:sp>
      <p:sp>
        <p:nvSpPr>
          <p:cNvPr id="18" name="Text Box 17"/>
          <p:cNvSpPr txBox="1"/>
          <p:nvPr/>
        </p:nvSpPr>
        <p:spPr>
          <a:xfrm>
            <a:off x="8361680" y="2259965"/>
            <a:ext cx="1351280" cy="613694"/>
          </a:xfrm>
          <a:prstGeom prst="rect">
            <a:avLst/>
          </a:prstGeom>
          <a:solidFill>
            <a:srgbClr val="C7EEEE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 dirty="0">
              <a:sym typeface="+mn-ea"/>
            </a:endParaRP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r>
              <a:rPr lang="en-IN" altLang="en-US" sz="1400" dirty="0">
                <a:sym typeface="+mn-ea"/>
              </a:rPr>
              <a:t>Key Metrics</a:t>
            </a: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 dirty="0">
              <a:sym typeface="+mn-ea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10285730" y="2251075"/>
            <a:ext cx="1548130" cy="958404"/>
          </a:xfrm>
          <a:prstGeom prst="rect">
            <a:avLst/>
          </a:prstGeom>
          <a:solidFill>
            <a:srgbClr val="F9AF87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 dirty="0">
              <a:sym typeface="+mn-ea"/>
            </a:endParaRP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r>
              <a:rPr lang="en-IN" altLang="en-US" sz="1400" dirty="0">
                <a:sym typeface="+mn-ea"/>
              </a:rPr>
              <a:t>Employee Contribution</a:t>
            </a: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r>
              <a:rPr lang="en-IN" altLang="en-US" sz="1400" dirty="0">
                <a:sym typeface="+mn-ea"/>
              </a:rPr>
              <a:t>by Region</a:t>
            </a: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 dirty="0">
              <a:sym typeface="+mn-ea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10285730" y="4636135"/>
            <a:ext cx="1548130" cy="950595"/>
          </a:xfrm>
          <a:prstGeom prst="rect">
            <a:avLst/>
          </a:prstGeom>
          <a:solidFill>
            <a:srgbClr val="F9AF87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>
              <a:sym typeface="+mn-ea"/>
            </a:endParaRP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r>
              <a:rPr lang="en-IN" altLang="en-US" sz="1400">
                <a:sym typeface="+mn-ea"/>
              </a:rPr>
              <a:t>Sales Representative Performance</a:t>
            </a: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>
              <a:sym typeface="+mn-ea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8361680" y="4556760"/>
            <a:ext cx="1351280" cy="606425"/>
          </a:xfrm>
          <a:prstGeom prst="rect">
            <a:avLst/>
          </a:prstGeom>
          <a:solidFill>
            <a:srgbClr val="C7EEEE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>
              <a:sym typeface="+mn-ea"/>
            </a:endParaRP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r>
              <a:rPr lang="en-IN" altLang="en-US" sz="1400">
                <a:sym typeface="+mn-ea"/>
              </a:rPr>
              <a:t>ABC Analysis</a:t>
            </a: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>
              <a:sym typeface="+mn-ea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3892550" y="4632325"/>
            <a:ext cx="1486535" cy="606425"/>
          </a:xfrm>
          <a:prstGeom prst="rect">
            <a:avLst/>
          </a:prstGeom>
          <a:solidFill>
            <a:srgbClr val="F4D49D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>
              <a:sym typeface="+mn-ea"/>
            </a:endParaRP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r>
              <a:rPr lang="en-IN" altLang="en-US" sz="1400">
                <a:sym typeface="+mn-ea"/>
              </a:rPr>
              <a:t>RFM Analysis</a:t>
            </a: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>
              <a:sym typeface="+mn-ea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933575" y="5759450"/>
            <a:ext cx="1351280" cy="681990"/>
          </a:xfrm>
          <a:prstGeom prst="rect">
            <a:avLst/>
          </a:prstGeom>
          <a:solidFill>
            <a:srgbClr val="FFDBDA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>
              <a:sym typeface="+mn-ea"/>
            </a:endParaRP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r>
              <a:rPr lang="en-IN" altLang="en-US" sz="1400">
                <a:sym typeface="+mn-ea"/>
              </a:rPr>
              <a:t>Price Analysis</a:t>
            </a: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>
              <a:sym typeface="+mn-ea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1933575" y="4544695"/>
            <a:ext cx="1419860" cy="694055"/>
          </a:xfrm>
          <a:prstGeom prst="rect">
            <a:avLst/>
          </a:prstGeom>
          <a:solidFill>
            <a:srgbClr val="FFDBDA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70000"/>
              </a:lnSpc>
              <a:buClrTx/>
              <a:buSzTx/>
              <a:buFontTx/>
            </a:pPr>
            <a:endParaRPr lang="en-IN" altLang="en-US" sz="1400">
              <a:sym typeface="+mn-ea"/>
            </a:endParaRPr>
          </a:p>
          <a:p>
            <a:pPr lvl="0" algn="ctr">
              <a:lnSpc>
                <a:spcPct val="70000"/>
              </a:lnSpc>
              <a:buClrTx/>
              <a:buSzTx/>
              <a:buFontTx/>
            </a:pPr>
            <a:r>
              <a:rPr lang="en-IN" altLang="en-US" sz="1400">
                <a:sym typeface="+mn-ea"/>
              </a:rPr>
              <a:t>Vendor Performance</a:t>
            </a:r>
          </a:p>
          <a:p>
            <a:pPr lvl="0" algn="ctr">
              <a:lnSpc>
                <a:spcPct val="70000"/>
              </a:lnSpc>
              <a:buClrTx/>
              <a:buSzTx/>
              <a:buFontTx/>
            </a:pPr>
            <a:endParaRPr lang="en-IN" altLang="en-US" sz="1400">
              <a:sym typeface="+mn-ea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1820545" y="3424555"/>
            <a:ext cx="1509395" cy="778510"/>
          </a:xfrm>
          <a:prstGeom prst="rect">
            <a:avLst/>
          </a:prstGeom>
          <a:solidFill>
            <a:srgbClr val="FFDBDA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>
              <a:sym typeface="+mn-ea"/>
            </a:endParaRP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r>
              <a:rPr lang="en-IN" altLang="en-US" sz="1400">
                <a:sym typeface="+mn-ea"/>
              </a:rPr>
              <a:t>Top Selling Products</a:t>
            </a: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>
              <a:sym typeface="+mn-ea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10337800" y="3424555"/>
            <a:ext cx="1401445" cy="613694"/>
          </a:xfrm>
          <a:prstGeom prst="rect">
            <a:avLst/>
          </a:prstGeom>
          <a:solidFill>
            <a:srgbClr val="F9AF87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 dirty="0">
              <a:sym typeface="+mn-ea"/>
            </a:endParaRP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r>
              <a:rPr lang="en-IN" altLang="en-US" sz="1400" dirty="0">
                <a:sym typeface="+mn-ea"/>
              </a:rPr>
              <a:t>CRM Analysis</a:t>
            </a: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 dirty="0">
              <a:sym typeface="+mn-ea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8290560" y="3424555"/>
            <a:ext cx="1422400" cy="778510"/>
          </a:xfrm>
          <a:prstGeom prst="rect">
            <a:avLst/>
          </a:prstGeom>
          <a:solidFill>
            <a:srgbClr val="C7EEEE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>
              <a:sym typeface="+mn-ea"/>
            </a:endParaRP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r>
              <a:rPr lang="en-IN" altLang="en-US" sz="1400">
                <a:sym typeface="+mn-ea"/>
              </a:rPr>
              <a:t>Stockout Analysis</a:t>
            </a: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>
              <a:sym typeface="+mn-ea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6068695" y="3424555"/>
            <a:ext cx="1530985" cy="778510"/>
          </a:xfrm>
          <a:prstGeom prst="rect">
            <a:avLst/>
          </a:prstGeom>
          <a:solidFill>
            <a:srgbClr val="E9D0E5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 dirty="0">
              <a:sym typeface="+mn-ea"/>
            </a:endParaRP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r>
              <a:rPr lang="en-IN" altLang="en-US" sz="1400" dirty="0">
                <a:sym typeface="+mn-ea"/>
              </a:rPr>
              <a:t>Customer Distribution</a:t>
            </a: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 dirty="0">
              <a:sym typeface="+mn-ea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3818890" y="3424555"/>
            <a:ext cx="1633220" cy="958404"/>
          </a:xfrm>
          <a:prstGeom prst="rect">
            <a:avLst/>
          </a:prstGeom>
          <a:solidFill>
            <a:srgbClr val="F4D49D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 dirty="0">
              <a:sym typeface="+mn-ea"/>
            </a:endParaRP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r>
              <a:rPr lang="en-IN" altLang="en-US" sz="1400" dirty="0">
                <a:sym typeface="+mn-ea"/>
              </a:rPr>
              <a:t>Customers Contribution </a:t>
            </a: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r>
              <a:rPr lang="en-IN" altLang="en-US" sz="1400" dirty="0">
                <a:sym typeface="+mn-ea"/>
              </a:rPr>
              <a:t>Analysis</a:t>
            </a: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 dirty="0">
              <a:sym typeface="+mn-ea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3893185" y="5759450"/>
            <a:ext cx="1560830" cy="778510"/>
          </a:xfrm>
          <a:prstGeom prst="rect">
            <a:avLst/>
          </a:prstGeom>
          <a:solidFill>
            <a:srgbClr val="F4D49D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>
              <a:sym typeface="+mn-ea"/>
            </a:endParaRP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r>
              <a:rPr lang="en-IN" altLang="en-US" sz="1400">
                <a:sym typeface="+mn-ea"/>
              </a:rPr>
              <a:t>Credit Limit Analysis</a:t>
            </a: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>
              <a:sym typeface="+mn-ea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904875" y="1010920"/>
            <a:ext cx="10369550" cy="88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" idx="2"/>
          </p:cNvCxnSpPr>
          <p:nvPr/>
        </p:nvCxnSpPr>
        <p:spPr>
          <a:xfrm>
            <a:off x="6357620" y="819150"/>
            <a:ext cx="5080" cy="2000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27">
            <a:extLst>
              <a:ext uri="{FF2B5EF4-FFF2-40B4-BE49-F238E27FC236}">
                <a16:creationId xmlns:a16="http://schemas.microsoft.com/office/drawing/2014/main" id="{5EF3100C-6320-7D69-8173-6C534D4C3A97}"/>
              </a:ext>
            </a:extLst>
          </p:cNvPr>
          <p:cNvSpPr txBox="1"/>
          <p:nvPr/>
        </p:nvSpPr>
        <p:spPr>
          <a:xfrm>
            <a:off x="6068695" y="4599565"/>
            <a:ext cx="1530985" cy="786049"/>
          </a:xfrm>
          <a:prstGeom prst="rect">
            <a:avLst/>
          </a:prstGeom>
          <a:solidFill>
            <a:srgbClr val="E9D0E5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 dirty="0">
              <a:sym typeface="+mn-ea"/>
            </a:endParaRP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r>
              <a:rPr lang="en-IN" altLang="en-US" sz="1400" dirty="0">
                <a:sym typeface="+mn-ea"/>
              </a:rPr>
              <a:t>Employee Distribution</a:t>
            </a: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 dirty="0">
              <a:sym typeface="+mn-ea"/>
            </a:endParaRPr>
          </a:p>
        </p:txBody>
      </p:sp>
      <p:sp>
        <p:nvSpPr>
          <p:cNvPr id="38" name="Text Box 26">
            <a:extLst>
              <a:ext uri="{FF2B5EF4-FFF2-40B4-BE49-F238E27FC236}">
                <a16:creationId xmlns:a16="http://schemas.microsoft.com/office/drawing/2014/main" id="{3FCC835C-7AC4-F8E4-4E49-96BD38898C91}"/>
              </a:ext>
            </a:extLst>
          </p:cNvPr>
          <p:cNvSpPr txBox="1"/>
          <p:nvPr/>
        </p:nvSpPr>
        <p:spPr>
          <a:xfrm>
            <a:off x="8349615" y="5549265"/>
            <a:ext cx="1422400" cy="958404"/>
          </a:xfrm>
          <a:prstGeom prst="rect">
            <a:avLst/>
          </a:prstGeom>
          <a:solidFill>
            <a:srgbClr val="C7EEEE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 dirty="0">
              <a:sym typeface="+mn-ea"/>
            </a:endParaRP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r>
              <a:rPr lang="en-IN" altLang="en-US" sz="1400" dirty="0">
                <a:sym typeface="+mn-ea"/>
              </a:rPr>
              <a:t>Inventory Value across Product category</a:t>
            </a: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 dirty="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1365885" y="1759585"/>
            <a:ext cx="45720" cy="3720465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343535" y="1035050"/>
            <a:ext cx="3482340" cy="755015"/>
          </a:xfrm>
          <a:prstGeom prst="rect">
            <a:avLst/>
          </a:prstGeom>
          <a:solidFill>
            <a:srgbClr val="B0D159"/>
          </a:solidFill>
          <a:ln w="12700" cmpd="sng">
            <a:solidFill>
              <a:srgbClr val="1BC184"/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endParaRPr lang="en-IN" altLang="en-US"/>
          </a:p>
          <a:p>
            <a:pPr lvl="1" algn="l">
              <a:lnSpc>
                <a:spcPct val="80000"/>
              </a:lnSpc>
            </a:pPr>
            <a:r>
              <a:rPr lang="en-IN" altLang="en-US"/>
              <a:t>Sales Analysis</a:t>
            </a:r>
          </a:p>
          <a:p>
            <a:pPr algn="ctr">
              <a:lnSpc>
                <a:spcPct val="80000"/>
              </a:lnSpc>
            </a:pPr>
            <a:endParaRPr lang="en-IN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426085" y="2362835"/>
            <a:ext cx="1924685" cy="755015"/>
          </a:xfrm>
          <a:prstGeom prst="rect">
            <a:avLst/>
          </a:prstGeom>
          <a:solidFill>
            <a:srgbClr val="E8F2CD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buClrTx/>
              <a:buSzTx/>
              <a:buFontTx/>
            </a:pPr>
            <a:endParaRPr lang="en-IN" altLang="en-US" sz="1600">
              <a:sym typeface="+mn-ea"/>
            </a:endParaRP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r>
              <a:rPr lang="en-IN" altLang="en-US" sz="1600">
                <a:sym typeface="+mn-ea"/>
              </a:rPr>
              <a:t>Sales Trend</a:t>
            </a: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endParaRPr lang="en-IN" altLang="en-US" sz="1600">
              <a:sym typeface="+mn-ea"/>
            </a:endParaRPr>
          </a:p>
        </p:txBody>
      </p:sp>
      <p:cxnSp>
        <p:nvCxnSpPr>
          <p:cNvPr id="9" name="Straight Connector 8"/>
          <p:cNvCxnSpPr>
            <a:endCxn id="10" idx="1"/>
          </p:cNvCxnSpPr>
          <p:nvPr/>
        </p:nvCxnSpPr>
        <p:spPr>
          <a:xfrm flipV="1">
            <a:off x="2323465" y="2698750"/>
            <a:ext cx="567055" cy="12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2890520" y="2362835"/>
            <a:ext cx="8768080" cy="7550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buClrTx/>
              <a:buSzTx/>
              <a:buFontTx/>
            </a:pPr>
            <a:endParaRPr lang="en-IN" altLang="en-US" sz="1600">
              <a:sym typeface="+mn-ea"/>
            </a:endParaRP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r>
              <a:rPr lang="en-IN" altLang="en-US" sz="1600">
                <a:sym typeface="+mn-ea"/>
              </a:rPr>
              <a:t>Analyze sales performance over time </a:t>
            </a: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endParaRPr lang="en-IN" altLang="en-US" sz="1600"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26085" y="3731895"/>
            <a:ext cx="1979930" cy="975995"/>
          </a:xfrm>
          <a:prstGeom prst="rect">
            <a:avLst/>
          </a:prstGeom>
          <a:solidFill>
            <a:srgbClr val="E8F2CD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buClrTx/>
              <a:buSzTx/>
              <a:buFontTx/>
            </a:pPr>
            <a:endParaRPr lang="en-IN" altLang="en-US" sz="1600">
              <a:sym typeface="+mn-ea"/>
            </a:endParaRP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r>
              <a:rPr lang="en-IN" altLang="en-US" sz="1600">
                <a:sym typeface="+mn-ea"/>
              </a:rPr>
              <a:t> Sales Analysis</a:t>
            </a: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r>
              <a:rPr lang="en-IN" altLang="en-US" sz="1600">
                <a:sym typeface="+mn-ea"/>
              </a:rPr>
              <a:t> by Country</a:t>
            </a: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endParaRPr lang="en-IN" altLang="en-US" sz="1600">
              <a:sym typeface="+mn-ea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332355" y="4119245"/>
            <a:ext cx="640715" cy="146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2890520" y="3790950"/>
            <a:ext cx="8768080" cy="7550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buClrTx/>
              <a:buSzTx/>
              <a:buFontTx/>
            </a:pPr>
            <a:endParaRPr lang="en-IN" altLang="en-US" sz="1600">
              <a:sym typeface="+mn-ea"/>
            </a:endParaRP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r>
              <a:rPr lang="en-IN" altLang="en-US" sz="1600">
                <a:sym typeface="+mn-ea"/>
              </a:rPr>
              <a:t>Analyze regional trends and variations in sales performance</a:t>
            </a: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endParaRPr lang="en-IN" altLang="en-US" sz="1600"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445135" y="5219065"/>
            <a:ext cx="1979930" cy="978729"/>
          </a:xfrm>
          <a:prstGeom prst="rect">
            <a:avLst/>
          </a:prstGeom>
          <a:solidFill>
            <a:srgbClr val="E8F2CD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buClrTx/>
              <a:buSzTx/>
              <a:buFontTx/>
            </a:pPr>
            <a:br>
              <a:rPr lang="en-IN" altLang="en-US" sz="1600" dirty="0">
                <a:sym typeface="+mn-ea"/>
              </a:rPr>
            </a:br>
            <a:r>
              <a:rPr lang="en-IN" altLang="en-US" sz="1600" dirty="0">
                <a:sym typeface="+mn-ea"/>
              </a:rPr>
              <a:t>Sales Analysis by </a:t>
            </a:r>
            <a:r>
              <a:rPr lang="en-IN" altLang="en-US" sz="1600" dirty="0" err="1">
                <a:sym typeface="+mn-ea"/>
              </a:rPr>
              <a:t>ProductLine</a:t>
            </a:r>
            <a:endParaRPr lang="en-IN" altLang="en-US" sz="1600" dirty="0">
              <a:sym typeface="+mn-ea"/>
            </a:endParaRP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endParaRPr lang="en-IN" altLang="en-US" sz="1600" dirty="0">
              <a:sym typeface="+mn-ea"/>
            </a:endParaRPr>
          </a:p>
        </p:txBody>
      </p:sp>
      <p:cxnSp>
        <p:nvCxnSpPr>
          <p:cNvPr id="18" name="Straight Connector 17"/>
          <p:cNvCxnSpPr>
            <a:endCxn id="19" idx="1"/>
          </p:cNvCxnSpPr>
          <p:nvPr/>
        </p:nvCxnSpPr>
        <p:spPr>
          <a:xfrm flipV="1">
            <a:off x="2369820" y="5554980"/>
            <a:ext cx="603250" cy="50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2973070" y="5219065"/>
            <a:ext cx="8768080" cy="7550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buClrTx/>
              <a:buSzTx/>
              <a:buFontTx/>
            </a:pPr>
            <a:endParaRPr lang="en-IN" altLang="en-US" sz="1600" dirty="0">
              <a:sym typeface="+mn-ea"/>
            </a:endParaRP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r>
              <a:rPr lang="en-IN" altLang="en-US" sz="1600" dirty="0" err="1">
                <a:sym typeface="+mn-ea"/>
              </a:rPr>
              <a:t>Analyze</a:t>
            </a:r>
            <a:r>
              <a:rPr lang="en-IN" altLang="en-US" sz="1600" dirty="0">
                <a:sym typeface="+mn-ea"/>
              </a:rPr>
              <a:t> sales performance for each category </a:t>
            </a: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endParaRPr lang="en-IN" altLang="en-US" sz="1600" dirty="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1108075" y="1233170"/>
            <a:ext cx="55245" cy="4081145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309880" y="528955"/>
            <a:ext cx="1745615" cy="755015"/>
          </a:xfrm>
          <a:prstGeom prst="rect">
            <a:avLst/>
          </a:prstGeom>
          <a:solidFill>
            <a:srgbClr val="FDA09C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endParaRPr lang="en-IN" altLang="en-US"/>
          </a:p>
          <a:p>
            <a:pPr algn="ctr">
              <a:lnSpc>
                <a:spcPct val="80000"/>
              </a:lnSpc>
            </a:pPr>
            <a:r>
              <a:rPr lang="en-IN" altLang="en-US"/>
              <a:t>Product Analysis</a:t>
            </a:r>
          </a:p>
          <a:p>
            <a:pPr algn="ctr">
              <a:lnSpc>
                <a:spcPct val="80000"/>
              </a:lnSpc>
            </a:pPr>
            <a:endParaRPr lang="en-IN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210185" y="1546225"/>
            <a:ext cx="1760220" cy="1075690"/>
          </a:xfrm>
          <a:prstGeom prst="rect">
            <a:avLst/>
          </a:prstGeom>
          <a:solidFill>
            <a:srgbClr val="FFDBDA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endParaRPr lang="en-IN" altLang="en-US" sz="1600"/>
          </a:p>
          <a:p>
            <a:pPr algn="ctr">
              <a:lnSpc>
                <a:spcPct val="80000"/>
              </a:lnSpc>
            </a:pPr>
            <a:r>
              <a:rPr lang="en-IN" altLang="en-US" sz="1600"/>
              <a:t>Product Performance Metrics</a:t>
            </a:r>
          </a:p>
          <a:p>
            <a:pPr algn="ctr">
              <a:lnSpc>
                <a:spcPct val="80000"/>
              </a:lnSpc>
            </a:pPr>
            <a:endParaRPr lang="en-IN" altLang="en-US" sz="1600"/>
          </a:p>
        </p:txBody>
      </p:sp>
      <p:sp>
        <p:nvSpPr>
          <p:cNvPr id="23" name="Text Box 22"/>
          <p:cNvSpPr txBox="1"/>
          <p:nvPr/>
        </p:nvSpPr>
        <p:spPr>
          <a:xfrm>
            <a:off x="309245" y="5126990"/>
            <a:ext cx="1562100" cy="681990"/>
          </a:xfrm>
          <a:prstGeom prst="rect">
            <a:avLst/>
          </a:prstGeom>
          <a:solidFill>
            <a:srgbClr val="FFDBDA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600">
              <a:sym typeface="+mn-ea"/>
            </a:endParaRP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r>
              <a:rPr lang="en-IN" altLang="en-US" sz="1600">
                <a:sym typeface="+mn-ea"/>
              </a:rPr>
              <a:t>Price Analysis</a:t>
            </a: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600">
              <a:sym typeface="+mn-ea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280035" y="2884170"/>
            <a:ext cx="1621155" cy="878840"/>
          </a:xfrm>
          <a:prstGeom prst="rect">
            <a:avLst/>
          </a:prstGeom>
          <a:solidFill>
            <a:srgbClr val="FFDBDA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600">
              <a:sym typeface="+mn-ea"/>
            </a:endParaRP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r>
              <a:rPr lang="en-IN" altLang="en-US" sz="1600">
                <a:sym typeface="+mn-ea"/>
              </a:rPr>
              <a:t>Top Selling Products</a:t>
            </a: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600"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708275" y="1610360"/>
            <a:ext cx="8768080" cy="7571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buClrTx/>
              <a:buSzTx/>
              <a:buFontTx/>
            </a:pPr>
            <a:r>
              <a:rPr lang="en-IN" altLang="en-US" sz="1600" dirty="0">
                <a:sym typeface="+mn-ea"/>
              </a:rPr>
              <a:t> </a:t>
            </a: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r>
              <a:rPr lang="en-IN" altLang="en-US" sz="1600" dirty="0">
                <a:sym typeface="+mn-ea"/>
              </a:rPr>
              <a:t>Visualize key metrics such as total sales, quantity sold, and total no of unique product sold</a:t>
            </a: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endParaRPr lang="en-IN" altLang="en-US" sz="1600" dirty="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821305" y="2884170"/>
            <a:ext cx="8768080" cy="7550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buClrTx/>
              <a:buSzTx/>
              <a:buFontTx/>
            </a:pPr>
            <a:r>
              <a:rPr lang="en-IN" altLang="en-US" sz="1600">
                <a:sym typeface="+mn-ea"/>
              </a:rPr>
              <a:t> </a:t>
            </a: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r>
              <a:rPr lang="en-IN" altLang="en-US" sz="1600">
                <a:sym typeface="+mn-ea"/>
              </a:rPr>
              <a:t>Identify the top selling products from their respective productlines</a:t>
            </a: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endParaRPr lang="en-IN" altLang="en-US" sz="1600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821305" y="4048125"/>
            <a:ext cx="8768080" cy="7550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buClrTx/>
              <a:buSzTx/>
              <a:buFontTx/>
            </a:pPr>
            <a:endParaRPr lang="en-IN" altLang="en-US" sz="1600">
              <a:sym typeface="+mn-ea"/>
            </a:endParaRP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r>
              <a:rPr lang="en-IN" altLang="en-US" sz="1600">
                <a:sym typeface="+mn-ea"/>
              </a:rPr>
              <a:t>Evaluate the performance of different vendors or suppliers</a:t>
            </a: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endParaRPr lang="en-IN" altLang="en-US" sz="1600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762885" y="5126990"/>
            <a:ext cx="8768080" cy="7550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buClrTx/>
              <a:buSzTx/>
              <a:buFontTx/>
            </a:pPr>
            <a:endParaRPr lang="en-IN" altLang="en-US" sz="1600">
              <a:sym typeface="+mn-ea"/>
            </a:endParaRP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r>
              <a:rPr lang="en-IN" altLang="en-US" sz="1600">
                <a:sym typeface="+mn-ea"/>
              </a:rPr>
              <a:t>Analyze the pricing strategy for each product</a:t>
            </a: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endParaRPr lang="en-IN" altLang="en-US" sz="1600">
              <a:sym typeface="+mn-ea"/>
            </a:endParaRPr>
          </a:p>
        </p:txBody>
      </p:sp>
      <p:cxnSp>
        <p:nvCxnSpPr>
          <p:cNvPr id="7" name="Straight Connector 6"/>
          <p:cNvCxnSpPr>
            <a:endCxn id="10" idx="1"/>
          </p:cNvCxnSpPr>
          <p:nvPr/>
        </p:nvCxnSpPr>
        <p:spPr>
          <a:xfrm>
            <a:off x="1958340" y="1961515"/>
            <a:ext cx="749935" cy="274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812925" y="3306445"/>
            <a:ext cx="1127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6" idx="1"/>
          </p:cNvCxnSpPr>
          <p:nvPr/>
        </p:nvCxnSpPr>
        <p:spPr>
          <a:xfrm flipV="1">
            <a:off x="1785620" y="5504815"/>
            <a:ext cx="977265" cy="12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310515" y="4055745"/>
            <a:ext cx="1659890" cy="778510"/>
          </a:xfrm>
          <a:prstGeom prst="rect">
            <a:avLst/>
          </a:prstGeom>
          <a:solidFill>
            <a:srgbClr val="FFDBDA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70000"/>
              </a:lnSpc>
              <a:buClrTx/>
              <a:buSzTx/>
              <a:buFontTx/>
            </a:pPr>
            <a:endParaRPr lang="en-IN" altLang="en-US" sz="1600">
              <a:sym typeface="+mn-ea"/>
            </a:endParaRPr>
          </a:p>
          <a:p>
            <a:pPr lvl="0" algn="ctr">
              <a:lnSpc>
                <a:spcPct val="70000"/>
              </a:lnSpc>
              <a:buClrTx/>
              <a:buSzTx/>
              <a:buFontTx/>
            </a:pPr>
            <a:r>
              <a:rPr lang="en-IN" altLang="en-US" sz="1600">
                <a:sym typeface="+mn-ea"/>
              </a:rPr>
              <a:t>Vendor Performance</a:t>
            </a:r>
          </a:p>
          <a:p>
            <a:pPr lvl="0" algn="ctr">
              <a:lnSpc>
                <a:spcPct val="70000"/>
              </a:lnSpc>
              <a:buClrTx/>
              <a:buSzTx/>
              <a:buFontTx/>
            </a:pPr>
            <a:endParaRPr lang="en-IN" altLang="en-US" sz="1600">
              <a:sym typeface="+mn-ea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876425" y="4371340"/>
            <a:ext cx="1033780" cy="304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H="1">
            <a:off x="1149350" y="1293495"/>
            <a:ext cx="9525" cy="3930015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247015" y="583565"/>
            <a:ext cx="1853565" cy="730250"/>
          </a:xfrm>
          <a:prstGeom prst="rect">
            <a:avLst/>
          </a:prstGeom>
          <a:solidFill>
            <a:srgbClr val="EEBC65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endParaRPr lang="en-IN" altLang="en-US"/>
          </a:p>
          <a:p>
            <a:pPr algn="ctr">
              <a:lnSpc>
                <a:spcPct val="80000"/>
              </a:lnSpc>
            </a:pPr>
            <a:r>
              <a:rPr lang="en-IN" altLang="en-US" sz="1600"/>
              <a:t>Customer </a:t>
            </a:r>
            <a:r>
              <a:rPr lang="en-IN" altLang="en-US" sz="1600">
                <a:sym typeface="+mn-ea"/>
              </a:rPr>
              <a:t>Analysis</a:t>
            </a:r>
            <a:endParaRPr lang="en-IN" altLang="en-US">
              <a:sym typeface="+mn-ea"/>
            </a:endParaRPr>
          </a:p>
          <a:p>
            <a:pPr algn="ctr">
              <a:lnSpc>
                <a:spcPct val="80000"/>
              </a:lnSpc>
            </a:pPr>
            <a:endParaRPr lang="en-IN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326390" y="1604010"/>
            <a:ext cx="1766570" cy="606425"/>
          </a:xfrm>
          <a:prstGeom prst="rect">
            <a:avLst/>
          </a:prstGeom>
          <a:solidFill>
            <a:srgbClr val="F4D49D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>
              <a:sym typeface="+mn-ea"/>
            </a:endParaRP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r>
              <a:rPr lang="en-IN" altLang="en-US" sz="1400">
                <a:sym typeface="+mn-ea"/>
              </a:rPr>
              <a:t>Customer Behaviour</a:t>
            </a: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>
              <a:sym typeface="+mn-ea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346710" y="3976370"/>
            <a:ext cx="1579245" cy="606425"/>
          </a:xfrm>
          <a:prstGeom prst="rect">
            <a:avLst/>
          </a:prstGeom>
          <a:solidFill>
            <a:srgbClr val="F4D49D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>
              <a:sym typeface="+mn-ea"/>
            </a:endParaRP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r>
              <a:rPr lang="en-IN" altLang="en-US" sz="1400">
                <a:sym typeface="+mn-ea"/>
              </a:rPr>
              <a:t>RFM Analysis</a:t>
            </a: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>
              <a:sym typeface="+mn-ea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346075" y="2768600"/>
            <a:ext cx="1652905" cy="958404"/>
          </a:xfrm>
          <a:prstGeom prst="rect">
            <a:avLst/>
          </a:prstGeom>
          <a:solidFill>
            <a:srgbClr val="F4D49D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 dirty="0">
              <a:sym typeface="+mn-ea"/>
            </a:endParaRP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r>
              <a:rPr lang="en-IN" altLang="en-US" sz="1400" dirty="0">
                <a:sym typeface="+mn-ea"/>
              </a:rPr>
              <a:t>Customer Contribution Analysis</a:t>
            </a: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 dirty="0">
              <a:sym typeface="+mn-ea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346075" y="5103495"/>
            <a:ext cx="1654810" cy="606425"/>
          </a:xfrm>
          <a:prstGeom prst="rect">
            <a:avLst/>
          </a:prstGeom>
          <a:solidFill>
            <a:srgbClr val="F4D49D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>
              <a:sym typeface="+mn-ea"/>
            </a:endParaRP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r>
              <a:rPr lang="en-IN" altLang="en-US" sz="1400">
                <a:sym typeface="+mn-ea"/>
              </a:rPr>
              <a:t>Credit Limit Analysis</a:t>
            </a: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708275" y="1610360"/>
            <a:ext cx="8768080" cy="6718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buClrTx/>
              <a:buSzTx/>
              <a:buFontTx/>
            </a:pPr>
            <a:endParaRPr lang="en-IN" altLang="en-US" sz="1400" dirty="0">
              <a:sym typeface="+mn-ea"/>
            </a:endParaRP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r>
              <a:rPr lang="en-IN" altLang="en-US" sz="1400" dirty="0" err="1">
                <a:sym typeface="+mn-ea"/>
              </a:rPr>
              <a:t>Analyze</a:t>
            </a:r>
            <a:r>
              <a:rPr lang="en-IN" altLang="en-US" sz="1400" dirty="0">
                <a:sym typeface="+mn-ea"/>
              </a:rPr>
              <a:t> customer buying patterns and identify top customers</a:t>
            </a: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endParaRPr lang="en-IN" altLang="en-US" sz="1400" dirty="0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762885" y="2858770"/>
            <a:ext cx="8768080" cy="6740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buClrTx/>
              <a:buSzTx/>
              <a:buFontTx/>
            </a:pPr>
            <a:endParaRPr lang="en-IN" altLang="en-US" sz="1400" dirty="0">
              <a:sym typeface="+mn-ea"/>
            </a:endParaRP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r>
              <a:rPr lang="en-IN" altLang="en-US" sz="1400" dirty="0" err="1">
                <a:sym typeface="+mn-ea"/>
              </a:rPr>
              <a:t>Analyze</a:t>
            </a:r>
            <a:r>
              <a:rPr lang="en-IN" altLang="en-US" sz="1400" dirty="0">
                <a:sym typeface="+mn-ea"/>
              </a:rPr>
              <a:t> customer contribution in terms of </a:t>
            </a:r>
            <a:r>
              <a:rPr lang="en-IN" altLang="en-US" sz="1400" dirty="0" err="1">
                <a:sym typeface="+mn-ea"/>
              </a:rPr>
              <a:t>sales,purchase</a:t>
            </a:r>
            <a:r>
              <a:rPr lang="en-IN" altLang="en-US" sz="1400" dirty="0">
                <a:sym typeface="+mn-ea"/>
              </a:rPr>
              <a:t> frequency and Average order value</a:t>
            </a: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endParaRPr lang="en-IN" altLang="en-US" sz="1400" dirty="0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708275" y="5103495"/>
            <a:ext cx="8768080" cy="6718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buClrTx/>
              <a:buSzTx/>
              <a:buFontTx/>
            </a:pPr>
            <a:r>
              <a:rPr lang="en-IN" altLang="en-US" sz="1400">
                <a:sym typeface="+mn-ea"/>
              </a:rPr>
              <a:t> </a:t>
            </a: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r>
              <a:rPr lang="en-IN" altLang="en-US" sz="1400">
                <a:sym typeface="+mn-ea"/>
              </a:rPr>
              <a:t>Visualize the distribution of credit limits among customers</a:t>
            </a: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endParaRPr lang="en-IN" altLang="en-US" sz="140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762885" y="3997325"/>
            <a:ext cx="8768080" cy="86550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buClrTx/>
              <a:buSzTx/>
              <a:buFontTx/>
            </a:pPr>
            <a:endParaRPr lang="en-IN" altLang="en-US" sz="1400">
              <a:sym typeface="+mn-ea"/>
            </a:endParaRP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r>
              <a:rPr lang="en-IN" altLang="en-US" sz="1400">
                <a:sym typeface="+mn-ea"/>
              </a:rPr>
              <a:t>Conduct Recency, Frequency, and Monetary (RFM) analysis to segment customers based on their recent purchases, frequency of purchases, and monetary value</a:t>
            </a: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endParaRPr lang="en-IN" altLang="en-US" sz="1400">
              <a:sym typeface="+mn-ea"/>
            </a:endParaRPr>
          </a:p>
        </p:txBody>
      </p:sp>
      <p:cxnSp>
        <p:nvCxnSpPr>
          <p:cNvPr id="7" name="Straight Connector 6"/>
          <p:cNvCxnSpPr>
            <a:stCxn id="29" idx="3"/>
          </p:cNvCxnSpPr>
          <p:nvPr/>
        </p:nvCxnSpPr>
        <p:spPr>
          <a:xfrm flipV="1">
            <a:off x="1998980" y="3150235"/>
            <a:ext cx="763905" cy="975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022475" y="1924685"/>
            <a:ext cx="685800" cy="215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903730" y="4248150"/>
            <a:ext cx="929640" cy="25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925955" y="5523865"/>
            <a:ext cx="889000" cy="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  <a:endCxn id="6" idx="0"/>
          </p:cNvCxnSpPr>
          <p:nvPr/>
        </p:nvCxnSpPr>
        <p:spPr>
          <a:xfrm flipH="1">
            <a:off x="1323424" y="1852930"/>
            <a:ext cx="39921" cy="3081655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379730" y="1193800"/>
            <a:ext cx="2101215" cy="730250"/>
          </a:xfrm>
          <a:prstGeom prst="rect">
            <a:avLst/>
          </a:prstGeom>
          <a:solidFill>
            <a:srgbClr val="C98ABE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endParaRPr lang="en-IN" altLang="en-US"/>
          </a:p>
          <a:p>
            <a:pPr algn="ctr">
              <a:lnSpc>
                <a:spcPct val="80000"/>
              </a:lnSpc>
            </a:pPr>
            <a:r>
              <a:rPr lang="en-IN" altLang="en-US" sz="1600"/>
              <a:t>Demographics </a:t>
            </a:r>
            <a:r>
              <a:rPr lang="en-IN" altLang="en-US" sz="1600">
                <a:sym typeface="+mn-ea"/>
              </a:rPr>
              <a:t>Analysis</a:t>
            </a:r>
            <a:endParaRPr lang="en-IN" altLang="en-US">
              <a:sym typeface="+mn-ea"/>
            </a:endParaRPr>
          </a:p>
          <a:p>
            <a:pPr algn="ctr">
              <a:lnSpc>
                <a:spcPct val="80000"/>
              </a:lnSpc>
            </a:pPr>
            <a:endParaRPr lang="en-IN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485775" y="2317115"/>
            <a:ext cx="1887220" cy="606425"/>
          </a:xfrm>
          <a:prstGeom prst="rect">
            <a:avLst/>
          </a:prstGeom>
          <a:solidFill>
            <a:srgbClr val="E9D0E5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>
              <a:sym typeface="+mn-ea"/>
            </a:endParaRP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r>
              <a:rPr lang="en-IN" altLang="en-US" sz="1400">
                <a:sym typeface="+mn-ea"/>
              </a:rPr>
              <a:t>Office distribution</a:t>
            </a: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r>
              <a:rPr lang="en-IN" altLang="en-US" sz="1400">
                <a:sym typeface="+mn-ea"/>
              </a:rPr>
              <a:t> </a:t>
            </a:r>
          </a:p>
        </p:txBody>
      </p:sp>
      <p:sp>
        <p:nvSpPr>
          <p:cNvPr id="28" name="Text Box 27"/>
          <p:cNvSpPr txBox="1"/>
          <p:nvPr/>
        </p:nvSpPr>
        <p:spPr>
          <a:xfrm>
            <a:off x="485775" y="3406140"/>
            <a:ext cx="1710055" cy="778510"/>
          </a:xfrm>
          <a:prstGeom prst="rect">
            <a:avLst/>
          </a:prstGeom>
          <a:solidFill>
            <a:srgbClr val="E9D0E5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>
              <a:sym typeface="+mn-ea"/>
            </a:endParaRP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r>
              <a:rPr lang="en-IN" altLang="en-US" sz="1400">
                <a:sym typeface="+mn-ea"/>
              </a:rPr>
              <a:t>Customer Distribution</a:t>
            </a: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935605" y="2251710"/>
            <a:ext cx="8768080" cy="6718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buClrTx/>
              <a:buSzTx/>
              <a:buFontTx/>
            </a:pPr>
            <a:endParaRPr lang="en-IN" altLang="en-US" sz="1400">
              <a:sym typeface="+mn-ea"/>
            </a:endParaRP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r>
              <a:rPr lang="en-IN" altLang="en-US" sz="1400">
                <a:sym typeface="+mn-ea"/>
              </a:rPr>
              <a:t>Analyse the geographic distribution of offices and their sales</a:t>
            </a: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endParaRPr lang="en-IN" altLang="en-US" sz="1400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990215" y="3463290"/>
            <a:ext cx="8768080" cy="6718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buClrTx/>
              <a:buSzTx/>
              <a:buFontTx/>
            </a:pPr>
            <a:r>
              <a:rPr lang="en-IN" altLang="en-US" sz="1400">
                <a:sym typeface="+mn-ea"/>
              </a:rPr>
              <a:t> </a:t>
            </a: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r>
              <a:rPr lang="en-IN" altLang="en-US" sz="1400">
                <a:sym typeface="+mn-ea"/>
              </a:rPr>
              <a:t>Visualize the geographic distribution of customers</a:t>
            </a: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endParaRPr lang="en-IN" altLang="en-US" sz="1400">
              <a:sym typeface="+mn-ea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108200" y="3792855"/>
            <a:ext cx="989330" cy="10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2232025" y="2635250"/>
            <a:ext cx="802005" cy="18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7">
            <a:extLst>
              <a:ext uri="{FF2B5EF4-FFF2-40B4-BE49-F238E27FC236}">
                <a16:creationId xmlns:a16="http://schemas.microsoft.com/office/drawing/2014/main" id="{E1120C67-352E-76AB-776A-2D848BA812AF}"/>
              </a:ext>
            </a:extLst>
          </p:cNvPr>
          <p:cNvSpPr txBox="1"/>
          <p:nvPr/>
        </p:nvSpPr>
        <p:spPr>
          <a:xfrm>
            <a:off x="468396" y="4934585"/>
            <a:ext cx="1710055" cy="786049"/>
          </a:xfrm>
          <a:prstGeom prst="rect">
            <a:avLst/>
          </a:prstGeom>
          <a:solidFill>
            <a:srgbClr val="E9D0E5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 dirty="0">
              <a:sym typeface="+mn-ea"/>
            </a:endParaRP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r>
              <a:rPr lang="en-IN" altLang="en-US" sz="1400" dirty="0">
                <a:sym typeface="+mn-ea"/>
              </a:rPr>
              <a:t>Employee Distribution</a:t>
            </a: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 dirty="0">
              <a:sym typeface="+mn-ea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A454C-3068-03F9-E149-61A1A7ED0CF0}"/>
              </a:ext>
            </a:extLst>
          </p:cNvPr>
          <p:cNvCxnSpPr/>
          <p:nvPr/>
        </p:nvCxnSpPr>
        <p:spPr>
          <a:xfrm flipV="1">
            <a:off x="2048744" y="5276599"/>
            <a:ext cx="989330" cy="10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">
            <a:extLst>
              <a:ext uri="{FF2B5EF4-FFF2-40B4-BE49-F238E27FC236}">
                <a16:creationId xmlns:a16="http://schemas.microsoft.com/office/drawing/2014/main" id="{580FB554-7E5D-4125-6E80-A06398646793}"/>
              </a:ext>
            </a:extLst>
          </p:cNvPr>
          <p:cNvSpPr txBox="1"/>
          <p:nvPr/>
        </p:nvSpPr>
        <p:spPr>
          <a:xfrm>
            <a:off x="2935605" y="4978032"/>
            <a:ext cx="8768080" cy="6718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buClrTx/>
              <a:buSzTx/>
              <a:buFontTx/>
            </a:pPr>
            <a:r>
              <a:rPr lang="en-IN" altLang="en-US" sz="1400" dirty="0">
                <a:sym typeface="+mn-ea"/>
              </a:rPr>
              <a:t> </a:t>
            </a: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r>
              <a:rPr lang="en-IN" altLang="en-US" sz="1400" dirty="0">
                <a:sym typeface="+mn-ea"/>
              </a:rPr>
              <a:t>Visualize the geographic distribution of employees</a:t>
            </a: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endParaRPr lang="en-IN" altLang="en-US" sz="1400" dirty="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  <a:endCxn id="13" idx="0"/>
          </p:cNvCxnSpPr>
          <p:nvPr/>
        </p:nvCxnSpPr>
        <p:spPr>
          <a:xfrm flipH="1">
            <a:off x="1238584" y="1374140"/>
            <a:ext cx="49831" cy="3806507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454660" y="802005"/>
            <a:ext cx="1692910" cy="730250"/>
          </a:xfrm>
          <a:prstGeom prst="rect">
            <a:avLst/>
          </a:prstGeom>
          <a:solidFill>
            <a:srgbClr val="8FDCDD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endParaRPr lang="en-IN" altLang="en-US"/>
          </a:p>
          <a:p>
            <a:pPr algn="ctr">
              <a:lnSpc>
                <a:spcPct val="80000"/>
              </a:lnSpc>
            </a:pPr>
            <a:r>
              <a:rPr lang="en-IN" altLang="en-US" sz="1600"/>
              <a:t>Inventory Analysis</a:t>
            </a:r>
            <a:endParaRPr lang="en-IN" altLang="en-US"/>
          </a:p>
          <a:p>
            <a:pPr algn="ctr">
              <a:lnSpc>
                <a:spcPct val="80000"/>
              </a:lnSpc>
            </a:pPr>
            <a:endParaRPr lang="en-IN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554355" y="1849755"/>
            <a:ext cx="1422400" cy="613694"/>
          </a:xfrm>
          <a:prstGeom prst="rect">
            <a:avLst/>
          </a:prstGeom>
          <a:solidFill>
            <a:srgbClr val="C7EEEE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 dirty="0">
              <a:sym typeface="+mn-ea"/>
            </a:endParaRP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r>
              <a:rPr lang="en-IN" altLang="en-US" sz="1400" dirty="0">
                <a:sym typeface="+mn-ea"/>
              </a:rPr>
              <a:t>Key Metrics </a:t>
            </a: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 dirty="0">
              <a:sym typeface="+mn-ea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554355" y="4146550"/>
            <a:ext cx="1422400" cy="606425"/>
          </a:xfrm>
          <a:prstGeom prst="rect">
            <a:avLst/>
          </a:prstGeom>
          <a:solidFill>
            <a:srgbClr val="C7EEEE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>
              <a:sym typeface="+mn-ea"/>
            </a:endParaRP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r>
              <a:rPr lang="en-IN" altLang="en-US" sz="1400">
                <a:sym typeface="+mn-ea"/>
              </a:rPr>
              <a:t>ABC Analysis</a:t>
            </a: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>
              <a:sym typeface="+mn-ea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554355" y="3014345"/>
            <a:ext cx="1422400" cy="778510"/>
          </a:xfrm>
          <a:prstGeom prst="rect">
            <a:avLst/>
          </a:prstGeom>
          <a:solidFill>
            <a:srgbClr val="C7EEEE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 dirty="0">
              <a:sym typeface="+mn-ea"/>
            </a:endParaRP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r>
              <a:rPr lang="en-IN" altLang="en-US" sz="1400" dirty="0">
                <a:sym typeface="+mn-ea"/>
              </a:rPr>
              <a:t>Stockout Analysis</a:t>
            </a: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 dirty="0"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708275" y="1903095"/>
            <a:ext cx="8768080" cy="6718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buClrTx/>
              <a:buSzTx/>
              <a:buFontTx/>
            </a:pPr>
            <a:r>
              <a:rPr lang="en-IN" altLang="en-US" sz="1400" dirty="0">
                <a:sym typeface="+mn-ea"/>
              </a:rPr>
              <a:t> </a:t>
            </a: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r>
              <a:rPr lang="en-IN" altLang="en-US" sz="1400" dirty="0">
                <a:sym typeface="+mn-ea"/>
              </a:rPr>
              <a:t>Visualize key metrics such as Total Inventory value, Total Quantity </a:t>
            </a:r>
            <a:r>
              <a:rPr lang="en-IN" altLang="en-US" sz="1400" dirty="0" err="1">
                <a:sym typeface="+mn-ea"/>
              </a:rPr>
              <a:t>Instock</a:t>
            </a:r>
            <a:endParaRPr lang="en-IN" altLang="en-US" sz="1400" dirty="0">
              <a:sym typeface="+mn-ea"/>
            </a:endParaRP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endParaRPr lang="en-IN" altLang="en-US" sz="1400" dirty="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762885" y="3087370"/>
            <a:ext cx="8768080" cy="6740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buClrTx/>
              <a:buSzTx/>
              <a:buFontTx/>
            </a:pPr>
            <a:r>
              <a:rPr lang="en-IN" altLang="en-US" sz="1400" dirty="0">
                <a:sym typeface="+mn-ea"/>
              </a:rPr>
              <a:t> </a:t>
            </a: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r>
              <a:rPr lang="en-IN" altLang="en-US" sz="1400" dirty="0">
                <a:sym typeface="+mn-ea"/>
              </a:rPr>
              <a:t>Identify the products running out of stocks and products to be reordered </a:t>
            </a: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endParaRPr lang="en-IN" altLang="en-US" sz="1400" dirty="0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762885" y="4157980"/>
            <a:ext cx="8768080" cy="6718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buClrTx/>
              <a:buSzTx/>
              <a:buFontTx/>
            </a:pPr>
            <a:endParaRPr lang="en-IN" altLang="en-US" sz="1400">
              <a:sym typeface="+mn-ea"/>
            </a:endParaRP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r>
              <a:rPr lang="en-IN" altLang="en-US" sz="1400">
                <a:sym typeface="+mn-ea"/>
              </a:rPr>
              <a:t>Classify products using ABC analysis (e.g., A for high-value items, B for medium, C for low)</a:t>
            </a: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endParaRPr lang="en-IN" altLang="en-US" sz="1400">
              <a:sym typeface="+mn-ea"/>
            </a:endParaRP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1842770" y="2206132"/>
            <a:ext cx="8985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 flipV="1">
            <a:off x="1880870" y="3423920"/>
            <a:ext cx="989330" cy="10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880870" y="4445000"/>
            <a:ext cx="989330" cy="10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20">
            <a:extLst>
              <a:ext uri="{FF2B5EF4-FFF2-40B4-BE49-F238E27FC236}">
                <a16:creationId xmlns:a16="http://schemas.microsoft.com/office/drawing/2014/main" id="{E6E83BCD-B478-6E4A-0BA0-23C75FE7FD93}"/>
              </a:ext>
            </a:extLst>
          </p:cNvPr>
          <p:cNvSpPr txBox="1"/>
          <p:nvPr/>
        </p:nvSpPr>
        <p:spPr>
          <a:xfrm>
            <a:off x="527384" y="5180647"/>
            <a:ext cx="1422400" cy="958404"/>
          </a:xfrm>
          <a:prstGeom prst="rect">
            <a:avLst/>
          </a:prstGeom>
          <a:solidFill>
            <a:srgbClr val="C7EEEE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 dirty="0">
              <a:sym typeface="+mn-ea"/>
            </a:endParaRP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r>
              <a:rPr lang="en-IN" altLang="en-US" sz="1400" dirty="0">
                <a:sym typeface="+mn-ea"/>
              </a:rPr>
              <a:t>Inventory value across product Category</a:t>
            </a: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 dirty="0">
              <a:sym typeface="+mn-ea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B021FEF7-52EC-2FC7-FA7C-EA95B3E89B6D}"/>
              </a:ext>
            </a:extLst>
          </p:cNvPr>
          <p:cNvSpPr txBox="1"/>
          <p:nvPr/>
        </p:nvSpPr>
        <p:spPr>
          <a:xfrm>
            <a:off x="2762885" y="5322833"/>
            <a:ext cx="8768080" cy="6740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buClrTx/>
              <a:buSzTx/>
              <a:buFontTx/>
            </a:pPr>
            <a:endParaRPr lang="en-IN" altLang="en-US" sz="1400" dirty="0">
              <a:sym typeface="+mn-ea"/>
            </a:endParaRP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r>
              <a:rPr lang="en-IN" altLang="en-US" sz="1400" dirty="0" err="1">
                <a:sym typeface="+mn-ea"/>
              </a:rPr>
              <a:t>Analyze</a:t>
            </a:r>
            <a:r>
              <a:rPr lang="en-IN" altLang="en-US" sz="1400" dirty="0">
                <a:sym typeface="+mn-ea"/>
              </a:rPr>
              <a:t> the inventory values across each product category and identify the most popular category</a:t>
            </a: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endParaRPr lang="en-IN" altLang="en-US" sz="1400" dirty="0">
              <a:sym typeface="+mn-ea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9051CB-B26E-6AE9-21D8-26821BB4D8B4}"/>
              </a:ext>
            </a:extLst>
          </p:cNvPr>
          <p:cNvCxnSpPr/>
          <p:nvPr/>
        </p:nvCxnSpPr>
        <p:spPr>
          <a:xfrm flipV="1">
            <a:off x="1861670" y="5649688"/>
            <a:ext cx="989330" cy="10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H="1">
            <a:off x="1231900" y="1299210"/>
            <a:ext cx="19050" cy="3030855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359410" y="765810"/>
            <a:ext cx="1736725" cy="681990"/>
          </a:xfrm>
          <a:prstGeom prst="rect">
            <a:avLst/>
          </a:prstGeom>
          <a:solidFill>
            <a:srgbClr val="F5813C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endParaRPr lang="en-IN" altLang="en-US" sz="1600"/>
          </a:p>
          <a:p>
            <a:pPr algn="ctr">
              <a:lnSpc>
                <a:spcPct val="80000"/>
              </a:lnSpc>
            </a:pPr>
            <a:r>
              <a:rPr lang="en-IN" altLang="en-US" sz="1600"/>
              <a:t>Employee Analysis</a:t>
            </a:r>
          </a:p>
          <a:p>
            <a:pPr algn="ctr">
              <a:lnSpc>
                <a:spcPct val="80000"/>
              </a:lnSpc>
            </a:pPr>
            <a:endParaRPr lang="en-IN" altLang="en-US" sz="1600"/>
          </a:p>
        </p:txBody>
      </p:sp>
      <p:sp>
        <p:nvSpPr>
          <p:cNvPr id="19" name="Text Box 18"/>
          <p:cNvSpPr txBox="1"/>
          <p:nvPr/>
        </p:nvSpPr>
        <p:spPr>
          <a:xfrm>
            <a:off x="454025" y="1804670"/>
            <a:ext cx="1548130" cy="958404"/>
          </a:xfrm>
          <a:prstGeom prst="rect">
            <a:avLst/>
          </a:prstGeom>
          <a:solidFill>
            <a:srgbClr val="F9AF87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 dirty="0">
              <a:sym typeface="+mn-ea"/>
            </a:endParaRP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r>
              <a:rPr lang="en-IN" altLang="en-US" sz="1400" dirty="0">
                <a:sym typeface="+mn-ea"/>
              </a:rPr>
              <a:t>Employees contribution by Regions</a:t>
            </a: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 dirty="0">
              <a:sym typeface="+mn-ea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54025" y="4189730"/>
            <a:ext cx="1548130" cy="950595"/>
          </a:xfrm>
          <a:prstGeom prst="rect">
            <a:avLst/>
          </a:prstGeom>
          <a:solidFill>
            <a:srgbClr val="F9AF87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>
              <a:sym typeface="+mn-ea"/>
            </a:endParaRP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r>
              <a:rPr lang="en-IN" altLang="en-US" sz="1400">
                <a:sym typeface="+mn-ea"/>
              </a:rPr>
              <a:t>Sales Representative Performance</a:t>
            </a: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>
              <a:sym typeface="+mn-ea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506095" y="2978150"/>
            <a:ext cx="1401445" cy="613694"/>
          </a:xfrm>
          <a:prstGeom prst="rect">
            <a:avLst/>
          </a:prstGeom>
          <a:solidFill>
            <a:srgbClr val="F9AF87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 dirty="0">
              <a:sym typeface="+mn-ea"/>
            </a:endParaRP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r>
              <a:rPr lang="en-IN" altLang="en-US" sz="1400" dirty="0">
                <a:sym typeface="+mn-ea"/>
              </a:rPr>
              <a:t>CRM Analysis</a:t>
            </a:r>
          </a:p>
          <a:p>
            <a:pPr lvl="0" algn="ctr">
              <a:lnSpc>
                <a:spcPct val="80000"/>
              </a:lnSpc>
              <a:buClrTx/>
              <a:buSzTx/>
              <a:buFontTx/>
            </a:pPr>
            <a:endParaRPr lang="en-IN" altLang="en-US" sz="1400" dirty="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762885" y="2978150"/>
            <a:ext cx="8768080" cy="6740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buClrTx/>
              <a:buSzTx/>
              <a:buFontTx/>
            </a:pPr>
            <a:endParaRPr lang="en-IN" altLang="en-US" sz="1400" dirty="0">
              <a:sym typeface="+mn-ea"/>
            </a:endParaRP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r>
              <a:rPr lang="en-IN" altLang="en-US" sz="1400" dirty="0" err="1">
                <a:sym typeface="+mn-ea"/>
              </a:rPr>
              <a:t>Analyze</a:t>
            </a:r>
            <a:r>
              <a:rPr lang="en-IN" altLang="en-US" sz="1400" dirty="0">
                <a:sym typeface="+mn-ea"/>
              </a:rPr>
              <a:t> the distribution of customers employees and their </a:t>
            </a:r>
            <a:r>
              <a:rPr lang="en-IN" altLang="en-US" sz="1400">
                <a:sym typeface="+mn-ea"/>
              </a:rPr>
              <a:t>workload balance</a:t>
            </a:r>
            <a:endParaRPr lang="en-IN" altLang="en-US" sz="1400" dirty="0">
              <a:sym typeface="+mn-ea"/>
            </a:endParaRP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endParaRPr lang="en-IN" altLang="en-US" sz="1400" dirty="0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826385" y="1858010"/>
            <a:ext cx="8768080" cy="6718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buClrTx/>
              <a:buSzTx/>
              <a:buFontTx/>
            </a:pPr>
            <a:endParaRPr lang="en-IN" altLang="en-US" sz="1400" dirty="0">
              <a:sym typeface="+mn-ea"/>
            </a:endParaRP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r>
              <a:rPr lang="en-IN" altLang="en-US" sz="1400" dirty="0">
                <a:sym typeface="+mn-ea"/>
              </a:rPr>
              <a:t>Evaluate the sales contribution of employees in particular region</a:t>
            </a: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endParaRPr lang="en-IN" altLang="en-US" sz="1400" dirty="0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762885" y="4252595"/>
            <a:ext cx="8768080" cy="6718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190500" dist="50800" dir="5400000" algn="t" rotWithShape="0">
              <a:schemeClr val="accent1">
                <a:lumMod val="50000"/>
                <a:alpha val="39000"/>
              </a:schemeClr>
            </a:outerShdw>
            <a:softEdge rad="8890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buClrTx/>
              <a:buSzTx/>
              <a:buFontTx/>
            </a:pPr>
            <a:endParaRPr lang="en-IN" altLang="en-US" sz="1400">
              <a:sym typeface="+mn-ea"/>
            </a:endParaRP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r>
              <a:rPr lang="en-IN" altLang="en-US" sz="1400">
                <a:sym typeface="+mn-ea"/>
              </a:rPr>
              <a:t>Identify top-performing sales representatives and sales trends</a:t>
            </a:r>
          </a:p>
          <a:p>
            <a:pPr lvl="0" algn="ctr">
              <a:lnSpc>
                <a:spcPct val="90000"/>
              </a:lnSpc>
              <a:buClrTx/>
              <a:buSzTx/>
              <a:buFontTx/>
            </a:pPr>
            <a:endParaRPr lang="en-IN" altLang="en-US" sz="1400">
              <a:sym typeface="+mn-ea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837055" y="3381375"/>
            <a:ext cx="989330" cy="10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907540" y="2207895"/>
            <a:ext cx="989330" cy="10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907540" y="4660265"/>
            <a:ext cx="989330" cy="10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2484</TotalTime>
  <Words>392</Words>
  <Application>Microsoft Office PowerPoint</Application>
  <PresentationFormat>Widescreen</PresentationFormat>
  <Paragraphs>160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Baskerville Old Face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Nandhini Kaushik</cp:lastModifiedBy>
  <cp:revision>12</cp:revision>
  <dcterms:created xsi:type="dcterms:W3CDTF">2024-01-26T19:01:00Z</dcterms:created>
  <dcterms:modified xsi:type="dcterms:W3CDTF">2024-02-28T11:13:07Z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DE6AADF764DF44908CDA4E773EA23F61</vt:lpwstr>
  </property>
  <property fmtid="{D5CDD505-2E9C-101B-9397-08002B2CF9AE}" pid="3" name="KSOProductBuildVer">
    <vt:lpwstr>1033-11.2.0.11225</vt:lpwstr>
  </property>
</Properties>
</file>