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Lst>
  <p:sldSz cy="5143500" cx="9144000"/>
  <p:notesSz cx="6858000" cy="9144000"/>
  <p:embeddedFontLst>
    <p:embeddedFont>
      <p:font typeface="Nunit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13" roundtripDataSignature="AMtx7midYdgtg0AwCPxpXYqeG93QtI9h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italic.fntdata"/><Relationship Id="rId10" Type="http://schemas.openxmlformats.org/officeDocument/2006/relationships/font" Target="fonts/Nunito-bold.fntdata"/><Relationship Id="rId13" Type="http://customschemas.google.com/relationships/presentationmetadata" Target="metadata"/><Relationship Id="rId12"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5"/>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5"/>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5"/>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5"/>
          <p:cNvGrpSpPr/>
          <p:nvPr/>
        </p:nvGrpSpPr>
        <p:grpSpPr>
          <a:xfrm>
            <a:off x="255200" y="592"/>
            <a:ext cx="2250363" cy="1044300"/>
            <a:chOff x="255200" y="592"/>
            <a:chExt cx="2250363" cy="1044300"/>
          </a:xfrm>
        </p:grpSpPr>
        <p:sp>
          <p:nvSpPr>
            <p:cNvPr id="15" name="Google Shape;15;p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5"/>
          <p:cNvGrpSpPr/>
          <p:nvPr/>
        </p:nvGrpSpPr>
        <p:grpSpPr>
          <a:xfrm>
            <a:off x="905395" y="592"/>
            <a:ext cx="2250363" cy="1044300"/>
            <a:chOff x="905395" y="592"/>
            <a:chExt cx="2250363" cy="1044300"/>
          </a:xfrm>
        </p:grpSpPr>
        <p:sp>
          <p:nvSpPr>
            <p:cNvPr id="19" name="Google Shape;19;p5"/>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5"/>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5"/>
          <p:cNvGrpSpPr/>
          <p:nvPr/>
        </p:nvGrpSpPr>
        <p:grpSpPr>
          <a:xfrm>
            <a:off x="7057468" y="5088"/>
            <a:ext cx="1851281" cy="752108"/>
            <a:chOff x="6917201" y="0"/>
            <a:chExt cx="2227776" cy="863400"/>
          </a:xfrm>
        </p:grpSpPr>
        <p:sp>
          <p:nvSpPr>
            <p:cNvPr id="23" name="Google Shape;23;p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5"/>
          <p:cNvGrpSpPr/>
          <p:nvPr/>
        </p:nvGrpSpPr>
        <p:grpSpPr>
          <a:xfrm>
            <a:off x="6553032" y="4217852"/>
            <a:ext cx="2389067" cy="925737"/>
            <a:chOff x="6917201" y="0"/>
            <a:chExt cx="2227776" cy="863400"/>
          </a:xfrm>
        </p:grpSpPr>
        <p:sp>
          <p:nvSpPr>
            <p:cNvPr id="27" name="Google Shape;27;p5"/>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5"/>
          <p:cNvGrpSpPr/>
          <p:nvPr/>
        </p:nvGrpSpPr>
        <p:grpSpPr>
          <a:xfrm>
            <a:off x="199149" y="4055652"/>
            <a:ext cx="2795413" cy="1083308"/>
            <a:chOff x="6917201" y="0"/>
            <a:chExt cx="2227776" cy="863400"/>
          </a:xfrm>
        </p:grpSpPr>
        <p:sp>
          <p:nvSpPr>
            <p:cNvPr id="31" name="Google Shape;31;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5"/>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5"/>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4"/>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4"/>
          <p:cNvGrpSpPr/>
          <p:nvPr/>
        </p:nvGrpSpPr>
        <p:grpSpPr>
          <a:xfrm>
            <a:off x="5959222" y="4119576"/>
            <a:ext cx="2520951" cy="1024165"/>
            <a:chOff x="6917201" y="0"/>
            <a:chExt cx="2227776" cy="863400"/>
          </a:xfrm>
        </p:grpSpPr>
        <p:sp>
          <p:nvSpPr>
            <p:cNvPr id="112" name="Google Shape;112;p1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4"/>
          <p:cNvGrpSpPr/>
          <p:nvPr/>
        </p:nvGrpSpPr>
        <p:grpSpPr>
          <a:xfrm>
            <a:off x="199149" y="2"/>
            <a:ext cx="2795413" cy="1083308"/>
            <a:chOff x="6917201" y="0"/>
            <a:chExt cx="2227776" cy="863400"/>
          </a:xfrm>
        </p:grpSpPr>
        <p:sp>
          <p:nvSpPr>
            <p:cNvPr id="116" name="Google Shape;116;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4"/>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4"/>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6"/>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7"/>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7"/>
          <p:cNvGrpSpPr/>
          <p:nvPr/>
        </p:nvGrpSpPr>
        <p:grpSpPr>
          <a:xfrm>
            <a:off x="5594191" y="3961115"/>
            <a:ext cx="2910144" cy="1182340"/>
            <a:chOff x="6917201" y="0"/>
            <a:chExt cx="2227776" cy="863400"/>
          </a:xfrm>
        </p:grpSpPr>
        <p:sp>
          <p:nvSpPr>
            <p:cNvPr id="47" name="Google Shape;47;p7"/>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7"/>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7"/>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7"/>
          <p:cNvGrpSpPr/>
          <p:nvPr/>
        </p:nvGrpSpPr>
        <p:grpSpPr>
          <a:xfrm>
            <a:off x="199149" y="2"/>
            <a:ext cx="2795413" cy="1083308"/>
            <a:chOff x="6917201" y="0"/>
            <a:chExt cx="2227776" cy="863400"/>
          </a:xfrm>
        </p:grpSpPr>
        <p:sp>
          <p:nvSpPr>
            <p:cNvPr id="51" name="Google Shape;51;p7"/>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7"/>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7"/>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0"/>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0"/>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10"/>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11"/>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1"/>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1"/>
          <p:cNvGrpSpPr/>
          <p:nvPr/>
        </p:nvGrpSpPr>
        <p:grpSpPr>
          <a:xfrm>
            <a:off x="255991" y="-118"/>
            <a:ext cx="2251347" cy="1043408"/>
            <a:chOff x="3961956" y="4383950"/>
            <a:chExt cx="1160548" cy="548700"/>
          </a:xfrm>
        </p:grpSpPr>
        <p:sp>
          <p:nvSpPr>
            <p:cNvPr id="81" name="Google Shape;81;p1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1"/>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1"/>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11"/>
          <p:cNvGrpSpPr/>
          <p:nvPr/>
        </p:nvGrpSpPr>
        <p:grpSpPr>
          <a:xfrm>
            <a:off x="34934" y="4522125"/>
            <a:ext cx="1593305" cy="617072"/>
            <a:chOff x="6917201" y="0"/>
            <a:chExt cx="2227776" cy="863400"/>
          </a:xfrm>
        </p:grpSpPr>
        <p:sp>
          <p:nvSpPr>
            <p:cNvPr id="86" name="Google Shape;86;p11"/>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1"/>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1"/>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1"/>
          <p:cNvGrpSpPr/>
          <p:nvPr/>
        </p:nvGrpSpPr>
        <p:grpSpPr>
          <a:xfrm>
            <a:off x="5886353" y="1243"/>
            <a:ext cx="3257454" cy="1261514"/>
            <a:chOff x="6917201" y="0"/>
            <a:chExt cx="2227776" cy="863400"/>
          </a:xfrm>
        </p:grpSpPr>
        <p:sp>
          <p:nvSpPr>
            <p:cNvPr id="90" name="Google Shape;90;p1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1"/>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1"/>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1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2"/>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2"/>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12"/>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12"/>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3"/>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3"/>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3"/>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4"/>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765325" y="1299672"/>
            <a:ext cx="5361300" cy="19554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b="1" lang="en" sz="2300">
                <a:solidFill>
                  <a:srgbClr val="BF9000"/>
                </a:solidFill>
                <a:latin typeface="Arial"/>
                <a:ea typeface="Arial"/>
                <a:cs typeface="Arial"/>
                <a:sym typeface="Arial"/>
              </a:rPr>
              <a:t>Prediction of Students’ Dropout and its Influential Parameters</a:t>
            </a:r>
            <a:endParaRPr b="1" sz="4900">
              <a:solidFill>
                <a:srgbClr val="BF9000"/>
              </a:solidFill>
            </a:endParaRPr>
          </a:p>
        </p:txBody>
      </p:sp>
      <p:sp>
        <p:nvSpPr>
          <p:cNvPr id="129" name="Google Shape;129;p1"/>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SzPct val="117647"/>
              <a:buNone/>
            </a:pPr>
            <a:r>
              <a:rPr lang="en"/>
              <a:t>Nandhini Natrayan </a:t>
            </a:r>
            <a:endParaRPr/>
          </a:p>
          <a:p>
            <a:pPr indent="0" lvl="0" marL="0" rtl="0" algn="ctr">
              <a:lnSpc>
                <a:spcPct val="100000"/>
              </a:lnSpc>
              <a:spcBef>
                <a:spcPts val="0"/>
              </a:spcBef>
              <a:spcAft>
                <a:spcPts val="0"/>
              </a:spcAft>
              <a:buSzPct val="117647"/>
              <a:buNone/>
            </a:pPr>
            <a:r>
              <a:rPr lang="en"/>
              <a:t>Yaren Merve Akın</a:t>
            </a:r>
            <a:endParaRPr/>
          </a:p>
        </p:txBody>
      </p:sp>
      <p:pic>
        <p:nvPicPr>
          <p:cNvPr id="130" name="Google Shape;130;p1"/>
          <p:cNvPicPr preferRelativeResize="0"/>
          <p:nvPr/>
        </p:nvPicPr>
        <p:blipFill rotWithShape="1">
          <a:blip r:embed="rId3">
            <a:alphaModFix/>
          </a:blip>
          <a:srcRect b="0" l="0" r="0" t="0"/>
          <a:stretch/>
        </p:blipFill>
        <p:spPr>
          <a:xfrm>
            <a:off x="5608688" y="2905963"/>
            <a:ext cx="2733675" cy="1666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
          <p:cNvSpPr txBox="1"/>
          <p:nvPr>
            <p:ph idx="1" type="body"/>
          </p:nvPr>
        </p:nvSpPr>
        <p:spPr>
          <a:xfrm>
            <a:off x="819150" y="1228775"/>
            <a:ext cx="7505700" cy="3210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sz="1200">
              <a:solidFill>
                <a:srgbClr val="BF9000"/>
              </a:solidFill>
              <a:latin typeface="Arial"/>
              <a:ea typeface="Arial"/>
              <a:cs typeface="Arial"/>
              <a:sym typeface="Arial"/>
            </a:endParaRPr>
          </a:p>
          <a:p>
            <a:pPr indent="0" lvl="0" marL="0" rtl="0" algn="l">
              <a:lnSpc>
                <a:spcPct val="115000"/>
              </a:lnSpc>
              <a:spcBef>
                <a:spcPts val="1200"/>
              </a:spcBef>
              <a:spcAft>
                <a:spcPts val="0"/>
              </a:spcAft>
              <a:buSzPts val="1300"/>
              <a:buNone/>
            </a:pPr>
            <a:r>
              <a:rPr b="1" lang="en">
                <a:solidFill>
                  <a:srgbClr val="BF9000"/>
                </a:solidFill>
                <a:highlight>
                  <a:schemeClr val="dk1"/>
                </a:highlight>
                <a:latin typeface="Arial"/>
                <a:ea typeface="Arial"/>
                <a:cs typeface="Arial"/>
                <a:sym typeface="Arial"/>
              </a:rPr>
              <a:t>Adjective : </a:t>
            </a:r>
            <a:r>
              <a:rPr lang="en" sz="1200">
                <a:solidFill>
                  <a:srgbClr val="BF9000"/>
                </a:solidFill>
                <a:latin typeface="Arial"/>
                <a:ea typeface="Arial"/>
                <a:cs typeface="Arial"/>
                <a:sym typeface="Arial"/>
              </a:rPr>
              <a:t>How the student dropout is influenced by the important features (gender, course,previous qualification…) based on our dataset. Machine Learning algorithms that are going to be used in this project are the Logistics Regression, Decision Tree Classifier, K nearest neighbour(supervised learning).</a:t>
            </a:r>
            <a:endParaRPr sz="1200">
              <a:solidFill>
                <a:srgbClr val="BF9000"/>
              </a:solidFill>
              <a:highlight>
                <a:schemeClr val="dk1"/>
              </a:highlight>
              <a:latin typeface="Arial"/>
              <a:ea typeface="Arial"/>
              <a:cs typeface="Arial"/>
              <a:sym typeface="Arial"/>
            </a:endParaRPr>
          </a:p>
          <a:p>
            <a:pPr indent="0" lvl="0" marL="0" rtl="0" algn="l">
              <a:lnSpc>
                <a:spcPct val="115000"/>
              </a:lnSpc>
              <a:spcBef>
                <a:spcPts val="1200"/>
              </a:spcBef>
              <a:spcAft>
                <a:spcPts val="0"/>
              </a:spcAft>
              <a:buSzPts val="1300"/>
              <a:buNone/>
            </a:pPr>
            <a:r>
              <a:rPr b="1" lang="en">
                <a:solidFill>
                  <a:srgbClr val="BF9000"/>
                </a:solidFill>
                <a:latin typeface="Arial"/>
                <a:ea typeface="Arial"/>
                <a:cs typeface="Arial"/>
                <a:sym typeface="Arial"/>
              </a:rPr>
              <a:t>Description of the Data : </a:t>
            </a:r>
            <a:r>
              <a:rPr lang="en" sz="1200">
                <a:solidFill>
                  <a:srgbClr val="BF9000"/>
                </a:solidFill>
                <a:latin typeface="Arial"/>
                <a:ea typeface="Arial"/>
                <a:cs typeface="Arial"/>
                <a:sym typeface="Arial"/>
              </a:rPr>
              <a:t>We gathered the data from Kaggle.The dataset contains 4424 observations and 35 variables. Independent variables contain information about students and the dependent variable refers to student performance.</a:t>
            </a:r>
            <a:endParaRPr sz="1200">
              <a:solidFill>
                <a:srgbClr val="BF9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200">
              <a:solidFill>
                <a:srgbClr val="DBDEE1"/>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200">
              <a:solidFill>
                <a:srgbClr val="BF9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 sz="1700">
                <a:solidFill>
                  <a:srgbClr val="BF9000"/>
                </a:solidFill>
                <a:latin typeface="Arial"/>
                <a:ea typeface="Arial"/>
                <a:cs typeface="Arial"/>
                <a:sym typeface="Arial"/>
              </a:rPr>
              <a:t>High Level Plan for the Week:</a:t>
            </a:r>
            <a:endParaRPr b="1" sz="3500">
              <a:solidFill>
                <a:srgbClr val="BF9000"/>
              </a:solidFill>
            </a:endParaRPr>
          </a:p>
        </p:txBody>
      </p:sp>
      <p:sp>
        <p:nvSpPr>
          <p:cNvPr id="141" name="Google Shape;141;p3"/>
          <p:cNvSpPr txBox="1"/>
          <p:nvPr>
            <p:ph idx="1" type="body"/>
          </p:nvPr>
        </p:nvSpPr>
        <p:spPr>
          <a:xfrm>
            <a:off x="705425" y="188457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200">
                <a:solidFill>
                  <a:srgbClr val="BF9000"/>
                </a:solidFill>
                <a:latin typeface="Arial"/>
                <a:ea typeface="Arial"/>
                <a:cs typeface="Arial"/>
                <a:sym typeface="Arial"/>
              </a:rPr>
              <a:t>DAY 1 </a:t>
            </a:r>
            <a:r>
              <a:rPr lang="en" sz="1200">
                <a:solidFill>
                  <a:srgbClr val="BF9000"/>
                </a:solidFill>
                <a:latin typeface="Arial"/>
                <a:ea typeface="Arial"/>
                <a:cs typeface="Arial"/>
                <a:sym typeface="Arial"/>
              </a:rPr>
              <a:t>: EDA ( rename columns, lowercase, drop unwanted columns, filling NA, finding nulls, cleaning the rows and the names, unique values, unique counts, removing the outliers, standardize the data)</a:t>
            </a:r>
            <a:endParaRPr>
              <a:solidFill>
                <a:srgbClr val="BF9000"/>
              </a:solidFill>
            </a:endParaRPr>
          </a:p>
          <a:p>
            <a:pPr indent="0" lvl="0" marL="0" rtl="0" algn="l">
              <a:lnSpc>
                <a:spcPct val="115000"/>
              </a:lnSpc>
              <a:spcBef>
                <a:spcPts val="1200"/>
              </a:spcBef>
              <a:spcAft>
                <a:spcPts val="0"/>
              </a:spcAft>
              <a:buSzPts val="1300"/>
              <a:buNone/>
            </a:pPr>
            <a:r>
              <a:rPr b="1" lang="en" sz="1200">
                <a:solidFill>
                  <a:srgbClr val="BF9000"/>
                </a:solidFill>
                <a:latin typeface="Arial"/>
                <a:ea typeface="Arial"/>
                <a:cs typeface="Arial"/>
                <a:sym typeface="Arial"/>
              </a:rPr>
              <a:t>DAY 2 :</a:t>
            </a:r>
            <a:r>
              <a:rPr lang="en" sz="1200">
                <a:solidFill>
                  <a:srgbClr val="BF9000"/>
                </a:solidFill>
                <a:latin typeface="Arial"/>
                <a:ea typeface="Arial"/>
                <a:cs typeface="Arial"/>
                <a:sym typeface="Arial"/>
              </a:rPr>
              <a:t> Data cleaning, removing the wrong data types, checking the correlation between the input features.</a:t>
            </a:r>
            <a:endParaRPr sz="1200">
              <a:solidFill>
                <a:srgbClr val="BF9000"/>
              </a:solidFill>
              <a:latin typeface="Arial"/>
              <a:ea typeface="Arial"/>
              <a:cs typeface="Arial"/>
              <a:sym typeface="Arial"/>
            </a:endParaRPr>
          </a:p>
          <a:p>
            <a:pPr indent="0" lvl="0" marL="0" rtl="0" algn="l">
              <a:lnSpc>
                <a:spcPct val="115000"/>
              </a:lnSpc>
              <a:spcBef>
                <a:spcPts val="1200"/>
              </a:spcBef>
              <a:spcAft>
                <a:spcPts val="0"/>
              </a:spcAft>
              <a:buSzPts val="1300"/>
              <a:buNone/>
            </a:pPr>
            <a:r>
              <a:rPr b="1" lang="en" sz="1200">
                <a:solidFill>
                  <a:srgbClr val="BF9000"/>
                </a:solidFill>
                <a:latin typeface="Arial"/>
                <a:ea typeface="Arial"/>
                <a:cs typeface="Arial"/>
                <a:sym typeface="Arial"/>
              </a:rPr>
              <a:t>DAY 3 :</a:t>
            </a:r>
            <a:r>
              <a:rPr lang="en" sz="1200">
                <a:solidFill>
                  <a:srgbClr val="BF9000"/>
                </a:solidFill>
                <a:latin typeface="Arial"/>
                <a:ea typeface="Arial"/>
                <a:cs typeface="Arial"/>
                <a:sym typeface="Arial"/>
              </a:rPr>
              <a:t> Machine learning model will be applied.</a:t>
            </a:r>
            <a:endParaRPr sz="1200">
              <a:solidFill>
                <a:srgbClr val="BF9000"/>
              </a:solidFill>
              <a:latin typeface="Arial"/>
              <a:ea typeface="Arial"/>
              <a:cs typeface="Arial"/>
              <a:sym typeface="Arial"/>
            </a:endParaRPr>
          </a:p>
          <a:p>
            <a:pPr indent="0" lvl="0" marL="0" rtl="0" algn="l">
              <a:lnSpc>
                <a:spcPct val="115000"/>
              </a:lnSpc>
              <a:spcBef>
                <a:spcPts val="1200"/>
              </a:spcBef>
              <a:spcAft>
                <a:spcPts val="0"/>
              </a:spcAft>
              <a:buSzPts val="1300"/>
              <a:buNone/>
            </a:pPr>
            <a:r>
              <a:rPr b="1" lang="en" sz="1200">
                <a:solidFill>
                  <a:srgbClr val="BF9000"/>
                </a:solidFill>
                <a:latin typeface="Arial"/>
                <a:ea typeface="Arial"/>
                <a:cs typeface="Arial"/>
                <a:sym typeface="Arial"/>
              </a:rPr>
              <a:t>DAY 4 - 5 : </a:t>
            </a:r>
            <a:r>
              <a:rPr lang="en" sz="1200">
                <a:solidFill>
                  <a:srgbClr val="BF9000"/>
                </a:solidFill>
                <a:latin typeface="Arial"/>
                <a:ea typeface="Arial"/>
                <a:cs typeface="Arial"/>
                <a:sym typeface="Arial"/>
              </a:rPr>
              <a:t>Creating the presentation for the project.</a:t>
            </a:r>
            <a:endParaRPr sz="1200">
              <a:solidFill>
                <a:srgbClr val="BF9000"/>
              </a:solidFill>
              <a:latin typeface="Arial"/>
              <a:ea typeface="Arial"/>
              <a:cs typeface="Arial"/>
              <a:sym typeface="Arial"/>
            </a:endParaRPr>
          </a:p>
          <a:p>
            <a:pPr indent="0" lvl="0" marL="0" rtl="0" algn="l">
              <a:lnSpc>
                <a:spcPct val="115000"/>
              </a:lnSpc>
              <a:spcBef>
                <a:spcPts val="1200"/>
              </a:spcBef>
              <a:spcAft>
                <a:spcPts val="1200"/>
              </a:spcAft>
              <a:buSzPts val="1300"/>
              <a:buNone/>
            </a:pPr>
            <a:r>
              <a:rPr b="1" lang="en" sz="1200">
                <a:solidFill>
                  <a:srgbClr val="BF9000"/>
                </a:solidFill>
                <a:latin typeface="Arial"/>
                <a:ea typeface="Arial"/>
                <a:cs typeface="Arial"/>
                <a:sym typeface="Arial"/>
              </a:rPr>
              <a:t>DAY 6 :</a:t>
            </a:r>
            <a:r>
              <a:rPr lang="en" sz="1200">
                <a:solidFill>
                  <a:srgbClr val="BF9000"/>
                </a:solidFill>
                <a:latin typeface="Arial"/>
                <a:ea typeface="Arial"/>
                <a:cs typeface="Arial"/>
                <a:sym typeface="Arial"/>
              </a:rPr>
              <a:t> Getting ready for the presentation. </a:t>
            </a:r>
            <a:endParaRPr sz="1200">
              <a:solidFill>
                <a:srgbClr val="BF9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