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3" r:id="rId3"/>
    <p:sldId id="262" r:id="rId4"/>
    <p:sldId id="263" r:id="rId5"/>
    <p:sldId id="264" r:id="rId6"/>
    <p:sldId id="258" r:id="rId7"/>
    <p:sldId id="276" r:id="rId8"/>
    <p:sldId id="259" r:id="rId9"/>
    <p:sldId id="260" r:id="rId10"/>
    <p:sldId id="269" r:id="rId11"/>
    <p:sldId id="270" r:id="rId12"/>
    <p:sldId id="271" r:id="rId13"/>
    <p:sldId id="266" r:id="rId14"/>
    <p:sldId id="275" r:id="rId15"/>
    <p:sldId id="267" r:id="rId16"/>
    <p:sldId id="261" r:id="rId17"/>
    <p:sldId id="26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chip.com/" TargetMode="External" /><Relationship Id="rId2" Type="http://schemas.openxmlformats.org/officeDocument/2006/relationships/hyperlink" Target="http://www.atmel.com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en.wikipedia.org/" TargetMode="External" /><Relationship Id="rId5" Type="http://schemas.openxmlformats.org/officeDocument/2006/relationships/hyperlink" Target="http://www.aimglobal.org/" TargetMode="External" /><Relationship Id="rId4" Type="http://schemas.openxmlformats.org/officeDocument/2006/relationships/hyperlink" Target="http://www.beyondlogic.org/" TargetMode="Externa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17A4-FF12-9EE9-4CCA-42F1952F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52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                   MAHENDRA COLLEGE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ENGINEERING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FINAL YEAR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COMPUTER SCIENCE AND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ASSISTIVE OBJECT DETECTION AND GPS TRACKING SYSTEM                                                                                                            FOR</a:t>
            </a:r>
            <a:r>
              <a:rPr lang="en-US" sz="27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BLIND PEOPLE USING IOT AND PYTHON </a:t>
            </a:r>
            <a:br>
              <a:rPr lang="en-US" sz="27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BATCH MEMBERS:                                                GUIDE NAME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   1.NANDHINI R(621521104088)         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Mr.M.JENOLIN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REX M.E.,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   2.MOHANAPRIYA G(621521104083)                 AP/CSE       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   3.NAVEENA S(621521104091)                    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   4.NITHYA A(621521104093)                                      </a:t>
            </a:r>
            <a:br>
              <a:rPr lang="en-US" sz="11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A0E22-A714-EB9F-A59D-5E7D20C1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16" y="166878"/>
            <a:ext cx="1371600" cy="1314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E32BB-E9EF-696C-0174-80235614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137" y="166878"/>
            <a:ext cx="1271235" cy="12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18D7-F2D7-2DD1-CE44-2C8BE98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&amp;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0254-A8E0-B148-DE86-62245C8C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7137"/>
            <a:ext cx="9601200" cy="4427621"/>
          </a:xfrm>
        </p:spPr>
        <p:txBody>
          <a:bodyPr/>
          <a:lstStyle/>
          <a:p>
            <a:r>
              <a:rPr lang="en-US" b="1" dirty="0"/>
              <a:t>Arduino UNO</a:t>
            </a:r>
            <a:r>
              <a:rPr lang="en-US" dirty="0"/>
              <a:t> – Acts as the </a:t>
            </a:r>
            <a:r>
              <a:rPr lang="en-US" b="1" dirty="0"/>
              <a:t>central controller</a:t>
            </a:r>
            <a:r>
              <a:rPr lang="en-US" dirty="0"/>
              <a:t>, interfacing with sensors and executing logic to manage obstacle detection and communication.</a:t>
            </a:r>
          </a:p>
          <a:p>
            <a:r>
              <a:rPr lang="en-US" b="1" dirty="0"/>
              <a:t>GPS Module</a:t>
            </a:r>
            <a:r>
              <a:rPr lang="en-US" dirty="0"/>
              <a:t> – Continuously tracks the </a:t>
            </a:r>
            <a:r>
              <a:rPr lang="en-US" b="1" dirty="0"/>
              <a:t>real-time geographical location</a:t>
            </a:r>
            <a:r>
              <a:rPr lang="en-US" dirty="0"/>
              <a:t> of the user and feeds location data to the microcontroller.</a:t>
            </a:r>
          </a:p>
          <a:p>
            <a:r>
              <a:rPr lang="en-US" b="1" dirty="0"/>
              <a:t>ESP32 (IoT Module)</a:t>
            </a:r>
            <a:r>
              <a:rPr lang="en-US" dirty="0"/>
              <a:t> – Enables </a:t>
            </a:r>
            <a:r>
              <a:rPr lang="en-US" b="1" dirty="0"/>
              <a:t>wireless transmission of sensor and GPS data</a:t>
            </a:r>
            <a:r>
              <a:rPr lang="en-US" dirty="0"/>
              <a:t> to cloud platforms like Thing Speak for remote monitoring.</a:t>
            </a:r>
          </a:p>
          <a:p>
            <a:r>
              <a:rPr lang="en-US" b="1" dirty="0"/>
              <a:t>Voice IC + Speaker/Headphones</a:t>
            </a:r>
            <a:r>
              <a:rPr lang="en-US" dirty="0"/>
              <a:t> – Provides </a:t>
            </a:r>
            <a:r>
              <a:rPr lang="en-US" b="1" dirty="0"/>
              <a:t>audio feedback</a:t>
            </a:r>
            <a:r>
              <a:rPr lang="en-US" dirty="0"/>
              <a:t> to the user by converting detected messages into voice prompts or alerts.</a:t>
            </a:r>
          </a:p>
          <a:p>
            <a:r>
              <a:rPr lang="en-US" b="1" dirty="0"/>
              <a:t>Accelerometer</a:t>
            </a:r>
            <a:r>
              <a:rPr lang="en-US" dirty="0"/>
              <a:t> – Detects </a:t>
            </a:r>
            <a:r>
              <a:rPr lang="en-US" b="1" dirty="0"/>
              <a:t>movement or sudden falls</a:t>
            </a:r>
            <a:r>
              <a:rPr lang="en-US" dirty="0"/>
              <a:t>, enhancing user safety by triggering alerts during abnormal motion.</a:t>
            </a:r>
          </a:p>
          <a:p>
            <a:r>
              <a:rPr lang="en-US" b="1" dirty="0"/>
              <a:t>Camera (Webcam or USB Camera)</a:t>
            </a:r>
            <a:r>
              <a:rPr lang="en-US" dirty="0"/>
              <a:t> – Used a PC camera to perform real-time obstacle detection via Python and OpenCV.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3B4B-AD02-D3B1-DF6B-0E944C82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&amp;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DB7E-4B4D-BA4D-EED4-E5D26B41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4427621"/>
          </a:xfrm>
        </p:spPr>
        <p:txBody>
          <a:bodyPr/>
          <a:lstStyle/>
          <a:p>
            <a:r>
              <a:rPr lang="en-US" b="1" dirty="0"/>
              <a:t>Arduino IDE</a:t>
            </a:r>
            <a:r>
              <a:rPr lang="en-US" dirty="0"/>
              <a:t> – Used for writing and uploading </a:t>
            </a:r>
            <a:r>
              <a:rPr lang="en-US" b="1" dirty="0"/>
              <a:t>embedded C code</a:t>
            </a:r>
            <a:r>
              <a:rPr lang="en-US" dirty="0"/>
              <a:t> to control Arduino hardware operations and sensor logic.</a:t>
            </a:r>
          </a:p>
          <a:p>
            <a:r>
              <a:rPr lang="en-US" b="1" dirty="0"/>
              <a:t>Python with OpenCV</a:t>
            </a:r>
            <a:r>
              <a:rPr lang="en-US" dirty="0"/>
              <a:t> – Handles </a:t>
            </a:r>
            <a:r>
              <a:rPr lang="en-US" b="1" dirty="0"/>
              <a:t>computer vision tasks</a:t>
            </a:r>
            <a:r>
              <a:rPr lang="en-US" dirty="0"/>
              <a:t> such as object recognition and movement detection using real-time webcam input.</a:t>
            </a:r>
          </a:p>
          <a:p>
            <a:r>
              <a:rPr lang="en-US" b="1" dirty="0"/>
              <a:t>IoT Cloud Platform (e.g., Thing Speak, </a:t>
            </a:r>
            <a:r>
              <a:rPr lang="en-US" b="1" dirty="0" err="1"/>
              <a:t>kIoT</a:t>
            </a:r>
            <a:r>
              <a:rPr lang="en-US" b="1" dirty="0"/>
              <a:t>)</a:t>
            </a:r>
            <a:r>
              <a:rPr lang="en-US" dirty="0"/>
              <a:t> – Receives and </a:t>
            </a:r>
            <a:r>
              <a:rPr lang="en-US" b="1" dirty="0"/>
              <a:t>stores sensor/GPS data</a:t>
            </a:r>
            <a:r>
              <a:rPr lang="en-US" dirty="0"/>
              <a:t>, enabling caregivers to track the user remotely.</a:t>
            </a:r>
          </a:p>
          <a:p>
            <a:r>
              <a:rPr lang="en-US" b="1" dirty="0"/>
              <a:t>Mobile/Web Dashboard</a:t>
            </a:r>
            <a:r>
              <a:rPr lang="en-US" dirty="0"/>
              <a:t> – Displays </a:t>
            </a:r>
            <a:r>
              <a:rPr lang="en-US" b="1" dirty="0"/>
              <a:t>live user location and alerts</a:t>
            </a:r>
            <a:r>
              <a:rPr lang="en-US" dirty="0"/>
              <a:t>, allowing guardians or healthcare providers to monitor user status.</a:t>
            </a:r>
          </a:p>
          <a:p>
            <a:r>
              <a:rPr lang="en-US" b="1" dirty="0"/>
              <a:t>Voice Playback System</a:t>
            </a:r>
            <a:r>
              <a:rPr lang="en-US" dirty="0"/>
              <a:t> – Controls audio output using Python or pre-recorded sound libraries to deliver </a:t>
            </a:r>
            <a:r>
              <a:rPr lang="en-US" b="1" dirty="0"/>
              <a:t>situational awareness</a:t>
            </a:r>
            <a:r>
              <a:rPr lang="en-US" dirty="0"/>
              <a:t>.</a:t>
            </a:r>
          </a:p>
          <a:p>
            <a:r>
              <a:rPr lang="en-US" b="1" dirty="0"/>
              <a:t>Serial Communication Interface</a:t>
            </a:r>
            <a:r>
              <a:rPr lang="en-US" dirty="0"/>
              <a:t> – Facilitates </a:t>
            </a:r>
            <a:r>
              <a:rPr lang="en-US" b="1" dirty="0"/>
              <a:t>data exchange</a:t>
            </a:r>
            <a:r>
              <a:rPr lang="en-US" dirty="0"/>
              <a:t> between Arduino and Python system for synchronized real-time processing.</a:t>
            </a:r>
          </a:p>
        </p:txBody>
      </p:sp>
    </p:spTree>
    <p:extLst>
      <p:ext uri="{BB962C8B-B14F-4D97-AF65-F5344CB8AC3E}">
        <p14:creationId xmlns:p14="http://schemas.microsoft.com/office/powerpoint/2010/main" val="246767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5711-B2C2-2ECB-ECC0-AA8CADF5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795F1D-1118-8CC1-9074-54999A21C2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85938"/>
            <a:ext cx="9601200" cy="4081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data is processed by an </a:t>
            </a:r>
            <a:r>
              <a:rPr lang="en-US" b="1" dirty="0"/>
              <a:t>Arduino UNO</a:t>
            </a:r>
            <a:r>
              <a:rPr lang="en-US" dirty="0"/>
              <a:t>, which triggers alerts like vibrations or sound</a:t>
            </a:r>
            <a:r>
              <a:rPr lang="en-GB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</a:t>
            </a:r>
            <a:r>
              <a:rPr lang="en-US" b="1" dirty="0"/>
              <a:t>web camera</a:t>
            </a:r>
            <a:r>
              <a:rPr lang="en-US" dirty="0"/>
              <a:t> captures live video of the surroundings, and a </a:t>
            </a:r>
            <a:r>
              <a:rPr lang="en-US" b="1" dirty="0"/>
              <a:t>Python-based </a:t>
            </a:r>
            <a:r>
              <a:rPr lang="en-US" b="1" dirty="0" err="1"/>
              <a:t>OpenCV</a:t>
            </a:r>
            <a:r>
              <a:rPr lang="en-US" b="1" dirty="0"/>
              <a:t> module</a:t>
            </a:r>
            <a:r>
              <a:rPr lang="en-US" dirty="0"/>
              <a:t> analyzes this video to detect and recognize objects in real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Once objects or obstacles are identified, the system uses a </a:t>
            </a:r>
            <a:r>
              <a:rPr lang="en-US" b="1" dirty="0"/>
              <a:t>Voice IC</a:t>
            </a:r>
            <a:r>
              <a:rPr lang="en-US" dirty="0"/>
              <a:t> to convert this information into </a:t>
            </a:r>
            <a:r>
              <a:rPr lang="en-US" b="1" dirty="0"/>
              <a:t>audio cues</a:t>
            </a:r>
            <a:r>
              <a:rPr lang="en-US" dirty="0"/>
              <a:t>, which are played through a speaker or headphones to guide the user.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GPS module</a:t>
            </a:r>
            <a:r>
              <a:rPr lang="en-US" dirty="0"/>
              <a:t> tracks the user’s real-time location and sends the coordinates to the Arduino.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Finally, the </a:t>
            </a:r>
            <a:r>
              <a:rPr lang="en-US" b="1" dirty="0"/>
              <a:t>ESP32 </a:t>
            </a:r>
            <a:r>
              <a:rPr lang="en-US" b="1" dirty="0" err="1"/>
              <a:t>IoT</a:t>
            </a:r>
            <a:r>
              <a:rPr lang="en-US" b="1" dirty="0"/>
              <a:t> module</a:t>
            </a:r>
            <a:r>
              <a:rPr lang="en-US" dirty="0"/>
              <a:t> sends both GPS and obstacle data to a </a:t>
            </a:r>
            <a:r>
              <a:rPr lang="en-US" b="1" dirty="0"/>
              <a:t>cloud platform</a:t>
            </a:r>
            <a:r>
              <a:rPr lang="en-US" dirty="0"/>
              <a:t> (like </a:t>
            </a:r>
            <a:r>
              <a:rPr lang="en-US" dirty="0" err="1"/>
              <a:t>ThingSpeak</a:t>
            </a:r>
            <a:r>
              <a:rPr lang="en-US" dirty="0"/>
              <a:t>), allowing caregivers to monitor the user’s position and status remotely via a mobile or web dashboard.</a:t>
            </a:r>
          </a:p>
        </p:txBody>
      </p:sp>
    </p:spTree>
    <p:extLst>
      <p:ext uri="{BB962C8B-B14F-4D97-AF65-F5344CB8AC3E}">
        <p14:creationId xmlns:p14="http://schemas.microsoft.com/office/powerpoint/2010/main" val="12955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770-50EC-F559-C6DA-19CE44B0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C7F3CA-2308-FDBC-76C0-88129425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886" y="1766456"/>
            <a:ext cx="7584627" cy="3917372"/>
          </a:xfrm>
        </p:spPr>
      </p:pic>
    </p:spTree>
    <p:extLst>
      <p:ext uri="{BB962C8B-B14F-4D97-AF65-F5344CB8AC3E}">
        <p14:creationId xmlns:p14="http://schemas.microsoft.com/office/powerpoint/2010/main" val="38482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5647-E22E-AEDC-3C1A-7B495D1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2901"/>
            <a:ext cx="9601200" cy="10287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RECOGNIZED BY THE COMPUTER VISION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3FD7-CDDA-EC80-3E2F-F82DE6CE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682"/>
            <a:ext cx="9601200" cy="436071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People &amp; Animals   - </a:t>
            </a:r>
            <a:r>
              <a:rPr lang="en-US" dirty="0"/>
              <a:t>Person, Bird, Cat, Dog, Horse, Sheep, Cow, Elephant, Bear, Zebra, Giraffe</a:t>
            </a:r>
          </a:p>
          <a:p>
            <a:pPr>
              <a:buNone/>
            </a:pPr>
            <a:r>
              <a:rPr lang="en-US" b="1" dirty="0"/>
              <a:t>Vehicles  - </a:t>
            </a:r>
            <a:r>
              <a:rPr lang="en-US" dirty="0"/>
              <a:t>Bicycle, Car, Motorbike, Bus, Train, Truck, Boat, </a:t>
            </a:r>
            <a:r>
              <a:rPr lang="en-US" dirty="0" err="1"/>
              <a:t>Aeroplane</a:t>
            </a:r>
            <a:endParaRPr lang="en-US" dirty="0"/>
          </a:p>
          <a:p>
            <a:pPr>
              <a:buNone/>
            </a:pPr>
            <a:r>
              <a:rPr lang="en-US" b="1" dirty="0"/>
              <a:t>Traffic &amp; Street Items  - </a:t>
            </a:r>
            <a:r>
              <a:rPr lang="en-US" dirty="0"/>
              <a:t>Traffic Light, Fire Hydrant, Stop Sign, Parking Meter, Bench</a:t>
            </a:r>
          </a:p>
          <a:p>
            <a:pPr>
              <a:buNone/>
            </a:pPr>
            <a:r>
              <a:rPr lang="en-US" b="1" dirty="0"/>
              <a:t>Accessories &amp; Sports </a:t>
            </a:r>
          </a:p>
          <a:p>
            <a:pPr>
              <a:buNone/>
            </a:pPr>
            <a:r>
              <a:rPr lang="en-US" b="1" dirty="0"/>
              <a:t>            - </a:t>
            </a:r>
            <a:r>
              <a:rPr lang="en-US" dirty="0"/>
              <a:t>Backpack, Umbrella, Handbag, Tie, Suitcase</a:t>
            </a:r>
          </a:p>
          <a:p>
            <a:pPr>
              <a:buNone/>
            </a:pPr>
            <a:r>
              <a:rPr lang="en-US" dirty="0"/>
              <a:t>            - Frisbee, Skis, Snowboard, Sports Ball, Kite, Baseball Bat, Baseball Glove, Skateboard, Surfboard, Tennis Racket</a:t>
            </a:r>
          </a:p>
          <a:p>
            <a:pPr>
              <a:buNone/>
            </a:pPr>
            <a:r>
              <a:rPr lang="en-US" b="1" dirty="0"/>
              <a:t>Food &amp; Drink </a:t>
            </a:r>
          </a:p>
          <a:p>
            <a:pPr>
              <a:buNone/>
            </a:pPr>
            <a:r>
              <a:rPr lang="en-US" b="1" dirty="0"/>
              <a:t>             - </a:t>
            </a:r>
            <a:r>
              <a:rPr lang="en-US" dirty="0"/>
              <a:t>Bottle, Wine Glass, Cup, Fork, Knife, Spoon, Bowl </a:t>
            </a:r>
          </a:p>
          <a:p>
            <a:pPr>
              <a:buNone/>
            </a:pPr>
            <a:r>
              <a:rPr lang="en-US" dirty="0"/>
              <a:t>             - Banana, Apple, Sandwich, Orange, Broccoli, Carrot, Hot Dog, Pizza, Donut, Cake</a:t>
            </a:r>
          </a:p>
          <a:p>
            <a:pPr marL="0" indent="0">
              <a:buNone/>
            </a:pPr>
            <a:r>
              <a:rPr lang="en-US" b="1" dirty="0"/>
              <a:t>Furniture &amp; Home Items  - </a:t>
            </a:r>
            <a:r>
              <a:rPr lang="en-US" dirty="0"/>
              <a:t>Chair, Sofa, Potted Plant, Bed, Dining Table, Toilet, TV Monitor</a:t>
            </a:r>
          </a:p>
          <a:p>
            <a:pPr>
              <a:buNone/>
            </a:pPr>
            <a:r>
              <a:rPr lang="en-US" b="1" dirty="0"/>
              <a:t>Electronics  - </a:t>
            </a:r>
            <a:r>
              <a:rPr lang="en-US" dirty="0"/>
              <a:t>Laptop, Mouse, Remote, Keyboard, Cell Phone, Microwave, Oven, Toaster, Sink, Refrigerator</a:t>
            </a:r>
          </a:p>
          <a:p>
            <a:pPr>
              <a:buNone/>
            </a:pPr>
            <a:r>
              <a:rPr lang="en-US" b="1" dirty="0"/>
              <a:t>Miscellaneous  - </a:t>
            </a:r>
            <a:r>
              <a:rPr lang="en-US" dirty="0"/>
              <a:t>Book, Clock, Vase, Scissors, Teddy Bear, Hair Drier, Toothbrush</a:t>
            </a:r>
          </a:p>
        </p:txBody>
      </p:sp>
    </p:spTree>
    <p:extLst>
      <p:ext uri="{BB962C8B-B14F-4D97-AF65-F5344CB8AC3E}">
        <p14:creationId xmlns:p14="http://schemas.microsoft.com/office/powerpoint/2010/main" val="251462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162-C3B9-36A5-EB86-63C3A5C1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5896-350F-E7D1-7986-EDE57207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6716"/>
            <a:ext cx="9601200" cy="4070684"/>
          </a:xfrm>
        </p:spPr>
        <p:txBody>
          <a:bodyPr/>
          <a:lstStyle/>
          <a:p>
            <a:r>
              <a:rPr lang="en-US" dirty="0"/>
              <a:t>Developed a smart navigation system to assist blind individuals in both indoor and outdoor environments.</a:t>
            </a:r>
          </a:p>
          <a:p>
            <a:r>
              <a:rPr lang="en-US" dirty="0"/>
              <a:t>Aims to detect and solve obstacles in the path of visually impaired users.</a:t>
            </a:r>
          </a:p>
          <a:p>
            <a:r>
              <a:rPr lang="en-US" dirty="0"/>
              <a:t>Enhances personal safety through real-time monitoring and alerts.</a:t>
            </a:r>
          </a:p>
          <a:p>
            <a:r>
              <a:rPr lang="en-US" dirty="0"/>
              <a:t>Analyzes limitations of existing electronic assistive systems for the blind.</a:t>
            </a:r>
          </a:p>
          <a:p>
            <a:r>
              <a:rPr lang="en-US" dirty="0"/>
              <a:t>Utilizes IoT and GPS technologies for location tracking and smart navigation.</a:t>
            </a:r>
          </a:p>
          <a:p>
            <a:r>
              <a:rPr lang="en-US" dirty="0"/>
              <a:t>Includes an emergency triggering alarm system for quick assistance during critical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3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A4D0-B414-21AD-5D21-CBACB9E5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569B-37C9-8795-1360-4CD03E2A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en-US" b="1" dirty="0"/>
              <a:t>Integration with AI-based Voice Assistants</a:t>
            </a:r>
            <a:br>
              <a:rPr lang="en-US" dirty="0"/>
            </a:br>
            <a:r>
              <a:rPr lang="en-US" dirty="0"/>
              <a:t>Enhance user interaction by integrating with voice assistants like Alexa or Google Assistant to provide real-time verbal guidance and voice-controlled commands.</a:t>
            </a:r>
          </a:p>
          <a:p>
            <a:r>
              <a:rPr lang="en-US" b="1" dirty="0"/>
              <a:t>Advanced Object Recognition with Machine Learning</a:t>
            </a:r>
            <a:br>
              <a:rPr lang="en-US" dirty="0"/>
            </a:br>
            <a:r>
              <a:rPr lang="en-US" dirty="0"/>
              <a:t>Replace basic obstacle detection with AI-powered object classification (e.g., distinguishing between a vehicle, person, or step) to improve decision-making and situational awareness.</a:t>
            </a:r>
          </a:p>
          <a:p>
            <a:r>
              <a:rPr lang="en-US" b="1" dirty="0"/>
              <a:t>Vibration Feedback System Enhancement</a:t>
            </a:r>
            <a:br>
              <a:rPr lang="en-US" dirty="0"/>
            </a:br>
            <a:r>
              <a:rPr lang="en-US" dirty="0"/>
              <a:t>Customize vibration patterns based on object type, direction, and distance to provide more intuitive non-verbal cues.</a:t>
            </a:r>
          </a:p>
          <a:p>
            <a:r>
              <a:rPr lang="en-US" b="1" dirty="0"/>
              <a:t>Indoor Navigation using BLE Beacons</a:t>
            </a:r>
            <a:br>
              <a:rPr lang="en-US" dirty="0"/>
            </a:br>
            <a:r>
              <a:rPr lang="en-US" dirty="0"/>
              <a:t>Extend GPS limitations by incorporating Bluetooth beacons for accurate indoor positioning in shopping malls, hospitals, or large buildings.</a:t>
            </a:r>
          </a:p>
        </p:txBody>
      </p:sp>
    </p:spTree>
    <p:extLst>
      <p:ext uri="{BB962C8B-B14F-4D97-AF65-F5344CB8AC3E}">
        <p14:creationId xmlns:p14="http://schemas.microsoft.com/office/powerpoint/2010/main" val="75657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2732-2E15-A42C-83C2-F34EC14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146F-473D-3C74-CD23-FD1001FF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1705"/>
            <a:ext cx="9601200" cy="4455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Millman J. and Halkias C.C.</a:t>
            </a:r>
            <a:r>
              <a:rPr lang="en-US" dirty="0"/>
              <a:t>, </a:t>
            </a:r>
            <a:r>
              <a:rPr lang="en-US" i="1" dirty="0"/>
              <a:t>“Integrated Electronics”</a:t>
            </a:r>
            <a:r>
              <a:rPr lang="en-US" dirty="0"/>
              <a:t>, McGraw Hill, 1972.</a:t>
            </a:r>
          </a:p>
          <a:p>
            <a:r>
              <a:rPr lang="en-US" b="1" dirty="0"/>
              <a:t>Roy Choudhury D. and Shail Jain</a:t>
            </a:r>
            <a:r>
              <a:rPr lang="en-US" dirty="0"/>
              <a:t>, </a:t>
            </a:r>
            <a:r>
              <a:rPr lang="en-US" i="1" dirty="0"/>
              <a:t>“Linear Integrated Circuit”</a:t>
            </a:r>
            <a:r>
              <a:rPr lang="en-US" dirty="0"/>
              <a:t>, New Age International Publishers, New Delhi, 2000.</a:t>
            </a:r>
          </a:p>
          <a:p>
            <a:r>
              <a:rPr lang="en-US" b="1" dirty="0"/>
              <a:t>Mohammad Ali Mazidi</a:t>
            </a:r>
            <a:r>
              <a:rPr lang="en-US" dirty="0"/>
              <a:t>, </a:t>
            </a:r>
            <a:r>
              <a:rPr lang="en-US" i="1" dirty="0"/>
              <a:t>“The 8051 Microcontroller and Embedded System”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Website References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http://www.atmel.com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http://www.microchip.com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http://www.beyondlogic.org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http://www.aimglobal.org</a:t>
            </a:r>
            <a:r>
              <a:rPr lang="en-US" dirty="0"/>
              <a:t>​</a:t>
            </a:r>
          </a:p>
          <a:p>
            <a:r>
              <a:rPr lang="en-US" b="1" dirty="0"/>
              <a:t>Wikipedia References</a:t>
            </a:r>
            <a:r>
              <a:rPr lang="en-US" dirty="0"/>
              <a:t> (for technical terms and components):</a:t>
            </a:r>
            <a:br>
              <a:rPr lang="en-US" dirty="0"/>
            </a:br>
            <a:r>
              <a:rPr lang="en-US" dirty="0"/>
              <a:t>Includes topics such as LCDs, accelerometers, ultrasonic sensors, and audio electronics – sourced from </a:t>
            </a:r>
            <a:r>
              <a:rPr lang="en-US" dirty="0">
                <a:hlinkClick r:id="rId6"/>
              </a:rPr>
              <a:t>en.wikipedia.org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8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079-F0A9-8B3A-D3C3-D00F265E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</a:t>
            </a:r>
            <a:r>
              <a:rPr lang="en-US" dirty="0"/>
              <a:t> YOU!!!</a:t>
            </a:r>
          </a:p>
        </p:txBody>
      </p:sp>
    </p:spTree>
    <p:extLst>
      <p:ext uri="{BB962C8B-B14F-4D97-AF65-F5344CB8AC3E}">
        <p14:creationId xmlns:p14="http://schemas.microsoft.com/office/powerpoint/2010/main" val="382163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72F1-5812-AA75-7464-23D5144A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7702-E12F-CF31-52F3-C2823251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442361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Visually impaired individuals often face daily challenges while navigating unfamiliar or crowded environments. Relying solely on a </a:t>
            </a:r>
            <a:r>
              <a:rPr lang="en-US" b="1" dirty="0"/>
              <a:t>walking stick or assistance </a:t>
            </a:r>
            <a:r>
              <a:rPr lang="en-US" dirty="0"/>
              <a:t>from others can limit their independence and safety. To address this, we propose a </a:t>
            </a:r>
            <a:r>
              <a:rPr lang="en-US" b="1" dirty="0"/>
              <a:t>smart assistive system</a:t>
            </a:r>
            <a:r>
              <a:rPr lang="en-US" dirty="0"/>
              <a:t> that combines </a:t>
            </a:r>
            <a:r>
              <a:rPr lang="en-US" b="1" dirty="0"/>
              <a:t>object detection, real-time tracking,</a:t>
            </a:r>
            <a:r>
              <a:rPr lang="en-US" dirty="0"/>
              <a:t> and </a:t>
            </a:r>
            <a:r>
              <a:rPr lang="en-US" b="1" dirty="0"/>
              <a:t>IoT technology.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camera</a:t>
            </a:r>
            <a:r>
              <a:rPr lang="en-US" dirty="0"/>
              <a:t> captures live video, which is processed using </a:t>
            </a:r>
            <a:r>
              <a:rPr lang="en-US" b="1" dirty="0"/>
              <a:t>computer vision </a:t>
            </a:r>
            <a:r>
              <a:rPr lang="en-US" dirty="0"/>
              <a:t>to recognize </a:t>
            </a:r>
            <a:r>
              <a:rPr lang="en-US" b="1" dirty="0"/>
              <a:t>objects and moving hazards</a:t>
            </a:r>
            <a:r>
              <a:rPr lang="en-US" dirty="0"/>
              <a:t>. </a:t>
            </a:r>
            <a:r>
              <a:rPr lang="en-US" b="1" dirty="0"/>
              <a:t>Audio feedback</a:t>
            </a:r>
            <a:r>
              <a:rPr lang="en-US" dirty="0"/>
              <a:t> is provided to guide the user safely. Meanwhile, a </a:t>
            </a:r>
            <a:r>
              <a:rPr lang="en-US" b="1" dirty="0"/>
              <a:t>GPS module </a:t>
            </a:r>
            <a:r>
              <a:rPr lang="en-US" dirty="0"/>
              <a:t>tracks the </a:t>
            </a:r>
            <a:r>
              <a:rPr lang="en-US" b="1" dirty="0"/>
              <a:t>user’s location, </a:t>
            </a:r>
            <a:r>
              <a:rPr lang="en-US" dirty="0"/>
              <a:t>and an </a:t>
            </a:r>
            <a:r>
              <a:rPr lang="en-US" b="1" dirty="0"/>
              <a:t>IoT-enabled microcontroller </a:t>
            </a:r>
            <a:r>
              <a:rPr lang="en-US" dirty="0"/>
              <a:t>sends this data to a </a:t>
            </a:r>
            <a:r>
              <a:rPr lang="en-US" b="1" dirty="0"/>
              <a:t>cloud</a:t>
            </a:r>
            <a:r>
              <a:rPr lang="en-US" dirty="0"/>
              <a:t> </a:t>
            </a:r>
            <a:r>
              <a:rPr lang="en-US" b="1" dirty="0"/>
              <a:t>platform. </a:t>
            </a:r>
            <a:r>
              <a:rPr lang="en-US" dirty="0"/>
              <a:t>Caregivers can monitor the </a:t>
            </a:r>
            <a:r>
              <a:rPr lang="en-US" b="1" dirty="0"/>
              <a:t>user’s real-time location</a:t>
            </a:r>
            <a:r>
              <a:rPr lang="en-US" dirty="0"/>
              <a:t> and </a:t>
            </a:r>
            <a:r>
              <a:rPr lang="en-US" b="1" dirty="0"/>
              <a:t>obstacle alerts </a:t>
            </a:r>
            <a:r>
              <a:rPr lang="en-US" dirty="0"/>
              <a:t>through a </a:t>
            </a:r>
            <a:r>
              <a:rPr lang="en-US" b="1" dirty="0"/>
              <a:t>mobile app or web dashboard.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This solution allows blind individuals to move around more confidently while    keeping  their loved ones connected and informed at all times.</a:t>
            </a:r>
          </a:p>
        </p:txBody>
      </p:sp>
    </p:spTree>
    <p:extLst>
      <p:ext uri="{BB962C8B-B14F-4D97-AF65-F5344CB8AC3E}">
        <p14:creationId xmlns:p14="http://schemas.microsoft.com/office/powerpoint/2010/main" val="14758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C3B-AD55-1407-8B52-FD1C4CB6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A515-462B-BA62-8FCF-B81C0421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1705"/>
            <a:ext cx="9601200" cy="4455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Vision is vital for human mobility, but visually impaired individuals face significant challenges in navigating dynamic environments.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Traditional aids like white canes and guide dogs have limitations in obstacle detection and lack environmental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Emerging technologies such as embedded systems, computer vision, GPS, and IoT offer new possibilities for smarter assistive devices.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introduces a </a:t>
            </a:r>
            <a:r>
              <a:rPr lang="en-US" b="1" dirty="0"/>
              <a:t>Smart Object Detection, Tracking, and GPS-Based IoT Assistive System</a:t>
            </a:r>
            <a:r>
              <a:rPr lang="en-US" dirty="0"/>
              <a:t> for visually impaired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system uses </a:t>
            </a:r>
            <a:r>
              <a:rPr lang="en-US" b="1" dirty="0"/>
              <a:t>Arduino hardware, Python-based object recognition</a:t>
            </a:r>
            <a:r>
              <a:rPr lang="en-US" dirty="0"/>
              <a:t>, vibration/audio feedback, and real-time GPS tracking.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IoT integration enables </a:t>
            </a:r>
            <a:r>
              <a:rPr lang="en-US" b="1" dirty="0"/>
              <a:t>remote monitoring via cloud platforms</a:t>
            </a:r>
            <a:r>
              <a:rPr lang="en-US" dirty="0"/>
              <a:t>, enhancing user safety, independence, and caregiver support.</a:t>
            </a:r>
          </a:p>
        </p:txBody>
      </p:sp>
    </p:spTree>
    <p:extLst>
      <p:ext uri="{BB962C8B-B14F-4D97-AF65-F5344CB8AC3E}">
        <p14:creationId xmlns:p14="http://schemas.microsoft.com/office/powerpoint/2010/main" val="428220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E2A1-2D30-5D10-8B57-74EBCB0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7D87-FC18-D3FA-71D1-D711EBCA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2297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Zoran Zivkovic</a:t>
            </a:r>
            <a:r>
              <a:rPr lang="en-US" dirty="0"/>
              <a:t> introduced an </a:t>
            </a:r>
            <a:r>
              <a:rPr lang="en-US" i="1" dirty="0"/>
              <a:t>Improved Adaptive Gaussian Mixture Model</a:t>
            </a:r>
            <a:r>
              <a:rPr lang="en-US" dirty="0"/>
              <a:t> for dynamic background subtraction using recursive equations to update parameters and optimize component selection per pixel.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Athira Panicker</a:t>
            </a:r>
            <a:r>
              <a:rPr lang="en-US" dirty="0"/>
              <a:t> developed a </a:t>
            </a:r>
            <a:r>
              <a:rPr lang="en-US" i="1" dirty="0"/>
              <a:t>Smart Shopping Assistant</a:t>
            </a:r>
            <a:r>
              <a:rPr lang="en-US" dirty="0"/>
              <a:t> for the blind using Raspberry Pi and voice output, effective only under specific text and background conditions.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Marut Tripathi et al.</a:t>
            </a:r>
            <a:r>
              <a:rPr lang="en-US" dirty="0"/>
              <a:t> proposed a </a:t>
            </a:r>
            <a:r>
              <a:rPr lang="en-US" i="1" dirty="0"/>
              <a:t>Navigation System for the Blind</a:t>
            </a:r>
            <a:r>
              <a:rPr lang="en-US" dirty="0"/>
              <a:t> combining ultrasonic sensors and a USB camera to detect obstacles up to 300 cm, with feedback via earphones.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Dimitrios </a:t>
            </a:r>
            <a:r>
              <a:rPr lang="en-US" b="1" dirty="0" err="1"/>
              <a:t>Dakopoulos</a:t>
            </a:r>
            <a:r>
              <a:rPr lang="en-US" b="1" dirty="0"/>
              <a:t> and Nikolaos </a:t>
            </a:r>
            <a:r>
              <a:rPr lang="en-US" b="1" dirty="0" err="1"/>
              <a:t>Bourbakis</a:t>
            </a:r>
            <a:r>
              <a:rPr lang="en-US" dirty="0"/>
              <a:t> conducted a comparative study on </a:t>
            </a:r>
            <a:r>
              <a:rPr lang="en-US" i="1" dirty="0"/>
              <a:t>Wearable Obstacle Avoidance ETAs</a:t>
            </a:r>
            <a:r>
              <a:rPr lang="en-US" dirty="0"/>
              <a:t>, highlighting advancements and limitations in assistive navigation systems for the blind.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X. Chen et al.</a:t>
            </a:r>
            <a:r>
              <a:rPr lang="en-US" dirty="0"/>
              <a:t> worked on </a:t>
            </a:r>
            <a:r>
              <a:rPr lang="en-US" i="1" dirty="0"/>
              <a:t>Automatic Detection and Recognition of Signs</a:t>
            </a:r>
            <a:r>
              <a:rPr lang="en-US" dirty="0"/>
              <a:t> from natural scenes, focusing on Chinese-to-English sign translation using camera input.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A. Ainsworth and William</a:t>
            </a:r>
            <a:r>
              <a:rPr lang="en-US" dirty="0"/>
              <a:t> proposed a </a:t>
            </a:r>
            <a:r>
              <a:rPr lang="en-US" i="1" dirty="0"/>
              <a:t>Text-to-Speech Conversion System</a:t>
            </a:r>
            <a:r>
              <a:rPr lang="en-US" dirty="0"/>
              <a:t> for English, offering low-resource implementation but with memory limitations on some computers.</a:t>
            </a:r>
          </a:p>
        </p:txBody>
      </p:sp>
    </p:spTree>
    <p:extLst>
      <p:ext uri="{BB962C8B-B14F-4D97-AF65-F5344CB8AC3E}">
        <p14:creationId xmlns:p14="http://schemas.microsoft.com/office/powerpoint/2010/main" val="339090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27E6-B031-25AF-E810-0CF9EE63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9C2D-3A15-8790-BCF4-838EC0F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4439653"/>
          </a:xfrm>
        </p:spPr>
        <p:txBody>
          <a:bodyPr/>
          <a:lstStyle/>
          <a:p>
            <a:r>
              <a:rPr lang="en-US" b="1" dirty="0"/>
              <a:t>White canes and guide dogs</a:t>
            </a:r>
            <a:r>
              <a:rPr lang="en-US" dirty="0"/>
              <a:t> are commonly used, but they </a:t>
            </a:r>
            <a:r>
              <a:rPr lang="en-US" b="1" dirty="0"/>
              <a:t>lack the ability to detect distant or dynamic obstacles</a:t>
            </a:r>
            <a:r>
              <a:rPr lang="en-US" dirty="0"/>
              <a:t>.</a:t>
            </a:r>
          </a:p>
          <a:p>
            <a:r>
              <a:rPr lang="en-US" dirty="0"/>
              <a:t>These aids provide </a:t>
            </a:r>
            <a:r>
              <a:rPr lang="en-US" b="1" dirty="0"/>
              <a:t>no real-time information about the environment</a:t>
            </a:r>
            <a:r>
              <a:rPr lang="en-US" dirty="0"/>
              <a:t>, making navigation difficult in complex areas</a:t>
            </a:r>
          </a:p>
          <a:p>
            <a:r>
              <a:rPr lang="en-US" b="1" dirty="0"/>
              <a:t>Emergency tracking and location monitoring features are absent</a:t>
            </a:r>
            <a:r>
              <a:rPr lang="en-US" dirty="0"/>
              <a:t>, reducing user safety in unknown places.</a:t>
            </a:r>
          </a:p>
          <a:p>
            <a:r>
              <a:rPr lang="en-US" dirty="0"/>
              <a:t>Many systems </a:t>
            </a:r>
            <a:r>
              <a:rPr lang="en-US" b="1" dirty="0"/>
              <a:t>do not support object recognition</a:t>
            </a:r>
            <a:r>
              <a:rPr lang="en-US" dirty="0"/>
              <a:t>, limiting contextual awareness.</a:t>
            </a:r>
          </a:p>
          <a:p>
            <a:r>
              <a:rPr lang="en-US" b="1" dirty="0"/>
              <a:t>Auditory-only feedback</a:t>
            </a:r>
            <a:r>
              <a:rPr lang="en-US" dirty="0"/>
              <a:t> in existing systems may not be sufficient or clear in noisy environments.</a:t>
            </a:r>
          </a:p>
          <a:p>
            <a:r>
              <a:rPr lang="en-US" dirty="0"/>
              <a:t>Some older systems are </a:t>
            </a:r>
            <a:r>
              <a:rPr lang="en-US" b="1" dirty="0"/>
              <a:t>not connected to IoT</a:t>
            </a:r>
            <a:r>
              <a:rPr lang="en-US" dirty="0"/>
              <a:t>, making </a:t>
            </a:r>
            <a:r>
              <a:rPr lang="en-US" b="1" dirty="0"/>
              <a:t>remote monitoring by caregivers impossible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5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6C98-A881-8A21-78CD-55F51FC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98A-6E74-BF4C-5034-8F162910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7"/>
            <a:ext cx="9601200" cy="41039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Implements </a:t>
            </a:r>
            <a:r>
              <a:rPr lang="en-US" b="1" dirty="0"/>
              <a:t>camera-based obstacle detection</a:t>
            </a:r>
            <a:r>
              <a:rPr lang="en-US" dirty="0"/>
              <a:t> using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OpenCV</a:t>
            </a:r>
            <a:r>
              <a:rPr lang="en-US" dirty="0"/>
              <a:t> for real-time object recognition.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Integrates </a:t>
            </a:r>
            <a:r>
              <a:rPr lang="en-US" b="1" dirty="0"/>
              <a:t>GPS tracking</a:t>
            </a:r>
            <a:r>
              <a:rPr lang="en-US" dirty="0"/>
              <a:t> and </a:t>
            </a:r>
            <a:r>
              <a:rPr lang="en-US" b="1" dirty="0"/>
              <a:t>IoT connectivity </a:t>
            </a:r>
            <a:r>
              <a:rPr lang="en-US" dirty="0"/>
              <a:t>for continuous location monitoring and cloud-based updates.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Provides multimodal </a:t>
            </a:r>
            <a:r>
              <a:rPr lang="en-US" b="1" dirty="0"/>
              <a:t>feedback</a:t>
            </a:r>
            <a:r>
              <a:rPr lang="en-US" dirty="0"/>
              <a:t> via audio cues using a </a:t>
            </a:r>
            <a:r>
              <a:rPr lang="en-US" b="1" dirty="0"/>
              <a:t>voice playback </a:t>
            </a:r>
            <a:r>
              <a:rPr lang="en-US" dirty="0"/>
              <a:t>module.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Enables </a:t>
            </a:r>
            <a:r>
              <a:rPr lang="en-US" b="1" dirty="0"/>
              <a:t>remote monitoring</a:t>
            </a:r>
            <a:r>
              <a:rPr lang="en-US" dirty="0"/>
              <a:t> through cloud services, accessible via </a:t>
            </a:r>
            <a:r>
              <a:rPr lang="en-US" b="1" dirty="0"/>
              <a:t>mobile or web interfaces </a:t>
            </a:r>
            <a:r>
              <a:rPr lang="en-US" dirty="0"/>
              <a:t>for caregivers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Coordinates Arduino-based control with sensor inputs and network communication for real-time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41445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065-942F-6C4D-A690-8FF0C71D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73" y="675409"/>
            <a:ext cx="9601200" cy="94557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DB12-9F83-2A13-F8B8-111E6C92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2482"/>
            <a:ext cx="9601200" cy="36749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Enhances situational awareness through real-time sensory feedback.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Allows caregivers to monitor user status remotely, increasing peace of mind.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Cost-effective and scalable solution suitable for wide deployment.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Designed to improve the mobility of visually impaired individuals.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Boosts user independence, confidence, and safety through smart environmental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1E0D-CB4B-5D6C-5CE1-4F70FD3E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48B09C-EB91-9ECC-FAC5-2AA5255903E7}"/>
              </a:ext>
            </a:extLst>
          </p:cNvPr>
          <p:cNvGrpSpPr/>
          <p:nvPr/>
        </p:nvGrpSpPr>
        <p:grpSpPr>
          <a:xfrm>
            <a:off x="2166257" y="1770786"/>
            <a:ext cx="7135586" cy="3922442"/>
            <a:chOff x="0" y="0"/>
            <a:chExt cx="6005640" cy="36960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9D927-F8A5-B42B-E26C-287B564410E7}"/>
                </a:ext>
              </a:extLst>
            </p:cNvPr>
            <p:cNvSpPr/>
            <p:nvPr/>
          </p:nvSpPr>
          <p:spPr>
            <a:xfrm>
              <a:off x="5946521" y="3484709"/>
              <a:ext cx="59119" cy="2113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Shape 666">
              <a:extLst>
                <a:ext uri="{FF2B5EF4-FFF2-40B4-BE49-F238E27FC236}">
                  <a16:creationId xmlns:a16="http://schemas.microsoft.com/office/drawing/2014/main" id="{ACBEB8D1-E4F8-86CA-81D9-6E80CC8E772E}"/>
                </a:ext>
              </a:extLst>
            </p:cNvPr>
            <p:cNvSpPr/>
            <p:nvPr/>
          </p:nvSpPr>
          <p:spPr>
            <a:xfrm>
              <a:off x="2603881" y="661518"/>
              <a:ext cx="1027163" cy="2943352"/>
            </a:xfrm>
            <a:custGeom>
              <a:avLst/>
              <a:gdLst/>
              <a:ahLst/>
              <a:cxnLst/>
              <a:rect l="0" t="0" r="0" b="0"/>
              <a:pathLst>
                <a:path w="1027163" h="2943352">
                  <a:moveTo>
                    <a:pt x="0" y="2943352"/>
                  </a:moveTo>
                  <a:lnTo>
                    <a:pt x="1027163" y="2943352"/>
                  </a:lnTo>
                  <a:lnTo>
                    <a:pt x="1027163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0520DE-D26A-BDBB-2925-D71E88048965}"/>
                </a:ext>
              </a:extLst>
            </p:cNvPr>
            <p:cNvSpPr/>
            <p:nvPr/>
          </p:nvSpPr>
          <p:spPr>
            <a:xfrm>
              <a:off x="2757551" y="749909"/>
              <a:ext cx="961267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40964A-100D-BD72-03AA-298CFAEE8460}"/>
                </a:ext>
              </a:extLst>
            </p:cNvPr>
            <p:cNvSpPr/>
            <p:nvPr/>
          </p:nvSpPr>
          <p:spPr>
            <a:xfrm>
              <a:off x="3478530" y="749909"/>
              <a:ext cx="53443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D1F300-9EF4-63C6-84B9-9DD969D0520C}"/>
                </a:ext>
              </a:extLst>
            </p:cNvPr>
            <p:cNvSpPr/>
            <p:nvPr/>
          </p:nvSpPr>
          <p:spPr>
            <a:xfrm>
              <a:off x="2941701" y="1127734"/>
              <a:ext cx="471766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8C16D4-77DF-2394-F98A-84ECF9B11856}"/>
                </a:ext>
              </a:extLst>
            </p:cNvPr>
            <p:cNvSpPr/>
            <p:nvPr/>
          </p:nvSpPr>
          <p:spPr>
            <a:xfrm>
              <a:off x="3294380" y="1127734"/>
              <a:ext cx="53443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Shape 674">
              <a:extLst>
                <a:ext uri="{FF2B5EF4-FFF2-40B4-BE49-F238E27FC236}">
                  <a16:creationId xmlns:a16="http://schemas.microsoft.com/office/drawing/2014/main" id="{50AA9077-01C9-05D0-5599-E93FD95D8667}"/>
                </a:ext>
              </a:extLst>
            </p:cNvPr>
            <p:cNvSpPr/>
            <p:nvPr/>
          </p:nvSpPr>
          <p:spPr>
            <a:xfrm>
              <a:off x="2567305" y="0"/>
              <a:ext cx="1092022" cy="387959"/>
            </a:xfrm>
            <a:custGeom>
              <a:avLst/>
              <a:gdLst/>
              <a:ahLst/>
              <a:cxnLst/>
              <a:rect l="0" t="0" r="0" b="0"/>
              <a:pathLst>
                <a:path w="1092022" h="387959">
                  <a:moveTo>
                    <a:pt x="0" y="387959"/>
                  </a:moveTo>
                  <a:lnTo>
                    <a:pt x="1092022" y="387959"/>
                  </a:lnTo>
                  <a:lnTo>
                    <a:pt x="109202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FE9645-9D56-D4E8-AE53-ECB96BACC42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50774"/>
              <a:ext cx="1082675" cy="2857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3031CC-69A2-DE4F-96A6-EE9689F1CB8A}"/>
                </a:ext>
              </a:extLst>
            </p:cNvPr>
            <p:cNvSpPr/>
            <p:nvPr/>
          </p:nvSpPr>
          <p:spPr>
            <a:xfrm>
              <a:off x="2973451" y="89256"/>
              <a:ext cx="424944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LCD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Shape 678">
              <a:extLst>
                <a:ext uri="{FF2B5EF4-FFF2-40B4-BE49-F238E27FC236}">
                  <a16:creationId xmlns:a16="http://schemas.microsoft.com/office/drawing/2014/main" id="{B712C926-4153-599A-B119-83A7AB38FBBB}"/>
                </a:ext>
              </a:extLst>
            </p:cNvPr>
            <p:cNvSpPr/>
            <p:nvPr/>
          </p:nvSpPr>
          <p:spPr>
            <a:xfrm>
              <a:off x="3059938" y="387959"/>
              <a:ext cx="76200" cy="273559"/>
            </a:xfrm>
            <a:custGeom>
              <a:avLst/>
              <a:gdLst/>
              <a:ahLst/>
              <a:cxnLst/>
              <a:rect l="0" t="0" r="0" b="0"/>
              <a:pathLst>
                <a:path w="76200" h="273559">
                  <a:moveTo>
                    <a:pt x="38100" y="0"/>
                  </a:moveTo>
                  <a:lnTo>
                    <a:pt x="76200" y="76200"/>
                  </a:lnTo>
                  <a:lnTo>
                    <a:pt x="42799" y="76200"/>
                  </a:lnTo>
                  <a:lnTo>
                    <a:pt x="42799" y="273559"/>
                  </a:lnTo>
                  <a:lnTo>
                    <a:pt x="33274" y="273559"/>
                  </a:lnTo>
                  <a:lnTo>
                    <a:pt x="33274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679">
              <a:extLst>
                <a:ext uri="{FF2B5EF4-FFF2-40B4-BE49-F238E27FC236}">
                  <a16:creationId xmlns:a16="http://schemas.microsoft.com/office/drawing/2014/main" id="{01ADF605-CB32-A25A-D2DC-CEB572ADF153}"/>
                </a:ext>
              </a:extLst>
            </p:cNvPr>
            <p:cNvSpPr/>
            <p:nvPr/>
          </p:nvSpPr>
          <p:spPr>
            <a:xfrm>
              <a:off x="4811522" y="2905608"/>
              <a:ext cx="226441" cy="1143"/>
            </a:xfrm>
            <a:custGeom>
              <a:avLst/>
              <a:gdLst/>
              <a:ahLst/>
              <a:cxnLst/>
              <a:rect l="0" t="0" r="0" b="0"/>
              <a:pathLst>
                <a:path w="226441" h="1143">
                  <a:moveTo>
                    <a:pt x="0" y="0"/>
                  </a:moveTo>
                  <a:lnTo>
                    <a:pt x="226441" y="1143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681">
              <a:extLst>
                <a:ext uri="{FF2B5EF4-FFF2-40B4-BE49-F238E27FC236}">
                  <a16:creationId xmlns:a16="http://schemas.microsoft.com/office/drawing/2014/main" id="{D388DC2B-9C63-DA6E-DD2D-E54070D61D49}"/>
                </a:ext>
              </a:extLst>
            </p:cNvPr>
            <p:cNvSpPr/>
            <p:nvPr/>
          </p:nvSpPr>
          <p:spPr>
            <a:xfrm>
              <a:off x="3849243" y="1751140"/>
              <a:ext cx="898614" cy="426885"/>
            </a:xfrm>
            <a:custGeom>
              <a:avLst/>
              <a:gdLst/>
              <a:ahLst/>
              <a:cxnLst/>
              <a:rect l="0" t="0" r="0" b="0"/>
              <a:pathLst>
                <a:path w="898614" h="426885">
                  <a:moveTo>
                    <a:pt x="0" y="426885"/>
                  </a:moveTo>
                  <a:lnTo>
                    <a:pt x="898614" y="426885"/>
                  </a:lnTo>
                  <a:lnTo>
                    <a:pt x="898614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0B855C-AC09-3BC1-B23B-EA5B8677CFB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54450" y="1800199"/>
              <a:ext cx="889000" cy="32702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20DD22-891E-2A25-3D77-1D225D1BCAAC}"/>
                </a:ext>
              </a:extLst>
            </p:cNvPr>
            <p:cNvSpPr/>
            <p:nvPr/>
          </p:nvSpPr>
          <p:spPr>
            <a:xfrm>
              <a:off x="4050284" y="1829791"/>
              <a:ext cx="667769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VOICE IC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66F691-30A4-D810-6503-EB989B761F67}"/>
                </a:ext>
              </a:extLst>
            </p:cNvPr>
            <p:cNvSpPr/>
            <p:nvPr/>
          </p:nvSpPr>
          <p:spPr>
            <a:xfrm>
              <a:off x="4548759" y="182026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686">
              <a:extLst>
                <a:ext uri="{FF2B5EF4-FFF2-40B4-BE49-F238E27FC236}">
                  <a16:creationId xmlns:a16="http://schemas.microsoft.com/office/drawing/2014/main" id="{17C59740-202C-D65B-6F51-363473700185}"/>
                </a:ext>
              </a:extLst>
            </p:cNvPr>
            <p:cNvSpPr/>
            <p:nvPr/>
          </p:nvSpPr>
          <p:spPr>
            <a:xfrm>
              <a:off x="5039106" y="2506955"/>
              <a:ext cx="0" cy="398653"/>
            </a:xfrm>
            <a:custGeom>
              <a:avLst/>
              <a:gdLst/>
              <a:ahLst/>
              <a:cxnLst/>
              <a:rect l="0" t="0" r="0" b="0"/>
              <a:pathLst>
                <a:path h="398653">
                  <a:moveTo>
                    <a:pt x="0" y="398653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687">
              <a:extLst>
                <a:ext uri="{FF2B5EF4-FFF2-40B4-BE49-F238E27FC236}">
                  <a16:creationId xmlns:a16="http://schemas.microsoft.com/office/drawing/2014/main" id="{98625B2A-FD13-AA5F-2E31-748CFA40A25C}"/>
                </a:ext>
              </a:extLst>
            </p:cNvPr>
            <p:cNvSpPr/>
            <p:nvPr/>
          </p:nvSpPr>
          <p:spPr>
            <a:xfrm>
              <a:off x="5039106" y="2648559"/>
              <a:ext cx="55372" cy="153289"/>
            </a:xfrm>
            <a:custGeom>
              <a:avLst/>
              <a:gdLst/>
              <a:ahLst/>
              <a:cxnLst/>
              <a:rect l="0" t="0" r="0" b="0"/>
              <a:pathLst>
                <a:path w="55372" h="153289">
                  <a:moveTo>
                    <a:pt x="0" y="153289"/>
                  </a:moveTo>
                  <a:lnTo>
                    <a:pt x="55372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688">
              <a:extLst>
                <a:ext uri="{FF2B5EF4-FFF2-40B4-BE49-F238E27FC236}">
                  <a16:creationId xmlns:a16="http://schemas.microsoft.com/office/drawing/2014/main" id="{FEE5E500-B21A-2A11-933F-3D508CFDC138}"/>
                </a:ext>
              </a:extLst>
            </p:cNvPr>
            <p:cNvSpPr/>
            <p:nvPr/>
          </p:nvSpPr>
          <p:spPr>
            <a:xfrm>
              <a:off x="4981321" y="2648559"/>
              <a:ext cx="57785" cy="153289"/>
            </a:xfrm>
            <a:custGeom>
              <a:avLst/>
              <a:gdLst/>
              <a:ahLst/>
              <a:cxnLst/>
              <a:rect l="0" t="0" r="0" b="0"/>
              <a:pathLst>
                <a:path w="57785" h="153289">
                  <a:moveTo>
                    <a:pt x="57785" y="153289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690">
              <a:extLst>
                <a:ext uri="{FF2B5EF4-FFF2-40B4-BE49-F238E27FC236}">
                  <a16:creationId xmlns:a16="http://schemas.microsoft.com/office/drawing/2014/main" id="{0FE9D07D-62F3-5249-4489-34F38BA71B1E}"/>
                </a:ext>
              </a:extLst>
            </p:cNvPr>
            <p:cNvSpPr/>
            <p:nvPr/>
          </p:nvSpPr>
          <p:spPr>
            <a:xfrm>
              <a:off x="4990719" y="2416150"/>
              <a:ext cx="113284" cy="81407"/>
            </a:xfrm>
            <a:custGeom>
              <a:avLst/>
              <a:gdLst/>
              <a:ahLst/>
              <a:cxnLst/>
              <a:rect l="0" t="0" r="0" b="0"/>
              <a:pathLst>
                <a:path w="113284" h="81407">
                  <a:moveTo>
                    <a:pt x="0" y="40767"/>
                  </a:moveTo>
                  <a:cubicBezTo>
                    <a:pt x="0" y="18288"/>
                    <a:pt x="25400" y="0"/>
                    <a:pt x="56642" y="0"/>
                  </a:cubicBezTo>
                  <a:cubicBezTo>
                    <a:pt x="87884" y="0"/>
                    <a:pt x="113284" y="18288"/>
                    <a:pt x="113284" y="40767"/>
                  </a:cubicBezTo>
                  <a:cubicBezTo>
                    <a:pt x="113284" y="63246"/>
                    <a:pt x="87884" y="81407"/>
                    <a:pt x="56642" y="81407"/>
                  </a:cubicBezTo>
                  <a:cubicBezTo>
                    <a:pt x="25400" y="81407"/>
                    <a:pt x="0" y="63246"/>
                    <a:pt x="0" y="40767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691">
              <a:extLst>
                <a:ext uri="{FF2B5EF4-FFF2-40B4-BE49-F238E27FC236}">
                  <a16:creationId xmlns:a16="http://schemas.microsoft.com/office/drawing/2014/main" id="{008B5E93-B87E-A595-A3C2-851DAF7FC8EA}"/>
                </a:ext>
              </a:extLst>
            </p:cNvPr>
            <p:cNvSpPr/>
            <p:nvPr/>
          </p:nvSpPr>
          <p:spPr>
            <a:xfrm>
              <a:off x="3622802" y="2887573"/>
              <a:ext cx="218186" cy="76200"/>
            </a:xfrm>
            <a:custGeom>
              <a:avLst/>
              <a:gdLst/>
              <a:ahLst/>
              <a:cxnLst/>
              <a:rect l="0" t="0" r="0" b="0"/>
              <a:pathLst>
                <a:path w="218186" h="76200">
                  <a:moveTo>
                    <a:pt x="76200" y="0"/>
                  </a:moveTo>
                  <a:lnTo>
                    <a:pt x="76200" y="33274"/>
                  </a:lnTo>
                  <a:lnTo>
                    <a:pt x="141986" y="33274"/>
                  </a:lnTo>
                  <a:lnTo>
                    <a:pt x="141986" y="0"/>
                  </a:lnTo>
                  <a:lnTo>
                    <a:pt x="218186" y="38100"/>
                  </a:lnTo>
                  <a:lnTo>
                    <a:pt x="141986" y="76200"/>
                  </a:lnTo>
                  <a:lnTo>
                    <a:pt x="141986" y="42799"/>
                  </a:lnTo>
                  <a:lnTo>
                    <a:pt x="76200" y="42799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93">
              <a:extLst>
                <a:ext uri="{FF2B5EF4-FFF2-40B4-BE49-F238E27FC236}">
                  <a16:creationId xmlns:a16="http://schemas.microsoft.com/office/drawing/2014/main" id="{CBDECC92-FB14-5BA9-CA24-9A45619365BC}"/>
                </a:ext>
              </a:extLst>
            </p:cNvPr>
            <p:cNvSpPr/>
            <p:nvPr/>
          </p:nvSpPr>
          <p:spPr>
            <a:xfrm>
              <a:off x="1301877" y="1114298"/>
              <a:ext cx="1044842" cy="437490"/>
            </a:xfrm>
            <a:custGeom>
              <a:avLst/>
              <a:gdLst/>
              <a:ahLst/>
              <a:cxnLst/>
              <a:rect l="0" t="0" r="0" b="0"/>
              <a:pathLst>
                <a:path w="1044842" h="437490">
                  <a:moveTo>
                    <a:pt x="0" y="437490"/>
                  </a:moveTo>
                  <a:lnTo>
                    <a:pt x="1044842" y="437490"/>
                  </a:lnTo>
                  <a:lnTo>
                    <a:pt x="104484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416F948-ED6C-352D-918E-6E6C1879907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04925" y="1165199"/>
              <a:ext cx="1038225" cy="33655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94961B-E042-B9E1-0EA6-4C7E3541ADB9}"/>
                </a:ext>
              </a:extLst>
            </p:cNvPr>
            <p:cNvSpPr/>
            <p:nvPr/>
          </p:nvSpPr>
          <p:spPr>
            <a:xfrm>
              <a:off x="1750695" y="1194409"/>
              <a:ext cx="236339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PC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63A805-4D63-1874-9177-B1CA948A0560}"/>
                </a:ext>
              </a:extLst>
            </p:cNvPr>
            <p:cNvSpPr/>
            <p:nvPr/>
          </p:nvSpPr>
          <p:spPr>
            <a:xfrm>
              <a:off x="1931670" y="1184884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Shape 698">
              <a:extLst>
                <a:ext uri="{FF2B5EF4-FFF2-40B4-BE49-F238E27FC236}">
                  <a16:creationId xmlns:a16="http://schemas.microsoft.com/office/drawing/2014/main" id="{6DA8B9EE-52ED-9F41-A638-B87E7A26929B}"/>
                </a:ext>
              </a:extLst>
            </p:cNvPr>
            <p:cNvSpPr/>
            <p:nvPr/>
          </p:nvSpPr>
          <p:spPr>
            <a:xfrm>
              <a:off x="2347976" y="1302614"/>
              <a:ext cx="246507" cy="76200"/>
            </a:xfrm>
            <a:custGeom>
              <a:avLst/>
              <a:gdLst/>
              <a:ahLst/>
              <a:cxnLst/>
              <a:rect l="0" t="0" r="0" b="0"/>
              <a:pathLst>
                <a:path w="246507" h="76200">
                  <a:moveTo>
                    <a:pt x="170307" y="0"/>
                  </a:moveTo>
                  <a:lnTo>
                    <a:pt x="246507" y="38100"/>
                  </a:lnTo>
                  <a:lnTo>
                    <a:pt x="170307" y="76200"/>
                  </a:lnTo>
                  <a:lnTo>
                    <a:pt x="170307" y="42926"/>
                  </a:lnTo>
                  <a:lnTo>
                    <a:pt x="0" y="42926"/>
                  </a:lnTo>
                  <a:lnTo>
                    <a:pt x="0" y="33401"/>
                  </a:lnTo>
                  <a:lnTo>
                    <a:pt x="170307" y="33401"/>
                  </a:lnTo>
                  <a:lnTo>
                    <a:pt x="170307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700">
              <a:extLst>
                <a:ext uri="{FF2B5EF4-FFF2-40B4-BE49-F238E27FC236}">
                  <a16:creationId xmlns:a16="http://schemas.microsoft.com/office/drawing/2014/main" id="{6455012C-A3CC-ED91-9053-DA9A4B807B70}"/>
                </a:ext>
              </a:extLst>
            </p:cNvPr>
            <p:cNvSpPr/>
            <p:nvPr/>
          </p:nvSpPr>
          <p:spPr>
            <a:xfrm>
              <a:off x="1301877" y="2982175"/>
              <a:ext cx="1054278" cy="438671"/>
            </a:xfrm>
            <a:custGeom>
              <a:avLst/>
              <a:gdLst/>
              <a:ahLst/>
              <a:cxnLst/>
              <a:rect l="0" t="0" r="0" b="0"/>
              <a:pathLst>
                <a:path w="1054278" h="438671">
                  <a:moveTo>
                    <a:pt x="0" y="438671"/>
                  </a:moveTo>
                  <a:lnTo>
                    <a:pt x="1054278" y="438671"/>
                  </a:lnTo>
                  <a:lnTo>
                    <a:pt x="1054278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A99D77-8A43-720C-0899-C3631F083B7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04925" y="3032100"/>
              <a:ext cx="1047750" cy="33972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F53A7D-CB59-F9A6-42C0-FF2C238ECA35}"/>
                </a:ext>
              </a:extLst>
            </p:cNvPr>
            <p:cNvSpPr/>
            <p:nvPr/>
          </p:nvSpPr>
          <p:spPr>
            <a:xfrm>
              <a:off x="1525016" y="3061945"/>
              <a:ext cx="843537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ACCELERO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9727C4-DDAB-489D-CBE8-41193EC97FD8}"/>
                </a:ext>
              </a:extLst>
            </p:cNvPr>
            <p:cNvSpPr/>
            <p:nvPr/>
          </p:nvSpPr>
          <p:spPr>
            <a:xfrm>
              <a:off x="1623441" y="3258795"/>
              <a:ext cx="543654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METER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730E1E-C87D-6DB3-6FDE-4D88FE380538}"/>
                </a:ext>
              </a:extLst>
            </p:cNvPr>
            <p:cNvSpPr/>
            <p:nvPr/>
          </p:nvSpPr>
          <p:spPr>
            <a:xfrm>
              <a:off x="2030095" y="324927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Shape 706">
              <a:extLst>
                <a:ext uri="{FF2B5EF4-FFF2-40B4-BE49-F238E27FC236}">
                  <a16:creationId xmlns:a16="http://schemas.microsoft.com/office/drawing/2014/main" id="{DD88C03A-2F13-BB19-8460-10906D373E6F}"/>
                </a:ext>
              </a:extLst>
            </p:cNvPr>
            <p:cNvSpPr/>
            <p:nvPr/>
          </p:nvSpPr>
          <p:spPr>
            <a:xfrm>
              <a:off x="2357374" y="3170910"/>
              <a:ext cx="246507" cy="76200"/>
            </a:xfrm>
            <a:custGeom>
              <a:avLst/>
              <a:gdLst/>
              <a:ahLst/>
              <a:cxnLst/>
              <a:rect l="0" t="0" r="0" b="0"/>
              <a:pathLst>
                <a:path w="246507" h="76200">
                  <a:moveTo>
                    <a:pt x="170053" y="0"/>
                  </a:moveTo>
                  <a:lnTo>
                    <a:pt x="246507" y="37719"/>
                  </a:lnTo>
                  <a:lnTo>
                    <a:pt x="170434" y="76200"/>
                  </a:lnTo>
                  <a:lnTo>
                    <a:pt x="170268" y="42861"/>
                  </a:lnTo>
                  <a:lnTo>
                    <a:pt x="0" y="43688"/>
                  </a:lnTo>
                  <a:lnTo>
                    <a:pt x="0" y="34163"/>
                  </a:lnTo>
                  <a:lnTo>
                    <a:pt x="170220" y="33336"/>
                  </a:lnTo>
                  <a:lnTo>
                    <a:pt x="17005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707">
              <a:extLst>
                <a:ext uri="{FF2B5EF4-FFF2-40B4-BE49-F238E27FC236}">
                  <a16:creationId xmlns:a16="http://schemas.microsoft.com/office/drawing/2014/main" id="{B5DFA28C-3E87-C277-E3AC-5BD3EE4EE926}"/>
                </a:ext>
              </a:extLst>
            </p:cNvPr>
            <p:cNvSpPr/>
            <p:nvPr/>
          </p:nvSpPr>
          <p:spPr>
            <a:xfrm>
              <a:off x="3622802" y="1939772"/>
              <a:ext cx="246380" cy="76200"/>
            </a:xfrm>
            <a:custGeom>
              <a:avLst/>
              <a:gdLst/>
              <a:ahLst/>
              <a:cxnLst/>
              <a:rect l="0" t="0" r="0" b="0"/>
              <a:pathLst>
                <a:path w="246380" h="76200">
                  <a:moveTo>
                    <a:pt x="170053" y="0"/>
                  </a:moveTo>
                  <a:lnTo>
                    <a:pt x="246380" y="37719"/>
                  </a:lnTo>
                  <a:lnTo>
                    <a:pt x="170434" y="76200"/>
                  </a:lnTo>
                  <a:lnTo>
                    <a:pt x="170267" y="42861"/>
                  </a:lnTo>
                  <a:lnTo>
                    <a:pt x="0" y="43688"/>
                  </a:lnTo>
                  <a:lnTo>
                    <a:pt x="0" y="34163"/>
                  </a:lnTo>
                  <a:lnTo>
                    <a:pt x="170219" y="33336"/>
                  </a:lnTo>
                  <a:lnTo>
                    <a:pt x="17005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56495">
              <a:extLst>
                <a:ext uri="{FF2B5EF4-FFF2-40B4-BE49-F238E27FC236}">
                  <a16:creationId xmlns:a16="http://schemas.microsoft.com/office/drawing/2014/main" id="{4A4CC8DA-4CB5-3A3D-051D-8C7A70B8BC87}"/>
                </a:ext>
              </a:extLst>
            </p:cNvPr>
            <p:cNvSpPr/>
            <p:nvPr/>
          </p:nvSpPr>
          <p:spPr>
            <a:xfrm>
              <a:off x="3849243" y="2699220"/>
              <a:ext cx="962292" cy="438671"/>
            </a:xfrm>
            <a:custGeom>
              <a:avLst/>
              <a:gdLst/>
              <a:ahLst/>
              <a:cxnLst/>
              <a:rect l="0" t="0" r="0" b="0"/>
              <a:pathLst>
                <a:path w="962292" h="438671">
                  <a:moveTo>
                    <a:pt x="0" y="0"/>
                  </a:moveTo>
                  <a:lnTo>
                    <a:pt x="962292" y="0"/>
                  </a:lnTo>
                  <a:lnTo>
                    <a:pt x="962292" y="438671"/>
                  </a:lnTo>
                  <a:lnTo>
                    <a:pt x="0" y="438671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709">
              <a:extLst>
                <a:ext uri="{FF2B5EF4-FFF2-40B4-BE49-F238E27FC236}">
                  <a16:creationId xmlns:a16="http://schemas.microsoft.com/office/drawing/2014/main" id="{11A4AEEF-34D3-E4ED-CF7B-654916053AC1}"/>
                </a:ext>
              </a:extLst>
            </p:cNvPr>
            <p:cNvSpPr/>
            <p:nvPr/>
          </p:nvSpPr>
          <p:spPr>
            <a:xfrm>
              <a:off x="3849243" y="2699220"/>
              <a:ext cx="962292" cy="438671"/>
            </a:xfrm>
            <a:custGeom>
              <a:avLst/>
              <a:gdLst/>
              <a:ahLst/>
              <a:cxnLst/>
              <a:rect l="0" t="0" r="0" b="0"/>
              <a:pathLst>
                <a:path w="962292" h="438671">
                  <a:moveTo>
                    <a:pt x="0" y="438671"/>
                  </a:moveTo>
                  <a:lnTo>
                    <a:pt x="962292" y="438671"/>
                  </a:lnTo>
                  <a:lnTo>
                    <a:pt x="96229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D3CC3F-5329-FCEB-A4F7-CE3BA7AF9253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854450" y="2749525"/>
              <a:ext cx="952500" cy="33655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E4C95F-F8B3-4D3D-3D32-31FAB51D7AEB}"/>
                </a:ext>
              </a:extLst>
            </p:cNvPr>
            <p:cNvSpPr/>
            <p:nvPr/>
          </p:nvSpPr>
          <p:spPr>
            <a:xfrm>
              <a:off x="4234434" y="2779370"/>
              <a:ext cx="269310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IOT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B87C56-29A0-112E-0BA5-20835AE7BF45}"/>
                </a:ext>
              </a:extLst>
            </p:cNvPr>
            <p:cNvSpPr/>
            <p:nvPr/>
          </p:nvSpPr>
          <p:spPr>
            <a:xfrm>
              <a:off x="4434459" y="2769845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Shape 714">
              <a:extLst>
                <a:ext uri="{FF2B5EF4-FFF2-40B4-BE49-F238E27FC236}">
                  <a16:creationId xmlns:a16="http://schemas.microsoft.com/office/drawing/2014/main" id="{D57580FE-C959-897B-3CBD-87902E622E22}"/>
                </a:ext>
              </a:extLst>
            </p:cNvPr>
            <p:cNvSpPr/>
            <p:nvPr/>
          </p:nvSpPr>
          <p:spPr>
            <a:xfrm>
              <a:off x="4734814" y="1941043"/>
              <a:ext cx="246507" cy="76200"/>
            </a:xfrm>
            <a:custGeom>
              <a:avLst/>
              <a:gdLst/>
              <a:ahLst/>
              <a:cxnLst/>
              <a:rect l="0" t="0" r="0" b="0"/>
              <a:pathLst>
                <a:path w="246507" h="76200">
                  <a:moveTo>
                    <a:pt x="170053" y="0"/>
                  </a:moveTo>
                  <a:lnTo>
                    <a:pt x="246507" y="37719"/>
                  </a:lnTo>
                  <a:lnTo>
                    <a:pt x="170434" y="76200"/>
                  </a:lnTo>
                  <a:lnTo>
                    <a:pt x="170267" y="42852"/>
                  </a:lnTo>
                  <a:lnTo>
                    <a:pt x="0" y="43561"/>
                  </a:lnTo>
                  <a:lnTo>
                    <a:pt x="0" y="34036"/>
                  </a:lnTo>
                  <a:lnTo>
                    <a:pt x="170219" y="33327"/>
                  </a:lnTo>
                  <a:lnTo>
                    <a:pt x="17005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56496">
              <a:extLst>
                <a:ext uri="{FF2B5EF4-FFF2-40B4-BE49-F238E27FC236}">
                  <a16:creationId xmlns:a16="http://schemas.microsoft.com/office/drawing/2014/main" id="{0478ACA3-0D15-EE05-EEAC-1B5CFE331F09}"/>
                </a:ext>
              </a:extLst>
            </p:cNvPr>
            <p:cNvSpPr/>
            <p:nvPr/>
          </p:nvSpPr>
          <p:spPr>
            <a:xfrm>
              <a:off x="4981321" y="1751164"/>
              <a:ext cx="962292" cy="438671"/>
            </a:xfrm>
            <a:custGeom>
              <a:avLst/>
              <a:gdLst/>
              <a:ahLst/>
              <a:cxnLst/>
              <a:rect l="0" t="0" r="0" b="0"/>
              <a:pathLst>
                <a:path w="962292" h="438671">
                  <a:moveTo>
                    <a:pt x="0" y="0"/>
                  </a:moveTo>
                  <a:lnTo>
                    <a:pt x="962292" y="0"/>
                  </a:lnTo>
                  <a:lnTo>
                    <a:pt x="962292" y="438671"/>
                  </a:lnTo>
                  <a:lnTo>
                    <a:pt x="0" y="438671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716">
              <a:extLst>
                <a:ext uri="{FF2B5EF4-FFF2-40B4-BE49-F238E27FC236}">
                  <a16:creationId xmlns:a16="http://schemas.microsoft.com/office/drawing/2014/main" id="{78746E6A-AFBE-71F0-7CAD-DEC22399DB70}"/>
                </a:ext>
              </a:extLst>
            </p:cNvPr>
            <p:cNvSpPr/>
            <p:nvPr/>
          </p:nvSpPr>
          <p:spPr>
            <a:xfrm>
              <a:off x="4981321" y="1751164"/>
              <a:ext cx="962292" cy="438671"/>
            </a:xfrm>
            <a:custGeom>
              <a:avLst/>
              <a:gdLst/>
              <a:ahLst/>
              <a:cxnLst/>
              <a:rect l="0" t="0" r="0" b="0"/>
              <a:pathLst>
                <a:path w="962292" h="438671">
                  <a:moveTo>
                    <a:pt x="0" y="438671"/>
                  </a:moveTo>
                  <a:lnTo>
                    <a:pt x="962292" y="438671"/>
                  </a:lnTo>
                  <a:lnTo>
                    <a:pt x="96229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38D584-D59A-E307-2BC2-12DB78D22C7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84750" y="1800199"/>
              <a:ext cx="955675" cy="33972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EA052B-68E6-C998-8855-C9AAA2A01838}"/>
                </a:ext>
              </a:extLst>
            </p:cNvPr>
            <p:cNvSpPr/>
            <p:nvPr/>
          </p:nvSpPr>
          <p:spPr>
            <a:xfrm>
              <a:off x="5206365" y="1829791"/>
              <a:ext cx="690808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SPEAKER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99ECEF-EBBF-850B-F20C-24B40A8FA29B}"/>
                </a:ext>
              </a:extLst>
            </p:cNvPr>
            <p:cNvSpPr/>
            <p:nvPr/>
          </p:nvSpPr>
          <p:spPr>
            <a:xfrm>
              <a:off x="5724144" y="182026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Shape 722">
              <a:extLst>
                <a:ext uri="{FF2B5EF4-FFF2-40B4-BE49-F238E27FC236}">
                  <a16:creationId xmlns:a16="http://schemas.microsoft.com/office/drawing/2014/main" id="{BAE35A9D-17E0-1EAF-64B1-B603256BC0A6}"/>
                </a:ext>
              </a:extLst>
            </p:cNvPr>
            <p:cNvSpPr/>
            <p:nvPr/>
          </p:nvSpPr>
          <p:spPr>
            <a:xfrm>
              <a:off x="1301877" y="2019935"/>
              <a:ext cx="1044842" cy="437490"/>
            </a:xfrm>
            <a:custGeom>
              <a:avLst/>
              <a:gdLst/>
              <a:ahLst/>
              <a:cxnLst/>
              <a:rect l="0" t="0" r="0" b="0"/>
              <a:pathLst>
                <a:path w="1044842" h="437490">
                  <a:moveTo>
                    <a:pt x="0" y="437490"/>
                  </a:moveTo>
                  <a:lnTo>
                    <a:pt x="1044842" y="437490"/>
                  </a:lnTo>
                  <a:lnTo>
                    <a:pt x="104484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BC16F35-BD4C-6A5B-DC2E-BCA06198B24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04925" y="2070074"/>
              <a:ext cx="1038225" cy="33655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E3C22F-A352-A250-5CDE-51A4B660E486}"/>
                </a:ext>
              </a:extLst>
            </p:cNvPr>
            <p:cNvSpPr/>
            <p:nvPr/>
          </p:nvSpPr>
          <p:spPr>
            <a:xfrm>
              <a:off x="1709166" y="2099666"/>
              <a:ext cx="304156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GPS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8E261A-8932-7ABD-792A-704A32674FFF}"/>
                </a:ext>
              </a:extLst>
            </p:cNvPr>
            <p:cNvSpPr/>
            <p:nvPr/>
          </p:nvSpPr>
          <p:spPr>
            <a:xfrm>
              <a:off x="1938020" y="209014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Shape 727">
              <a:extLst>
                <a:ext uri="{FF2B5EF4-FFF2-40B4-BE49-F238E27FC236}">
                  <a16:creationId xmlns:a16="http://schemas.microsoft.com/office/drawing/2014/main" id="{E8F90957-7B7A-F528-97F3-FC79C6349697}"/>
                </a:ext>
              </a:extLst>
            </p:cNvPr>
            <p:cNvSpPr/>
            <p:nvPr/>
          </p:nvSpPr>
          <p:spPr>
            <a:xfrm>
              <a:off x="2347976" y="2208251"/>
              <a:ext cx="246507" cy="76200"/>
            </a:xfrm>
            <a:custGeom>
              <a:avLst/>
              <a:gdLst/>
              <a:ahLst/>
              <a:cxnLst/>
              <a:rect l="0" t="0" r="0" b="0"/>
              <a:pathLst>
                <a:path w="246507" h="76200">
                  <a:moveTo>
                    <a:pt x="170307" y="0"/>
                  </a:moveTo>
                  <a:lnTo>
                    <a:pt x="246507" y="38100"/>
                  </a:lnTo>
                  <a:lnTo>
                    <a:pt x="170307" y="76200"/>
                  </a:lnTo>
                  <a:lnTo>
                    <a:pt x="170307" y="42926"/>
                  </a:lnTo>
                  <a:lnTo>
                    <a:pt x="0" y="42926"/>
                  </a:lnTo>
                  <a:lnTo>
                    <a:pt x="0" y="33401"/>
                  </a:lnTo>
                  <a:lnTo>
                    <a:pt x="170307" y="33401"/>
                  </a:lnTo>
                  <a:lnTo>
                    <a:pt x="170307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729">
              <a:extLst>
                <a:ext uri="{FF2B5EF4-FFF2-40B4-BE49-F238E27FC236}">
                  <a16:creationId xmlns:a16="http://schemas.microsoft.com/office/drawing/2014/main" id="{66F95A5F-6B72-7E78-F50C-974539611DD1}"/>
                </a:ext>
              </a:extLst>
            </p:cNvPr>
            <p:cNvSpPr/>
            <p:nvPr/>
          </p:nvSpPr>
          <p:spPr>
            <a:xfrm>
              <a:off x="0" y="1114298"/>
              <a:ext cx="1044842" cy="437490"/>
            </a:xfrm>
            <a:custGeom>
              <a:avLst/>
              <a:gdLst/>
              <a:ahLst/>
              <a:cxnLst/>
              <a:rect l="0" t="0" r="0" b="0"/>
              <a:pathLst>
                <a:path w="1044842" h="437490">
                  <a:moveTo>
                    <a:pt x="0" y="437490"/>
                  </a:moveTo>
                  <a:lnTo>
                    <a:pt x="1044842" y="437490"/>
                  </a:lnTo>
                  <a:lnTo>
                    <a:pt x="1044842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EFFEF98-0CFD-A011-102D-347EE57DE7C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175" y="1165199"/>
              <a:ext cx="1038225" cy="33655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914200-71C0-9F99-221C-25F16D41C582}"/>
                </a:ext>
              </a:extLst>
            </p:cNvPr>
            <p:cNvSpPr/>
            <p:nvPr/>
          </p:nvSpPr>
          <p:spPr>
            <a:xfrm>
              <a:off x="114618" y="1194409"/>
              <a:ext cx="1089537" cy="1892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WEB CAMERA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96F51D-22D2-A592-53F9-FC9F38FBE9DA}"/>
                </a:ext>
              </a:extLst>
            </p:cNvPr>
            <p:cNvSpPr/>
            <p:nvPr/>
          </p:nvSpPr>
          <p:spPr>
            <a:xfrm>
              <a:off x="930910" y="1184884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4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Shape 734">
              <a:extLst>
                <a:ext uri="{FF2B5EF4-FFF2-40B4-BE49-F238E27FC236}">
                  <a16:creationId xmlns:a16="http://schemas.microsoft.com/office/drawing/2014/main" id="{7CCC1E34-3C2B-999A-DA47-F246AA028FFC}"/>
                </a:ext>
              </a:extLst>
            </p:cNvPr>
            <p:cNvSpPr/>
            <p:nvPr/>
          </p:nvSpPr>
          <p:spPr>
            <a:xfrm>
              <a:off x="1045972" y="1302614"/>
              <a:ext cx="246507" cy="76200"/>
            </a:xfrm>
            <a:custGeom>
              <a:avLst/>
              <a:gdLst/>
              <a:ahLst/>
              <a:cxnLst/>
              <a:rect l="0" t="0" r="0" b="0"/>
              <a:pathLst>
                <a:path w="246507" h="76200">
                  <a:moveTo>
                    <a:pt x="170307" y="0"/>
                  </a:moveTo>
                  <a:lnTo>
                    <a:pt x="246507" y="38100"/>
                  </a:lnTo>
                  <a:lnTo>
                    <a:pt x="170307" y="76200"/>
                  </a:lnTo>
                  <a:lnTo>
                    <a:pt x="170307" y="42926"/>
                  </a:lnTo>
                  <a:lnTo>
                    <a:pt x="0" y="42926"/>
                  </a:lnTo>
                  <a:lnTo>
                    <a:pt x="0" y="33401"/>
                  </a:lnTo>
                  <a:lnTo>
                    <a:pt x="170307" y="33401"/>
                  </a:lnTo>
                  <a:lnTo>
                    <a:pt x="170307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0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1B60-ACA3-3655-2E91-906200A3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D6B3-A0AE-D478-0D70-DC87DFE2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126"/>
            <a:ext cx="9601200" cy="4295274"/>
          </a:xfrm>
        </p:spPr>
        <p:txBody>
          <a:bodyPr>
            <a:normAutofit fontScale="92500" lnSpcReduction="20000"/>
          </a:bodyPr>
          <a:lstStyle/>
          <a:p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ARDUINO UNO MICROCONTROLLER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LCD DISPLAY</a:t>
            </a:r>
            <a:endParaRPr lang="en-US" sz="18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ACCELEROMETER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VOICE IC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PC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SPEAKER (OR) HEADPHONE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IOT 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GPS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 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ARDUINO IDE --- (CONTROLLER SIDE)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EMBEDDED C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859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{D0870EA0-C773-4CC5-B4AC-1F99E5B121B0}tf10001105</Template>
  <TotalTime>383</TotalTime>
  <Words>1770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Crop</vt:lpstr>
      <vt:lpstr>                       MAHENDRA COLLEGE OF ENGINEERING                                                FINAL YEAR              COMPUTER SCIENCE AND ENGINEERING  ASSISTIVE OBJECT DETECTION AND GPS TRACKING SYSTEM                                                                                                            FOR BLIND PEOPLE USING IOT AND PYTHON   BATCH MEMBERS:                                                GUIDE NAME        1.NANDHINI R(621521104088)          Mr.M.JENOLIN REX M.E.,        2.MOHANAPRIYA G(621521104083)                 AP/CSE               3.NAVEENA S(621521104091)                            4.NITHYA A(621521104093)                                         </vt:lpstr>
      <vt:lpstr>ABSTRACT</vt:lpstr>
      <vt:lpstr>INTRODUCTION</vt:lpstr>
      <vt:lpstr>LITERATURE REVIEW</vt:lpstr>
      <vt:lpstr>EXISTING SYSTEM AND DRAWBACKS</vt:lpstr>
      <vt:lpstr>PROPOSED SYSTEM </vt:lpstr>
      <vt:lpstr>ADVANTAGES OF THE PROPOSED SYSTEM</vt:lpstr>
      <vt:lpstr>SYSTEM ARCHITECTURE</vt:lpstr>
      <vt:lpstr>SYSTEM SPECIFICATIONS</vt:lpstr>
      <vt:lpstr>HARDWARE COMPONENTS &amp; THEIR FUNCTIONALITY</vt:lpstr>
      <vt:lpstr>SOFTWARE COMPONENTS &amp; THEIR FUNCTIONALITY</vt:lpstr>
      <vt:lpstr>WORKING OF THE PROJECT</vt:lpstr>
      <vt:lpstr>SAMPLE OUTPUTS</vt:lpstr>
      <vt:lpstr>OBJECTS RECOGNIZED BY THE COMPUTER VISION MODEL</vt:lpstr>
      <vt:lpstr>CONCLUSION</vt:lpstr>
      <vt:lpstr>FUTURE ENHANCEMENT</vt:lpstr>
      <vt:lpstr>REFERENCES</vt:lpstr>
      <vt:lpstr>                                           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MAHENDRA COLLEGE OF ENGINEERING                                                FINAL YEAR              COMPUTER SCIENCE AND ENGINEERING  ASSISTIVE OBJECT DETECTION AND GPS TRACKING SYSTEM                                                                                                            FOR BLIND PEOPLE USING IOT AND PYTHON   BATCH MEMBERS:                                                GUIDE NAME        1.NANDHINI R(621521104088)          Mr.M.JENOLIN REX M.E.,        2.MOHANAPRIYA G(621521104083)                 AP/CSE               3.NAVEENA S(621521104091)                            4.NITHYA A(621521104093)                                         </dc:title>
  <dc:creator>NANDHINI RAMESHBABU</dc:creator>
  <cp:lastModifiedBy>Nandhini Rameshbabu</cp:lastModifiedBy>
  <cp:revision>25</cp:revision>
  <dcterms:created xsi:type="dcterms:W3CDTF">2025-04-29T07:41:46Z</dcterms:created>
  <dcterms:modified xsi:type="dcterms:W3CDTF">2025-05-29T02:53:51Z</dcterms:modified>
</cp:coreProperties>
</file>