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50144" y="1666875"/>
            <a:ext cx="12046744" cy="3463769"/>
          </a:xfrm>
          <a:prstGeom prst="rect">
            <a:avLst/>
          </a:prstGeom>
        </p:spPr>
        <p:txBody>
          <a:bodyPr vert="horz" wrap="square" lIns="0" tIns="16510" rIns="0" bIns="0" rtlCol="0">
            <a:spAutoFit/>
          </a:bodyPr>
          <a:lstStyle/>
          <a:p>
            <a:pPr marL="3213735">
              <a:lnSpc>
                <a:spcPct val="100000"/>
              </a:lnSpc>
              <a:spcBef>
                <a:spcPts val="130"/>
              </a:spcBef>
            </a:pPr>
            <a:r>
              <a:rPr lang="en-US" b="1" spc="15" dirty="0" smtClean="0">
                <a:latin typeface="+mj-lt"/>
              </a:rPr>
              <a:t>NAME     </a:t>
            </a:r>
            <a:r>
              <a:rPr lang="en-US" spc="15" dirty="0" smtClean="0">
                <a:latin typeface="+mj-lt"/>
              </a:rPr>
              <a:t>: </a:t>
            </a:r>
            <a:r>
              <a:rPr lang="en-US" spc="15" dirty="0" err="1" smtClean="0">
                <a:latin typeface="+mj-lt"/>
              </a:rPr>
              <a:t>Nandhini</a:t>
            </a:r>
            <a:r>
              <a:rPr lang="en-US" spc="15" dirty="0" smtClean="0">
                <a:latin typeface="+mj-lt"/>
              </a:rPr>
              <a:t> R</a:t>
            </a:r>
            <a:br>
              <a:rPr lang="en-US" spc="15" dirty="0" smtClean="0">
                <a:latin typeface="+mj-lt"/>
              </a:rPr>
            </a:br>
            <a:r>
              <a:rPr lang="en-US" b="1" spc="15" dirty="0" smtClean="0">
                <a:latin typeface="+mj-lt"/>
              </a:rPr>
              <a:t>REG NO  </a:t>
            </a:r>
            <a:r>
              <a:rPr lang="en-US" spc="15" dirty="0" smtClean="0">
                <a:latin typeface="+mj-lt"/>
              </a:rPr>
              <a:t>: 730321104030</a:t>
            </a:r>
            <a:br>
              <a:rPr lang="en-US" spc="15" dirty="0" smtClean="0">
                <a:latin typeface="+mj-lt"/>
              </a:rPr>
            </a:br>
            <a:r>
              <a:rPr lang="en-US" b="1" spc="15" dirty="0" smtClean="0">
                <a:latin typeface="+mj-lt"/>
              </a:rPr>
              <a:t>NM ID    </a:t>
            </a:r>
            <a:r>
              <a:rPr lang="en-US" spc="15" dirty="0" smtClean="0">
                <a:latin typeface="+mj-lt"/>
              </a:rPr>
              <a:t>: au730321104030</a:t>
            </a:r>
            <a:br>
              <a:rPr lang="en-US" spc="15" dirty="0" smtClean="0">
                <a:latin typeface="+mj-lt"/>
              </a:rPr>
            </a:br>
            <a:r>
              <a:rPr lang="en-US" b="1" spc="15" dirty="0" smtClean="0">
                <a:latin typeface="+mj-lt"/>
              </a:rPr>
              <a:t>DEGREE </a:t>
            </a:r>
            <a:r>
              <a:rPr lang="en-US" spc="15" dirty="0" smtClean="0">
                <a:latin typeface="+mj-lt"/>
              </a:rPr>
              <a:t>: BE-CSE</a:t>
            </a:r>
            <a:br>
              <a:rPr lang="en-US" spc="15" dirty="0" smtClean="0">
                <a:latin typeface="+mj-lt"/>
              </a:rPr>
            </a:br>
            <a:r>
              <a:rPr lang="en-US" b="1" spc="15" dirty="0" smtClean="0">
                <a:latin typeface="+mj-lt"/>
              </a:rPr>
              <a:t>YEAR      </a:t>
            </a:r>
            <a:r>
              <a:rPr lang="en-US" spc="15" dirty="0" smtClean="0">
                <a:latin typeface="+mj-lt"/>
              </a:rPr>
              <a:t>: III</a:t>
            </a:r>
            <a:br>
              <a:rPr lang="en-US" spc="15" dirty="0" smtClean="0">
                <a:latin typeface="+mj-lt"/>
              </a:rPr>
            </a:br>
            <a:r>
              <a:rPr lang="en-US" b="1" spc="15" dirty="0" smtClean="0">
                <a:latin typeface="+mj-lt"/>
              </a:rPr>
              <a:t>COLLEGE NAME</a:t>
            </a:r>
            <a:r>
              <a:rPr lang="en-US" spc="15" dirty="0" smtClean="0">
                <a:latin typeface="+mj-lt"/>
              </a:rPr>
              <a:t>: BUILDERS ENGINEERING COLLEGE</a:t>
            </a:r>
            <a:r>
              <a:rPr lang="en-US" spc="15" dirty="0" smtClean="0"/>
              <a:t/>
            </a:r>
            <a:br>
              <a:rPr lang="en-US" spc="15" dirty="0" smtClean="0"/>
            </a:br>
            <a:endParaRPr spc="15" dirty="0"/>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990600"/>
            <a:ext cx="2600325"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
        <p:nvSpPr>
          <p:cNvPr id="10" name="Rectangle 1"/>
          <p:cNvSpPr>
            <a:spLocks noChangeArrowheads="1"/>
          </p:cNvSpPr>
          <p:nvPr/>
        </p:nvSpPr>
        <p:spPr bwMode="auto">
          <a:xfrm>
            <a:off x="752475" y="2487086"/>
            <a:ext cx="869156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b="0" i="0" u="none" strike="noStrike" cap="none" normalizeH="0" baseline="0" dirty="0" smtClean="0">
                <a:ln>
                  <a:noFill/>
                </a:ln>
                <a:solidFill>
                  <a:srgbClr val="000000"/>
                </a:solidFill>
                <a:effectLst/>
                <a:cs typeface="Arial" pitchFamily="34" charset="0"/>
              </a:rPr>
              <a:t>The CNN model attained an 80% test accuracy after 10 epochs, demonstrating its effectiveness in classifying CIFAR-10 images. Training convergence was observed, validating the model's efficiency and potential for diverse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11" name="Rectangle 2"/>
          <p:cNvSpPr>
            <a:spLocks noChangeArrowheads="1"/>
          </p:cNvSpPr>
          <p:nvPr/>
        </p:nvSpPr>
        <p:spPr bwMode="auto">
          <a:xfrm>
            <a:off x="0" y="0"/>
            <a:ext cx="61404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39775" y="2320885"/>
            <a:ext cx="8287488" cy="5210175"/>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r>
              <a:rPr lang="en-US" sz="2800" dirty="0" smtClean="0"/>
              <a:t>                                                                                                                              “Image </a:t>
            </a:r>
            <a:r>
              <a:rPr lang="en-US" sz="2800" dirty="0"/>
              <a:t>Classification with Convolutional Neural Networks using </a:t>
            </a:r>
            <a:r>
              <a:rPr lang="en-US" sz="2800" b="1" dirty="0"/>
              <a:t>CIFAR-10</a:t>
            </a:r>
            <a:r>
              <a:rPr lang="en-US" sz="2800" dirty="0"/>
              <a:t> Dataset in Google </a:t>
            </a:r>
            <a:r>
              <a:rPr lang="en-US" sz="2800" dirty="0" err="1" smtClean="0"/>
              <a:t>Colab</a:t>
            </a:r>
            <a:r>
              <a:rPr lang="en-US" sz="2800" dirty="0" smtClean="0"/>
              <a:t>”</a:t>
            </a:r>
            <a:endParaRPr sz="2800" dirty="0"/>
          </a:p>
        </p:txBody>
      </p:sp>
      <p:grpSp>
        <p:nvGrpSpPr>
          <p:cNvPr id="3" name="object 3"/>
          <p:cNvGrpSpPr/>
          <p:nvPr/>
        </p:nvGrpSpPr>
        <p:grpSpPr>
          <a:xfrm>
            <a:off x="7461138" y="15938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303116" y="1467023"/>
            <a:ext cx="8001128" cy="456431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400" b="1" dirty="0" smtClean="0"/>
              <a:t>Introduction</a:t>
            </a:r>
            <a:endParaRPr lang="en-US" sz="2400" b="1" dirty="0"/>
          </a:p>
          <a:p>
            <a:pPr marL="742950" lvl="1" indent="-285750">
              <a:buFont typeface="Wingdings" pitchFamily="2" charset="2"/>
              <a:buChar char="ü"/>
            </a:pPr>
            <a:r>
              <a:rPr lang="en-US" dirty="0" smtClean="0"/>
              <a:t>Overview </a:t>
            </a:r>
            <a:r>
              <a:rPr lang="en-US" dirty="0"/>
              <a:t>of the project objective: Image classification using CNNs with CIFAR-10 dataset in </a:t>
            </a:r>
            <a:r>
              <a:rPr lang="en-US" dirty="0" smtClean="0"/>
              <a:t>Google </a:t>
            </a:r>
            <a:r>
              <a:rPr lang="en-US" dirty="0" err="1" smtClean="0"/>
              <a:t>colab</a:t>
            </a:r>
            <a:r>
              <a:rPr lang="en-US" dirty="0" smtClean="0"/>
              <a:t>.</a:t>
            </a:r>
          </a:p>
          <a:p>
            <a:pPr lvl="1"/>
            <a:endParaRPr lang="en-US" dirty="0"/>
          </a:p>
          <a:p>
            <a:r>
              <a:rPr lang="en-US" sz="2400" b="1" dirty="0"/>
              <a:t>Dataset Preparation</a:t>
            </a:r>
          </a:p>
          <a:p>
            <a:pPr marL="742950" lvl="1" indent="-285750">
              <a:buFont typeface="Wingdings" pitchFamily="2" charset="2"/>
              <a:buChar char="ü"/>
            </a:pPr>
            <a:r>
              <a:rPr lang="en-US" dirty="0" smtClean="0"/>
              <a:t>Loading </a:t>
            </a:r>
            <a:r>
              <a:rPr lang="en-US" dirty="0"/>
              <a:t>and normalization of CIFAR-10 dataset</a:t>
            </a:r>
            <a:r>
              <a:rPr lang="en-US" dirty="0" smtClean="0"/>
              <a:t>.</a:t>
            </a:r>
          </a:p>
          <a:p>
            <a:pPr marL="742950" lvl="1" indent="-285750">
              <a:buFont typeface="Wingdings" pitchFamily="2" charset="2"/>
              <a:buChar char="ü"/>
            </a:pPr>
            <a:endParaRPr lang="en-US" dirty="0"/>
          </a:p>
          <a:p>
            <a:r>
              <a:rPr lang="en-US" sz="2400" b="1" dirty="0"/>
              <a:t>Model Architecture</a:t>
            </a:r>
          </a:p>
          <a:p>
            <a:pPr marL="742950" lvl="1" indent="-285750">
              <a:buFont typeface="Wingdings" pitchFamily="2" charset="2"/>
              <a:buChar char="ü"/>
            </a:pPr>
            <a:r>
              <a:rPr lang="en-US" dirty="0" smtClean="0"/>
              <a:t>Defining </a:t>
            </a:r>
            <a:r>
              <a:rPr lang="en-US" dirty="0"/>
              <a:t>the CNN architecture</a:t>
            </a:r>
            <a:r>
              <a:rPr lang="en-US" dirty="0" smtClean="0"/>
              <a:t>.</a:t>
            </a:r>
          </a:p>
          <a:p>
            <a:pPr marL="742950" lvl="1" indent="-285750">
              <a:buFont typeface="Wingdings" pitchFamily="2" charset="2"/>
              <a:buChar char="ü"/>
            </a:pPr>
            <a:endParaRPr lang="en-US" dirty="0"/>
          </a:p>
          <a:p>
            <a:r>
              <a:rPr lang="en-US" sz="2400" b="1" dirty="0"/>
              <a:t>Model Training</a:t>
            </a:r>
          </a:p>
          <a:p>
            <a:pPr marL="742950" lvl="1" indent="-285750">
              <a:buFont typeface="Wingdings" pitchFamily="2" charset="2"/>
              <a:buChar char="ü"/>
            </a:pPr>
            <a:r>
              <a:rPr lang="en-US" dirty="0" smtClean="0"/>
              <a:t>Training </a:t>
            </a:r>
            <a:r>
              <a:rPr lang="en-US" dirty="0"/>
              <a:t>the model on the dataset.</a:t>
            </a:r>
          </a:p>
        </p:txBody>
      </p:sp>
      <p:grpSp>
        <p:nvGrpSpPr>
          <p:cNvPr id="3" name="object 3"/>
          <p:cNvGrpSpPr/>
          <p:nvPr/>
        </p:nvGrpSpPr>
        <p:grpSpPr>
          <a:xfrm>
            <a:off x="7362825" y="-13917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724775" y="2960087"/>
            <a:ext cx="3529012"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92944" y="430530"/>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1"/>
          <p:cNvSpPr>
            <a:spLocks noChangeArrowheads="1"/>
          </p:cNvSpPr>
          <p:nvPr/>
        </p:nvSpPr>
        <p:spPr bwMode="auto">
          <a:xfrm rot="10800000" flipV="1">
            <a:off x="47625" y="1507486"/>
            <a:ext cx="7953376"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 name="Rectangle 2"/>
          <p:cNvSpPr>
            <a:spLocks noChangeArrowheads="1"/>
          </p:cNvSpPr>
          <p:nvPr/>
        </p:nvSpPr>
        <p:spPr bwMode="auto">
          <a:xfrm>
            <a:off x="0" y="0"/>
            <a:ext cx="776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4"/>
          <p:cNvSpPr>
            <a:spLocks noChangeArrowheads="1"/>
          </p:cNvSpPr>
          <p:nvPr/>
        </p:nvSpPr>
        <p:spPr bwMode="auto">
          <a:xfrm>
            <a:off x="152400" y="152400"/>
            <a:ext cx="776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7" name="Rectangle 5"/>
          <p:cNvSpPr>
            <a:spLocks noChangeArrowheads="1"/>
          </p:cNvSpPr>
          <p:nvPr/>
        </p:nvSpPr>
        <p:spPr bwMode="auto">
          <a:xfrm>
            <a:off x="304800" y="-72355"/>
            <a:ext cx="64120"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8" name="Rectangle 6"/>
          <p:cNvSpPr>
            <a:spLocks noChangeArrowheads="1"/>
          </p:cNvSpPr>
          <p:nvPr/>
        </p:nvSpPr>
        <p:spPr bwMode="auto">
          <a:xfrm>
            <a:off x="304800" y="304800"/>
            <a:ext cx="7762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561066" y="4246564"/>
            <a:ext cx="2627073" cy="211739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2"/>
          <p:cNvSpPr>
            <a:spLocks noChangeArrowheads="1"/>
          </p:cNvSpPr>
          <p:nvPr/>
        </p:nvSpPr>
        <p:spPr bwMode="auto">
          <a:xfrm>
            <a:off x="0" y="0"/>
            <a:ext cx="6157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
            </a:r>
            <a:br>
              <a:rPr kumimoji="0" lang="en-US" sz="1800" b="0" i="0" u="none" strike="noStrike" cap="none" normalizeH="0" baseline="0" dirty="0" smtClean="0">
                <a:ln>
                  <a:noFill/>
                </a:ln>
                <a:solidFill>
                  <a:srgbClr val="000000"/>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3"/>
          <p:cNvSpPr>
            <a:spLocks noChangeArrowheads="1"/>
          </p:cNvSpPr>
          <p:nvPr/>
        </p:nvSpPr>
        <p:spPr bwMode="auto">
          <a:xfrm>
            <a:off x="609601" y="1900971"/>
            <a:ext cx="100583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itchFamily="2" charset="2"/>
              <a:buChar char="§"/>
              <a:tabLst/>
            </a:pPr>
            <a:r>
              <a:rPr kumimoji="0" lang="en-US" sz="1800" i="0" u="none" strike="noStrike" cap="none" normalizeH="0" baseline="0" dirty="0" smtClean="0">
                <a:ln>
                  <a:noFill/>
                </a:ln>
                <a:solidFill>
                  <a:schemeClr val="tx1"/>
                </a:solidFill>
                <a:effectLst/>
                <a:cs typeface="Arial" pitchFamily="34" charset="0"/>
              </a:rPr>
              <a:t>The objective of this project is to develop a Convolutional Neural Network (CNN) model capable of accurately classifying images from the CIFAR-10 dataset. The CIFAR-10 dataset consists of 60,000 32x32 color images in 10 classes, with 6,000 images per class. The goal is to train a CNN using </a:t>
            </a:r>
            <a:r>
              <a:rPr kumimoji="0" lang="en-US" sz="1800" i="0" u="none" strike="noStrike" cap="none" normalizeH="0" baseline="0" dirty="0" err="1" smtClean="0">
                <a:ln>
                  <a:noFill/>
                </a:ln>
                <a:solidFill>
                  <a:schemeClr val="tx1"/>
                </a:solidFill>
                <a:effectLst/>
                <a:cs typeface="Arial" pitchFamily="34" charset="0"/>
              </a:rPr>
              <a:t>TensorFlow</a:t>
            </a:r>
            <a:r>
              <a:rPr kumimoji="0" lang="en-US" sz="1800" i="0" u="none" strike="noStrike" cap="none" normalizeH="0" baseline="0" dirty="0" smtClean="0">
                <a:ln>
                  <a:noFill/>
                </a:ln>
                <a:solidFill>
                  <a:schemeClr val="tx1"/>
                </a:solidFill>
                <a:effectLst/>
                <a:cs typeface="Arial" pitchFamily="34" charset="0"/>
              </a:rPr>
              <a:t> and </a:t>
            </a:r>
            <a:r>
              <a:rPr kumimoji="0" lang="en-US" sz="1800" i="0" u="none" strike="noStrike" cap="none" normalizeH="0" baseline="0" dirty="0" err="1" smtClean="0">
                <a:ln>
                  <a:noFill/>
                </a:ln>
                <a:solidFill>
                  <a:schemeClr val="tx1"/>
                </a:solidFill>
                <a:effectLst/>
                <a:cs typeface="Arial" pitchFamily="34" charset="0"/>
              </a:rPr>
              <a:t>Keras</a:t>
            </a:r>
            <a:r>
              <a:rPr kumimoji="0" lang="en-US" sz="1800" i="0" u="none" strike="noStrike" cap="none" normalizeH="0" baseline="0" dirty="0" smtClean="0">
                <a:ln>
                  <a:noFill/>
                </a:ln>
                <a:solidFill>
                  <a:schemeClr val="tx1"/>
                </a:solidFill>
                <a:effectLst/>
                <a:cs typeface="Arial" pitchFamily="34" charset="0"/>
              </a:rPr>
              <a:t> in a Google </a:t>
            </a:r>
            <a:r>
              <a:rPr kumimoji="0" lang="en-US" sz="1800" i="0" u="none" strike="noStrike" cap="none" normalizeH="0" baseline="0" dirty="0" err="1" smtClean="0">
                <a:ln>
                  <a:noFill/>
                </a:ln>
                <a:solidFill>
                  <a:schemeClr val="tx1"/>
                </a:solidFill>
                <a:effectLst/>
                <a:cs typeface="Arial" pitchFamily="34" charset="0"/>
              </a:rPr>
              <a:t>Colab</a:t>
            </a:r>
            <a:r>
              <a:rPr kumimoji="0" lang="en-US" sz="1800" i="0" u="none" strike="noStrike" cap="none" normalizeH="0" baseline="0" dirty="0" smtClean="0">
                <a:ln>
                  <a:noFill/>
                </a:ln>
                <a:solidFill>
                  <a:schemeClr val="tx1"/>
                </a:solidFill>
                <a:effectLst/>
                <a:cs typeface="Arial" pitchFamily="34" charset="0"/>
              </a:rPr>
              <a:t> environment to achieve high accuracy in classifying these images into their respective categories. The model should be able to generalize well to unseen data and accurately predict the class labels of images it hasn't been trained on. The project aims to demonstrate the effectiveness of CNNs in image classification tasks and showcase the utilization of cloud-based resources for training complex neural network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14" name="Rectangle 4"/>
          <p:cNvSpPr>
            <a:spLocks noChangeArrowheads="1"/>
          </p:cNvSpPr>
          <p:nvPr/>
        </p:nvSpPr>
        <p:spPr bwMode="auto">
          <a:xfrm>
            <a:off x="152400" y="152400"/>
            <a:ext cx="61579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1" y="3581399"/>
            <a:ext cx="3200399" cy="298608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
          <p:cNvSpPr>
            <a:spLocks noChangeArrowheads="1"/>
          </p:cNvSpPr>
          <p:nvPr/>
        </p:nvSpPr>
        <p:spPr bwMode="auto">
          <a:xfrm rot="10800000" flipV="1">
            <a:off x="307974" y="2021555"/>
            <a:ext cx="11884025" cy="75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2"/>
          <p:cNvSpPr>
            <a:spLocks noChangeArrowheads="1"/>
          </p:cNvSpPr>
          <p:nvPr/>
        </p:nvSpPr>
        <p:spPr bwMode="auto">
          <a:xfrm>
            <a:off x="615950" y="2056878"/>
            <a:ext cx="61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Söhne"/>
                <a:cs typeface="Arial" pitchFamily="34" charset="0"/>
              </a:rPr>
              <a:t/>
            </a:r>
            <a:br>
              <a:rPr kumimoji="0" lang="en-US" sz="1800" b="0" i="0" u="none" strike="noStrike" cap="none" normalizeH="0" baseline="0" dirty="0" smtClean="0">
                <a:ln>
                  <a:noFill/>
                </a:ln>
                <a:solidFill>
                  <a:srgbClr val="000000"/>
                </a:solidFill>
                <a:effectLst/>
                <a:latin typeface="Söhne"/>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3" name="Rectangle 3"/>
          <p:cNvSpPr>
            <a:spLocks noChangeArrowheads="1"/>
          </p:cNvSpPr>
          <p:nvPr/>
        </p:nvSpPr>
        <p:spPr bwMode="auto">
          <a:xfrm>
            <a:off x="676275" y="1166193"/>
            <a:ext cx="10296525" cy="324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2400" b="1" i="0" u="none" strike="noStrike" cap="none" normalizeH="0" baseline="0" dirty="0" smtClean="0">
                <a:ln>
                  <a:noFill/>
                </a:ln>
                <a:solidFill>
                  <a:schemeClr val="tx1"/>
                </a:solidFill>
                <a:effectLst/>
                <a:cs typeface="Arial" pitchFamily="34" charset="0"/>
              </a:rPr>
              <a:t>Objective</a:t>
            </a:r>
            <a:r>
              <a:rPr kumimoji="0" lang="en-US" sz="1800" b="0" i="0" u="none" strike="noStrike" cap="none" normalizeH="0" baseline="0" dirty="0" smtClean="0">
                <a:ln>
                  <a:noFill/>
                </a:ln>
                <a:solidFill>
                  <a:schemeClr val="tx1"/>
                </a:solidFill>
                <a:effectLst/>
                <a:cs typeface="Arial" pitchFamily="34" charset="0"/>
              </a:rPr>
              <a:t>: Implement a CNN model for image classification using CIFAR-10 dataset in Google </a:t>
            </a:r>
            <a:r>
              <a:rPr kumimoji="0" lang="en-US" sz="1800" b="0" i="0" u="none" strike="noStrike" cap="none" normalizeH="0" baseline="0" dirty="0" err="1" smtClean="0">
                <a:ln>
                  <a:noFill/>
                </a:ln>
                <a:solidFill>
                  <a:schemeClr val="tx1"/>
                </a:solidFill>
                <a:effectLst/>
                <a:cs typeface="Arial" pitchFamily="34" charset="0"/>
              </a:rPr>
              <a:t>Colab</a:t>
            </a:r>
            <a:r>
              <a:rPr kumimoji="0" lang="en-US" sz="1800" b="0" i="0" u="none" strike="noStrike" cap="none" normalizeH="0" baseline="0" dirty="0" smtClean="0">
                <a:ln>
                  <a:noFill/>
                </a:ln>
                <a:solidFill>
                  <a:schemeClr val="tx1"/>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sz="2400" b="1" dirty="0" smtClean="0">
                <a:cs typeface="Arial" pitchFamily="34" charset="0"/>
              </a:rPr>
              <a:t>2.</a:t>
            </a:r>
            <a:r>
              <a:rPr kumimoji="0" lang="en-US" sz="2400" b="1" i="0" u="none" strike="noStrike" cap="none" normalizeH="0" baseline="0" dirty="0" smtClean="0">
                <a:ln>
                  <a:noFill/>
                </a:ln>
                <a:solidFill>
                  <a:schemeClr val="tx1"/>
                </a:solidFill>
                <a:effectLst/>
                <a:cs typeface="Arial" pitchFamily="34" charset="0"/>
              </a:rPr>
              <a:t>Dataset</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cs typeface="Arial" pitchFamily="34" charset="0"/>
              </a:rPr>
              <a:t>Utilize CIFAR-10 dataset containing 60,000 color images across 10 classes.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2400" b="1" i="0" u="none" strike="noStrike" cap="none" normalizeH="0" baseline="0" dirty="0" smtClean="0">
                <a:ln>
                  <a:noFill/>
                </a:ln>
                <a:solidFill>
                  <a:schemeClr val="tx1"/>
                </a:solidFill>
                <a:effectLst/>
                <a:cs typeface="Arial" pitchFamily="34" charset="0"/>
              </a:rPr>
              <a:t>Model Development</a:t>
            </a:r>
            <a:r>
              <a:rPr kumimoji="0" lang="en-US" sz="1800" b="0" i="0" u="none" strike="noStrike" cap="none" normalizeH="0" baseline="0" dirty="0" smtClean="0">
                <a:ln>
                  <a:noFill/>
                </a:ln>
                <a:solidFill>
                  <a:schemeClr val="tx1"/>
                </a:solidFill>
                <a:effectLst/>
                <a:cs typeface="Arial" pitchFamily="34" charset="0"/>
              </a:rPr>
              <a:t>: Design and train a CNN architecture using </a:t>
            </a:r>
            <a:r>
              <a:rPr kumimoji="0" lang="en-US" sz="1800" b="0" i="0" u="none" strike="noStrike" cap="none" normalizeH="0" baseline="0" dirty="0" err="1" smtClean="0">
                <a:ln>
                  <a:noFill/>
                </a:ln>
                <a:solidFill>
                  <a:schemeClr val="tx1"/>
                </a:solidFill>
                <a:effectLst/>
                <a:cs typeface="Arial" pitchFamily="34" charset="0"/>
              </a:rPr>
              <a:t>TensorFlow</a:t>
            </a:r>
            <a:r>
              <a:rPr kumimoji="0" lang="en-US" sz="1800" b="0" i="0" u="none" strike="noStrike" cap="none" normalizeH="0" baseline="0" dirty="0" smtClean="0">
                <a:ln>
                  <a:noFill/>
                </a:ln>
                <a:solidFill>
                  <a:schemeClr val="tx1"/>
                </a:solidFill>
                <a:effectLst/>
                <a:cs typeface="Arial" pitchFamily="34" charset="0"/>
              </a:rPr>
              <a:t>/</a:t>
            </a:r>
            <a:r>
              <a:rPr kumimoji="0" lang="en-US" sz="1800" b="0" i="0" u="none" strike="noStrike" cap="none" normalizeH="0" baseline="0" dirty="0" err="1" smtClean="0">
                <a:ln>
                  <a:noFill/>
                </a:ln>
                <a:solidFill>
                  <a:schemeClr val="tx1"/>
                </a:solidFill>
                <a:effectLst/>
                <a:cs typeface="Arial" pitchFamily="34" charset="0"/>
              </a:rPr>
              <a:t>Keras</a:t>
            </a:r>
            <a:r>
              <a:rPr kumimoji="0" lang="en-US" sz="1800" b="0" i="0" u="none" strike="noStrike" cap="none" normalizeH="0" baseline="0" dirty="0" smtClean="0">
                <a:ln>
                  <a:noFill/>
                </a:ln>
                <a:solidFill>
                  <a:schemeClr val="tx1"/>
                </a:solidFill>
                <a:effectLst/>
                <a:cs typeface="Arial" pitchFamily="34" charset="0"/>
              </a:rPr>
              <a:t>.</a:t>
            </a:r>
          </a:p>
          <a:p>
            <a:pPr eaLnBrk="0" fontAlgn="base" hangingPunct="0">
              <a:spcBef>
                <a:spcPct val="0"/>
              </a:spcBef>
              <a:spcAft>
                <a:spcPct val="0"/>
              </a:spcAft>
              <a:buFontTx/>
              <a:buAutoNum type="arabicPeriod" startAt="3"/>
            </a:pPr>
            <a:r>
              <a:rPr kumimoji="0" lang="en-US" sz="2400" b="1" i="0" u="none" strike="noStrike" cap="none" normalizeH="0" baseline="0" dirty="0" smtClean="0">
                <a:ln>
                  <a:noFill/>
                </a:ln>
                <a:solidFill>
                  <a:schemeClr val="tx1"/>
                </a:solidFill>
                <a:effectLst/>
                <a:cs typeface="Arial" pitchFamily="34" charset="0"/>
              </a:rPr>
              <a:t>Training</a:t>
            </a:r>
            <a:r>
              <a:rPr kumimoji="0" lang="en-US" b="0" i="0" u="none" strike="noStrike" cap="none" normalizeH="0" baseline="0" dirty="0" smtClean="0">
                <a:ln>
                  <a:noFill/>
                </a:ln>
                <a:solidFill>
                  <a:schemeClr val="tx1"/>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cs typeface="Arial" pitchFamily="34" charset="0"/>
              </a:rPr>
              <a:t>Train the CNN model on CIFAR-10 training dataset using Adam optimizer.</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2400" b="1" i="0" u="none" strike="noStrike" cap="none" normalizeH="0" baseline="0" dirty="0" smtClean="0">
                <a:ln>
                  <a:noFill/>
                </a:ln>
                <a:solidFill>
                  <a:schemeClr val="tx1"/>
                </a:solidFill>
                <a:effectLst/>
                <a:cs typeface="Arial" pitchFamily="34" charset="0"/>
              </a:rPr>
              <a:t>Evaluation</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cs typeface="Arial" pitchFamily="34" charset="0"/>
              </a:rPr>
              <a:t>Evaluate model performance on test dataset to measure accuracy and generalization</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2400" b="1" i="0" u="none" strike="noStrike" cap="none" normalizeH="0" baseline="0" dirty="0" smtClean="0">
                <a:ln>
                  <a:noFill/>
                </a:ln>
                <a:solidFill>
                  <a:schemeClr val="tx1"/>
                </a:solidFill>
                <a:effectLst/>
                <a:cs typeface="Arial" pitchFamily="34" charset="0"/>
              </a:rPr>
              <a:t>Outcome</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cs typeface="Arial" pitchFamily="34" charset="0"/>
              </a:rPr>
              <a:t>Showcase effectiveness of CNNs in image classification tasks and utilization of cloud-based resources for deep learning projects</a:t>
            </a:r>
            <a:r>
              <a:rPr kumimoji="0" lang="en-US" sz="18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cs typeface="Arial" pitchFamily="34" charset="0"/>
            </a:endParaRPr>
          </a:p>
        </p:txBody>
      </p:sp>
      <p:sp>
        <p:nvSpPr>
          <p:cNvPr id="14" name="Rectangle 4"/>
          <p:cNvSpPr>
            <a:spLocks noChangeArrowheads="1"/>
          </p:cNvSpPr>
          <p:nvPr/>
        </p:nvSpPr>
        <p:spPr bwMode="auto">
          <a:xfrm>
            <a:off x="152400" y="152400"/>
            <a:ext cx="6159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64407" y="2019300"/>
            <a:ext cx="6226581" cy="3416320"/>
          </a:xfrm>
          <a:prstGeom prst="rect">
            <a:avLst/>
          </a:prstGeom>
        </p:spPr>
        <p:txBody>
          <a:bodyPr wrap="square">
            <a:spAutoFit/>
          </a:bodyPr>
          <a:lstStyle/>
          <a:p>
            <a:pPr marL="285750" indent="-285750">
              <a:buFont typeface="Wingdings" pitchFamily="2" charset="2"/>
              <a:buChar char="Ø"/>
            </a:pPr>
            <a:r>
              <a:rPr lang="en-IN" sz="2400" dirty="0"/>
              <a:t>Machine Learning </a:t>
            </a:r>
            <a:r>
              <a:rPr lang="en-IN" sz="2400" dirty="0" smtClean="0"/>
              <a:t>Practitioners</a:t>
            </a:r>
          </a:p>
          <a:p>
            <a:pPr marL="285750" indent="-285750">
              <a:buFont typeface="Wingdings" pitchFamily="2" charset="2"/>
              <a:buChar char="Ø"/>
            </a:pPr>
            <a:endParaRPr lang="en-IN" sz="2400" dirty="0" smtClean="0"/>
          </a:p>
          <a:p>
            <a:pPr marL="285750" indent="-285750">
              <a:buFont typeface="Wingdings" pitchFamily="2" charset="2"/>
              <a:buChar char="Ø"/>
            </a:pPr>
            <a:r>
              <a:rPr lang="en-IN" sz="2400" dirty="0"/>
              <a:t>Students and </a:t>
            </a:r>
            <a:r>
              <a:rPr lang="en-IN" sz="2400" dirty="0" smtClean="0"/>
              <a:t>Educators</a:t>
            </a:r>
          </a:p>
          <a:p>
            <a:pPr marL="285750" indent="-285750">
              <a:buFont typeface="Wingdings" pitchFamily="2" charset="2"/>
              <a:buChar char="Ø"/>
            </a:pPr>
            <a:endParaRPr lang="en-IN" sz="2400" dirty="0" smtClean="0"/>
          </a:p>
          <a:p>
            <a:pPr marL="285750" indent="-285750">
              <a:buFont typeface="Wingdings" pitchFamily="2" charset="2"/>
              <a:buChar char="Ø"/>
            </a:pPr>
            <a:r>
              <a:rPr lang="en-IN" sz="2400" dirty="0"/>
              <a:t>Developers and </a:t>
            </a:r>
            <a:r>
              <a:rPr lang="en-IN" sz="2400" dirty="0" smtClean="0"/>
              <a:t>Engineers</a:t>
            </a:r>
          </a:p>
          <a:p>
            <a:pPr marL="285750" indent="-285750">
              <a:buFont typeface="Wingdings" pitchFamily="2" charset="2"/>
              <a:buChar char="Ø"/>
            </a:pPr>
            <a:endParaRPr lang="en-IN" sz="2400" dirty="0" smtClean="0"/>
          </a:p>
          <a:p>
            <a:pPr marL="285750" indent="-285750">
              <a:buFont typeface="Wingdings" pitchFamily="2" charset="2"/>
              <a:buChar char="Ø"/>
            </a:pPr>
            <a:r>
              <a:rPr lang="en-IN" sz="2400" dirty="0"/>
              <a:t>Researchers in Computer </a:t>
            </a:r>
            <a:r>
              <a:rPr lang="en-IN" sz="2400" dirty="0" smtClean="0"/>
              <a:t>Vision</a:t>
            </a:r>
          </a:p>
          <a:p>
            <a:pPr marL="285750" indent="-285750">
              <a:buFont typeface="Wingdings" pitchFamily="2" charset="2"/>
              <a:buChar char="Ø"/>
            </a:pPr>
            <a:endParaRPr lang="en-IN" sz="2400" dirty="0" smtClean="0"/>
          </a:p>
          <a:p>
            <a:pPr marL="285750" indent="-285750">
              <a:buFont typeface="Wingdings" pitchFamily="2" charset="2"/>
              <a:buChar char="Ø"/>
            </a:pPr>
            <a:r>
              <a:rPr lang="en-IN" sz="2400" dirty="0"/>
              <a:t>Researchers in Computer Vision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971800" y="1920935"/>
            <a:ext cx="6096000" cy="3877985"/>
          </a:xfrm>
          <a:prstGeom prst="rect">
            <a:avLst/>
          </a:prstGeom>
        </p:spPr>
        <p:txBody>
          <a:bodyPr>
            <a:spAutoFit/>
          </a:bodyPr>
          <a:lstStyle/>
          <a:p>
            <a:r>
              <a:rPr lang="en-US" sz="2400" b="1" dirty="0" smtClean="0"/>
              <a:t>Solution</a:t>
            </a:r>
            <a:r>
              <a:rPr lang="en-US" dirty="0" smtClean="0"/>
              <a:t>:</a:t>
            </a:r>
          </a:p>
          <a:p>
            <a:r>
              <a:rPr lang="en-US" dirty="0" smtClean="0"/>
              <a:t>The </a:t>
            </a:r>
            <a:r>
              <a:rPr lang="en-US" dirty="0"/>
              <a:t>solution entails building a CNN model in Google </a:t>
            </a:r>
            <a:r>
              <a:rPr lang="en-US" dirty="0" err="1"/>
              <a:t>Colab</a:t>
            </a:r>
            <a:r>
              <a:rPr lang="en-US" dirty="0"/>
              <a:t> for image classification with CIFAR-10. Leveraging cloud resources, it offers efficient training, fostering learning and innovation in deep learning</a:t>
            </a:r>
            <a:r>
              <a:rPr lang="en-US" dirty="0" smtClean="0"/>
              <a:t>.</a:t>
            </a:r>
          </a:p>
          <a:p>
            <a:endParaRPr lang="en-US" dirty="0" smtClean="0"/>
          </a:p>
          <a:p>
            <a:r>
              <a:rPr lang="en-US" sz="2400" b="1" dirty="0"/>
              <a:t>Value proposition</a:t>
            </a:r>
            <a:r>
              <a:rPr lang="en-US" dirty="0" smtClean="0"/>
              <a:t>:</a:t>
            </a:r>
          </a:p>
          <a:p>
            <a:r>
              <a:rPr lang="en-US" dirty="0" smtClean="0"/>
              <a:t> </a:t>
            </a:r>
            <a:r>
              <a:rPr lang="en-US" dirty="0"/>
              <a:t>Empowering users with efficient image classification capabilities using CNNs in Google </a:t>
            </a:r>
            <a:r>
              <a:rPr lang="en-US" dirty="0" err="1"/>
              <a:t>Colab</a:t>
            </a:r>
            <a:r>
              <a:rPr lang="en-US" dirty="0"/>
              <a:t>, facilitating rapid experimentation, learning, and innovation in deep learning and computer vision domains.</a:t>
            </a:r>
          </a:p>
          <a:p>
            <a:r>
              <a:rPr lang="en-US" dirty="0"/>
              <a:t/>
            </a:r>
            <a:br>
              <a:rPr lang="en-US" dirty="0"/>
            </a:b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9703" y="3121845"/>
            <a:ext cx="2466975" cy="3419475"/>
          </a:xfrm>
          <a:prstGeom prst="rect">
            <a:avLst/>
          </a:prstGeom>
        </p:spPr>
      </p:pic>
      <p:sp>
        <p:nvSpPr>
          <p:cNvPr id="7" name="object 7"/>
          <p:cNvSpPr txBox="1">
            <a:spLocks noGrp="1"/>
          </p:cNvSpPr>
          <p:nvPr>
            <p:ph type="title"/>
          </p:nvPr>
        </p:nvSpPr>
        <p:spPr>
          <a:xfrm>
            <a:off x="990600" y="838200"/>
            <a:ext cx="8991596"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Rectangle 1"/>
          <p:cNvSpPr>
            <a:spLocks noChangeArrowheads="1"/>
          </p:cNvSpPr>
          <p:nvPr/>
        </p:nvSpPr>
        <p:spPr bwMode="auto">
          <a:xfrm rot="10800000" flipV="1">
            <a:off x="752474" y="1928217"/>
            <a:ext cx="922972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1" fontAlgn="base" latinLnBrk="0" hangingPunct="1">
              <a:lnSpc>
                <a:spcPct val="100000"/>
              </a:lnSpc>
              <a:spcBef>
                <a:spcPct val="0"/>
              </a:spcBef>
              <a:spcAft>
                <a:spcPct val="0"/>
              </a:spcAft>
              <a:buClrTx/>
              <a:buSzTx/>
              <a:buFont typeface="Arial" pitchFamily="34" charset="0"/>
              <a:buChar char="•"/>
              <a:tabLst/>
            </a:pPr>
            <a:r>
              <a:rPr kumimoji="0" lang="en-US" sz="1800" i="0" u="none" strike="noStrike" cap="none" normalizeH="0" baseline="0" dirty="0" smtClean="0">
                <a:ln>
                  <a:noFill/>
                </a:ln>
                <a:solidFill>
                  <a:schemeClr val="tx1"/>
                </a:solidFill>
                <a:effectLst/>
                <a:cs typeface="Arial" pitchFamily="34" charset="0"/>
              </a:rPr>
              <a:t>Unleash the power of cutting-edge image classification with Convolutional Neural Networks (CNNs) in Google </a:t>
            </a:r>
            <a:r>
              <a:rPr kumimoji="0" lang="en-US" sz="1800" i="0" u="none" strike="noStrike" cap="none" normalizeH="0" baseline="0" dirty="0" err="1" smtClean="0">
                <a:ln>
                  <a:noFill/>
                </a:ln>
                <a:solidFill>
                  <a:schemeClr val="tx1"/>
                </a:solidFill>
                <a:effectLst/>
                <a:cs typeface="Arial" pitchFamily="34" charset="0"/>
              </a:rPr>
              <a:t>Colab</a:t>
            </a:r>
            <a:r>
              <a:rPr kumimoji="0" lang="en-US" sz="1800" i="0" u="none" strike="noStrike" cap="none" normalizeH="0" baseline="0" dirty="0" smtClean="0">
                <a:ln>
                  <a:noFill/>
                </a:ln>
                <a:solidFill>
                  <a:schemeClr val="tx1"/>
                </a:solidFill>
                <a:effectLst/>
                <a:cs typeface="Arial" pitchFamily="34" charset="0"/>
              </a:rPr>
              <a:t>. Seamlessly harness cloud-based resources for lightning-fast model training, enabling unparalleled exploration, learning, and innovation in deep learning and computer vision. Transform your ideas into reality with unmatched efficiency and precision.</a:t>
            </a:r>
          </a:p>
          <a:p>
            <a:pPr marL="285750" marR="0" lvl="0" indent="-285750" algn="l" defTabSz="914400" rtl="0" eaLnBrk="0" fontAlgn="base" latinLnBrk="0" hangingPunct="0">
              <a:lnSpc>
                <a:spcPct val="100000"/>
              </a:lnSpc>
              <a:spcBef>
                <a:spcPct val="0"/>
              </a:spcBef>
              <a:spcAft>
                <a:spcPct val="0"/>
              </a:spcAft>
              <a:buClrTx/>
              <a:buSzTx/>
              <a:buFont typeface="Arial" pitchFamily="34" charset="0"/>
              <a:buChar char="•"/>
              <a:tabLst/>
            </a:pPr>
            <a:endParaRPr kumimoji="0" lang="en-US" sz="1800" i="0" u="none" strike="noStrike" cap="none" normalizeH="0" baseline="0" dirty="0" smtClean="0">
              <a:ln>
                <a:noFill/>
              </a:ln>
              <a:solidFill>
                <a:schemeClr val="tx1"/>
              </a:solidFill>
              <a:effectLst/>
              <a:cs typeface="Arial" pitchFamily="34" charset="0"/>
            </a:endParaRPr>
          </a:p>
        </p:txBody>
      </p:sp>
      <p:sp>
        <p:nvSpPr>
          <p:cNvPr id="10" name="Rectangle 2"/>
          <p:cNvSpPr>
            <a:spLocks noChangeArrowheads="1"/>
          </p:cNvSpPr>
          <p:nvPr/>
        </p:nvSpPr>
        <p:spPr bwMode="auto">
          <a:xfrm>
            <a:off x="0" y="0"/>
            <a:ext cx="5765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Rectangle 1"/>
          <p:cNvSpPr>
            <a:spLocks noChangeArrowheads="1"/>
          </p:cNvSpPr>
          <p:nvPr/>
        </p:nvSpPr>
        <p:spPr bwMode="auto">
          <a:xfrm rot="10800000" flipV="1">
            <a:off x="533400" y="2147149"/>
            <a:ext cx="9601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Wingdings" pitchFamily="2" charset="2"/>
              <a:buChar char="§"/>
            </a:pPr>
            <a:r>
              <a:rPr lang="en-US" dirty="0" smtClean="0">
                <a:effectLst/>
              </a:rPr>
              <a:t> Implement a CNN architecture in </a:t>
            </a:r>
            <a:r>
              <a:rPr lang="en-US" dirty="0" err="1" smtClean="0">
                <a:effectLst/>
              </a:rPr>
              <a:t>TensorFlow</a:t>
            </a:r>
            <a:r>
              <a:rPr lang="en-US" dirty="0" smtClean="0">
                <a:effectLst/>
              </a:rPr>
              <a:t>/</a:t>
            </a:r>
            <a:r>
              <a:rPr lang="en-US" dirty="0" err="1" smtClean="0">
                <a:effectLst/>
              </a:rPr>
              <a:t>Keras</a:t>
            </a:r>
            <a:r>
              <a:rPr lang="en-US" dirty="0" smtClean="0">
                <a:effectLst/>
              </a:rPr>
              <a:t>, comprising convolutional layers for feature extraction, followed by max-pooling layers for spatial </a:t>
            </a:r>
            <a:r>
              <a:rPr lang="en-US" dirty="0" err="1" smtClean="0">
                <a:effectLst/>
              </a:rPr>
              <a:t>downsampling</a:t>
            </a:r>
            <a:r>
              <a:rPr lang="en-US" dirty="0" smtClean="0">
                <a:effectLst/>
              </a:rPr>
              <a:t>. Additional convolutional layers enhance feature representation, culminating in fully connected layers for classification. The model is trained using the Adam optimizer and sparse categorical cross-entropy loss function, ensuring robust learning and accurate classification of images from the CIFAR-10 dataset.</a:t>
            </a:r>
          </a:p>
          <a:p>
            <a:r>
              <a:rPr lang="en-US" dirty="0"/>
              <a:t/>
            </a:r>
            <a:br>
              <a:rPr lang="en-US" dirty="0"/>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2"/>
          <p:cNvSpPr>
            <a:spLocks noChangeArrowheads="1"/>
          </p:cNvSpPr>
          <p:nvPr/>
        </p:nvSpPr>
        <p:spPr bwMode="auto">
          <a:xfrm>
            <a:off x="0" y="0"/>
            <a:ext cx="59705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TotalTime>
  <Words>589</Words>
  <Application>Microsoft Office PowerPoint</Application>
  <PresentationFormat>Custom</PresentationFormat>
  <Paragraphs>83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NAME     : Nandhini R REG NO  : 730321104030 NM ID    : au730321104030 DEGREE : BE-CSE YEAR      : III COLLEGE NAME: BUILDERS ENGINEERING COLLEGE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Nandhini.R</dc:title>
  <dc:creator>student</dc:creator>
  <cp:lastModifiedBy>student</cp:lastModifiedBy>
  <cp:revision>10</cp:revision>
  <dcterms:created xsi:type="dcterms:W3CDTF">2024-04-03T04:35:28Z</dcterms:created>
  <dcterms:modified xsi:type="dcterms:W3CDTF">2024-04-05T10:07:18Z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