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312" r:id="rId4"/>
    <p:sldId id="258" r:id="rId5"/>
    <p:sldId id="313" r:id="rId6"/>
    <p:sldId id="314" r:id="rId7"/>
    <p:sldId id="315" r:id="rId8"/>
    <p:sldId id="263" r:id="rId9"/>
    <p:sldId id="316" r:id="rId10"/>
    <p:sldId id="317" r:id="rId11"/>
    <p:sldId id="269" r:id="rId12"/>
    <p:sldId id="270" r:id="rId13"/>
    <p:sldId id="276" r:id="rId14"/>
    <p:sldId id="318" r:id="rId15"/>
    <p:sldId id="319" r:id="rId16"/>
    <p:sldId id="320" r:id="rId17"/>
    <p:sldId id="321" r:id="rId18"/>
    <p:sldId id="322" r:id="rId19"/>
    <p:sldId id="339" r:id="rId20"/>
    <p:sldId id="324" r:id="rId21"/>
    <p:sldId id="325" r:id="rId22"/>
    <p:sldId id="326" r:id="rId23"/>
    <p:sldId id="327" r:id="rId24"/>
    <p:sldId id="328" r:id="rId25"/>
    <p:sldId id="329" r:id="rId26"/>
    <p:sldId id="330" r:id="rId27"/>
    <p:sldId id="336" r:id="rId28"/>
    <p:sldId id="331" r:id="rId29"/>
    <p:sldId id="332" r:id="rId30"/>
    <p:sldId id="334" r:id="rId31"/>
    <p:sldId id="333" r:id="rId32"/>
    <p:sldId id="335" r:id="rId33"/>
    <p:sldId id="337" r:id="rId34"/>
    <p:sldId id="338" r:id="rId35"/>
    <p:sldId id="340" r:id="rId36"/>
    <p:sldId id="341" r:id="rId37"/>
    <p:sldId id="342" r:id="rId38"/>
    <p:sldId id="343" r:id="rId39"/>
    <p:sldId id="344" r:id="rId40"/>
    <p:sldId id="345" r:id="rId41"/>
    <p:sldId id="350" r:id="rId42"/>
    <p:sldId id="346" r:id="rId43"/>
    <p:sldId id="347" r:id="rId44"/>
    <p:sldId id="348" r:id="rId45"/>
    <p:sldId id="349"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6" r:id="rId60"/>
    <p:sldId id="364" r:id="rId61"/>
    <p:sldId id="365" r:id="rId62"/>
    <p:sldId id="309" r:id="rId63"/>
    <p:sldId id="310" r:id="rId64"/>
    <p:sldId id="367" r:id="rId65"/>
    <p:sldId id="369" r:id="rId66"/>
    <p:sldId id="368" r:id="rId67"/>
    <p:sldId id="370" r:id="rId68"/>
    <p:sldId id="279" r:id="rId69"/>
    <p:sldId id="371" r:id="rId70"/>
    <p:sldId id="372" r:id="rId71"/>
    <p:sldId id="296" r:id="rId72"/>
    <p:sldId id="297" r:id="rId73"/>
    <p:sldId id="3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0BC2-4CED-4932-95E6-B66B2BECE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ED2FD7-2ABC-4C05-BD9F-A83004B3E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198913-4F78-451C-B73D-3F6E3691654F}"/>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3332BBD7-7555-4AE7-8C82-7F0F3929E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B1840-F08E-42DF-9E61-7E41202789F7}"/>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79811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F198-2DF9-4E10-BFBC-BF1369075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EC21C3-4455-4330-959C-580A736D9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88480-2D5F-481B-A712-DB6057A94DC0}"/>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525BB75C-D821-4C42-8B5F-7DB475FE0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451ED-DF56-4C21-9160-BEB398FC9F17}"/>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3421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7C17A-804A-4CDF-9A7B-37C11A7D0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BF453-95D3-4FFE-92EF-1E0E5A6EB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86B00-86B2-4C71-92C6-091FD31E7CB7}"/>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6BCE8197-37CA-43BF-A74F-6AEB73DB0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A6B76-03F8-49C7-B00F-4C57277056E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283623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D42-9CB2-4176-BB74-B01830874F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D239C-2C4A-428A-B7CD-A553D6E1E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AC303-98A9-485B-9935-C0DE0AA9FFE2}"/>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BC15A993-046B-41A2-82AB-0750DA614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EA64F-88B2-4CCF-ADFB-D05715C19DA9}"/>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896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755E-3196-4769-BC5C-51D02FDA4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D9867F-0CD8-413D-BBA4-212504EB9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07DFC-0C9C-410B-9039-72D2BAF252C3}"/>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31A7B288-9BC0-4516-8C5C-EFFB606B1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9D5B8-E363-438A-8FEC-BB112983834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82311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17ED-33CD-4D1A-AFF2-8608E486A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E2A84-6713-474C-A374-8FC9BEF72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CE4446-DFC8-4B13-B0EB-2BC96C4173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FC2547-AEAF-4722-B6C3-2C627FBA470D}"/>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6" name="Footer Placeholder 5">
            <a:extLst>
              <a:ext uri="{FF2B5EF4-FFF2-40B4-BE49-F238E27FC236}">
                <a16:creationId xmlns:a16="http://schemas.microsoft.com/office/drawing/2014/main" id="{0B86ED41-1713-49AE-BE5C-D643BCA71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FC0C4-F41C-45AE-9D9C-4A375A90035C}"/>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342212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F56-F0E6-4723-8460-DA871B018D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6B0905-0693-4FA4-8749-9066448C1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43CFE4-193D-4BB0-8B1B-B4BD7C4A4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846774-7C02-47D9-8BAE-4EB4336D1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08C7-DACE-41AC-983F-28D2C1BA5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3FC68-A4D9-403A-AF74-9E8158330FD8}"/>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8" name="Footer Placeholder 7">
            <a:extLst>
              <a:ext uri="{FF2B5EF4-FFF2-40B4-BE49-F238E27FC236}">
                <a16:creationId xmlns:a16="http://schemas.microsoft.com/office/drawing/2014/main" id="{6D5B8F91-A6C2-44DF-9134-562E4E3093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67E46A-54CF-44FA-A8AB-BADEA1D81B6A}"/>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94042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D48C-469B-4125-A72B-184C223AA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7D5FCF-10C0-44EA-AA91-524DBDC1DB5F}"/>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4" name="Footer Placeholder 3">
            <a:extLst>
              <a:ext uri="{FF2B5EF4-FFF2-40B4-BE49-F238E27FC236}">
                <a16:creationId xmlns:a16="http://schemas.microsoft.com/office/drawing/2014/main" id="{1E0EE7C0-9F6E-4BF8-A671-41BB40D359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065D1F-E831-44EA-B2A2-6087ED98EE52}"/>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77289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C2876-AFB0-4340-931F-F3DBFBEDF65B}"/>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3" name="Footer Placeholder 2">
            <a:extLst>
              <a:ext uri="{FF2B5EF4-FFF2-40B4-BE49-F238E27FC236}">
                <a16:creationId xmlns:a16="http://schemas.microsoft.com/office/drawing/2014/main" id="{7D39791E-90F1-4783-A4C3-CF32AD7C33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5A109-F205-4C35-9376-F0C57DFE04CA}"/>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16745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B695-3E63-45C9-A1C3-07F17E5F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E6D5CE-A4A0-493E-9EFA-8A21BB2CB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AA5890-707B-4B87-B186-9C83CE07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E91A7-FECB-459D-904D-60A1B4915273}"/>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6" name="Footer Placeholder 5">
            <a:extLst>
              <a:ext uri="{FF2B5EF4-FFF2-40B4-BE49-F238E27FC236}">
                <a16:creationId xmlns:a16="http://schemas.microsoft.com/office/drawing/2014/main" id="{AC79E809-FFDC-4FB8-91B6-C0BA0A7B04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150D8-3A07-4CE3-B5E4-3DE2661037BB}"/>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201813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22E8-F528-4BAB-9F9D-C8457390B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1FA03D-8082-4F6A-A419-66C2D0207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80855F-8951-4F53-8CD7-1EDA50B41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E0148-8C23-4286-B90D-3C979FF65F34}"/>
              </a:ext>
            </a:extLst>
          </p:cNvPr>
          <p:cNvSpPr>
            <a:spLocks noGrp="1"/>
          </p:cNvSpPr>
          <p:nvPr>
            <p:ph type="dt" sz="half" idx="10"/>
          </p:nvPr>
        </p:nvSpPr>
        <p:spPr/>
        <p:txBody>
          <a:bodyPr/>
          <a:lstStyle/>
          <a:p>
            <a:fld id="{5A690B5A-F305-499F-B925-F745F771B3B0}" type="datetimeFigureOut">
              <a:rPr lang="en-IN" smtClean="0"/>
              <a:t>10-02-2022</a:t>
            </a:fld>
            <a:endParaRPr lang="en-IN"/>
          </a:p>
        </p:txBody>
      </p:sp>
      <p:sp>
        <p:nvSpPr>
          <p:cNvPr id="6" name="Footer Placeholder 5">
            <a:extLst>
              <a:ext uri="{FF2B5EF4-FFF2-40B4-BE49-F238E27FC236}">
                <a16:creationId xmlns:a16="http://schemas.microsoft.com/office/drawing/2014/main" id="{E4DF6322-D80C-4681-9D0B-103A627AA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91394-E9B0-4332-8F87-3727A829A16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32195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9ADE5-00E3-4588-917C-99B3C56CA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0B0C4-2E15-4C16-8C85-5F50CB1A6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CB252-5E0D-49D0-8B15-6F95D12B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90B5A-F305-499F-B925-F745F771B3B0}" type="datetimeFigureOut">
              <a:rPr lang="en-IN" smtClean="0"/>
              <a:t>10-02-2022</a:t>
            </a:fld>
            <a:endParaRPr lang="en-IN"/>
          </a:p>
        </p:txBody>
      </p:sp>
      <p:sp>
        <p:nvSpPr>
          <p:cNvPr id="5" name="Footer Placeholder 4">
            <a:extLst>
              <a:ext uri="{FF2B5EF4-FFF2-40B4-BE49-F238E27FC236}">
                <a16:creationId xmlns:a16="http://schemas.microsoft.com/office/drawing/2014/main" id="{9D964DEA-3FBB-4578-97F9-7113647A3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7346D-1C34-4A6C-AEAA-1F5A92D07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EBEAF-2CC9-48F1-A327-4A4E04F5D716}" type="slidenum">
              <a:rPr lang="en-IN" smtClean="0"/>
              <a:t>‹#›</a:t>
            </a:fld>
            <a:endParaRPr lang="en-IN"/>
          </a:p>
        </p:txBody>
      </p:sp>
    </p:spTree>
    <p:extLst>
      <p:ext uri="{BB962C8B-B14F-4D97-AF65-F5344CB8AC3E}">
        <p14:creationId xmlns:p14="http://schemas.microsoft.com/office/powerpoint/2010/main" val="215451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42B-C6ED-4059-80D8-398B91AF7D84}"/>
              </a:ext>
            </a:extLst>
          </p:cNvPr>
          <p:cNvSpPr>
            <a:spLocks noGrp="1"/>
          </p:cNvSpPr>
          <p:nvPr>
            <p:ph type="ctrTitle"/>
          </p:nvPr>
        </p:nvSpPr>
        <p:spPr>
          <a:xfrm>
            <a:off x="4817532" y="1122363"/>
            <a:ext cx="5850467" cy="2387600"/>
          </a:xfrm>
        </p:spPr>
        <p:txBody>
          <a:bodyPr/>
          <a:lstStyle/>
          <a:p>
            <a:r>
              <a:rPr lang="en-US" dirty="0"/>
              <a:t>Terraform Training</a:t>
            </a:r>
            <a:endParaRPr lang="en-IN" dirty="0"/>
          </a:p>
        </p:txBody>
      </p:sp>
      <p:pic>
        <p:nvPicPr>
          <p:cNvPr id="4" name="Picture 3">
            <a:extLst>
              <a:ext uri="{FF2B5EF4-FFF2-40B4-BE49-F238E27FC236}">
                <a16:creationId xmlns:a16="http://schemas.microsoft.com/office/drawing/2014/main" id="{A9ED68A8-472C-4F54-8D34-6D71EE997549}"/>
              </a:ext>
            </a:extLst>
          </p:cNvPr>
          <p:cNvPicPr>
            <a:picLocks noChangeAspect="1"/>
          </p:cNvPicPr>
          <p:nvPr/>
        </p:nvPicPr>
        <p:blipFill>
          <a:blip r:embed="rId2"/>
          <a:stretch>
            <a:fillRect/>
          </a:stretch>
        </p:blipFill>
        <p:spPr>
          <a:xfrm>
            <a:off x="397933" y="1122363"/>
            <a:ext cx="4553543" cy="4345935"/>
          </a:xfrm>
          <a:prstGeom prst="rect">
            <a:avLst/>
          </a:prstGeom>
        </p:spPr>
      </p:pic>
      <p:sp>
        <p:nvSpPr>
          <p:cNvPr id="5" name="TextBox 4">
            <a:extLst>
              <a:ext uri="{FF2B5EF4-FFF2-40B4-BE49-F238E27FC236}">
                <a16:creationId xmlns:a16="http://schemas.microsoft.com/office/drawing/2014/main" id="{6C25BDE8-80AB-4120-B1E4-33A9347BDCE2}"/>
              </a:ext>
            </a:extLst>
          </p:cNvPr>
          <p:cNvSpPr txBox="1"/>
          <p:nvPr/>
        </p:nvSpPr>
        <p:spPr>
          <a:xfrm>
            <a:off x="6382138" y="3685592"/>
            <a:ext cx="3713583" cy="646331"/>
          </a:xfrm>
          <a:prstGeom prst="rect">
            <a:avLst/>
          </a:prstGeom>
          <a:noFill/>
        </p:spPr>
        <p:txBody>
          <a:bodyPr wrap="square" rtlCol="0">
            <a:spAutoFit/>
          </a:bodyPr>
          <a:lstStyle/>
          <a:p>
            <a:r>
              <a:rPr lang="en-US" i="1" dirty="0"/>
              <a:t>Roshan Vadagovanur Chandrasekhar SM – Infra Dev Expert - CNAIP</a:t>
            </a:r>
            <a:endParaRPr lang="en-IN" i="1" dirty="0"/>
          </a:p>
        </p:txBody>
      </p:sp>
    </p:spTree>
    <p:extLst>
      <p:ext uri="{BB962C8B-B14F-4D97-AF65-F5344CB8AC3E}">
        <p14:creationId xmlns:p14="http://schemas.microsoft.com/office/powerpoint/2010/main" val="7628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How Terraform Works?</a:t>
            </a:r>
          </a:p>
        </p:txBody>
      </p:sp>
      <p:pic>
        <p:nvPicPr>
          <p:cNvPr id="5" name="Picture 4">
            <a:extLst>
              <a:ext uri="{FF2B5EF4-FFF2-40B4-BE49-F238E27FC236}">
                <a16:creationId xmlns:a16="http://schemas.microsoft.com/office/drawing/2014/main" id="{1B719381-3AFC-4ADF-9644-8863BB992CF7}"/>
              </a:ext>
            </a:extLst>
          </p:cNvPr>
          <p:cNvPicPr>
            <a:picLocks noChangeAspect="1"/>
          </p:cNvPicPr>
          <p:nvPr/>
        </p:nvPicPr>
        <p:blipFill>
          <a:blip r:embed="rId2"/>
          <a:stretch>
            <a:fillRect/>
          </a:stretch>
        </p:blipFill>
        <p:spPr>
          <a:xfrm>
            <a:off x="2379134" y="820208"/>
            <a:ext cx="6929762" cy="5965351"/>
          </a:xfrm>
          <a:prstGeom prst="rect">
            <a:avLst/>
          </a:prstGeom>
        </p:spPr>
      </p:pic>
    </p:spTree>
    <p:extLst>
      <p:ext uri="{BB962C8B-B14F-4D97-AF65-F5344CB8AC3E}">
        <p14:creationId xmlns:p14="http://schemas.microsoft.com/office/powerpoint/2010/main" val="201228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a:t>
            </a:r>
            <a:r>
              <a:rPr lang="en-IN" b="1" i="0" dirty="0" err="1">
                <a:solidFill>
                  <a:srgbClr val="000000"/>
                </a:solidFill>
                <a:effectLst/>
                <a:latin typeface="Metro"/>
              </a:rPr>
              <a:t>init</a:t>
            </a:r>
            <a:endParaRPr lang="en-IN" b="1" i="0" dirty="0">
              <a:solidFill>
                <a:srgbClr val="000000"/>
              </a:solidFill>
              <a:effectLst/>
              <a:latin typeface="Metro"/>
            </a:endParaRPr>
          </a:p>
        </p:txBody>
      </p:sp>
      <p:sp>
        <p:nvSpPr>
          <p:cNvPr id="14" name="TextBox 13">
            <a:extLst>
              <a:ext uri="{FF2B5EF4-FFF2-40B4-BE49-F238E27FC236}">
                <a16:creationId xmlns:a16="http://schemas.microsoft.com/office/drawing/2014/main" id="{A8F0FAAF-9535-45B7-B2CD-27EA55DF7ED1}"/>
              </a:ext>
            </a:extLst>
          </p:cNvPr>
          <p:cNvSpPr txBox="1"/>
          <p:nvPr/>
        </p:nvSpPr>
        <p:spPr>
          <a:xfrm>
            <a:off x="719664" y="4230688"/>
            <a:ext cx="9753601" cy="1200329"/>
          </a:xfrm>
          <a:prstGeom prst="rect">
            <a:avLst/>
          </a:prstGeom>
          <a:noFill/>
        </p:spPr>
        <p:txBody>
          <a:bodyPr wrap="square" rtlCol="0">
            <a:spAutoFit/>
          </a:bodyPr>
          <a:lstStyle/>
          <a:p>
            <a:r>
              <a:rPr lang="en-US" sz="2400" dirty="0"/>
              <a:t>Terraform fetches any required providers and modules and stores them in the .terraform directory. If you add, change or update your modules or providers you will need to run </a:t>
            </a:r>
            <a:r>
              <a:rPr lang="en-US" sz="2400" dirty="0" err="1"/>
              <a:t>init</a:t>
            </a:r>
            <a:r>
              <a:rPr lang="en-US" sz="2400" dirty="0"/>
              <a:t> again</a:t>
            </a:r>
            <a:endParaRPr lang="en-IN" sz="2400" dirty="0"/>
          </a:p>
        </p:txBody>
      </p:sp>
      <p:pic>
        <p:nvPicPr>
          <p:cNvPr id="4" name="Picture 3">
            <a:extLst>
              <a:ext uri="{FF2B5EF4-FFF2-40B4-BE49-F238E27FC236}">
                <a16:creationId xmlns:a16="http://schemas.microsoft.com/office/drawing/2014/main" id="{7D706E4B-43CC-4C4C-AF09-9C47F90EA321}"/>
              </a:ext>
            </a:extLst>
          </p:cNvPr>
          <p:cNvPicPr>
            <a:picLocks noChangeAspect="1"/>
          </p:cNvPicPr>
          <p:nvPr/>
        </p:nvPicPr>
        <p:blipFill>
          <a:blip r:embed="rId2"/>
          <a:stretch>
            <a:fillRect/>
          </a:stretch>
        </p:blipFill>
        <p:spPr>
          <a:xfrm>
            <a:off x="1126066" y="1117605"/>
            <a:ext cx="9186333" cy="2768650"/>
          </a:xfrm>
          <a:prstGeom prst="rect">
            <a:avLst/>
          </a:prstGeom>
        </p:spPr>
      </p:pic>
    </p:spTree>
    <p:extLst>
      <p:ext uri="{BB962C8B-B14F-4D97-AF65-F5344CB8AC3E}">
        <p14:creationId xmlns:p14="http://schemas.microsoft.com/office/powerpoint/2010/main" val="291586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a:t>
            </a:r>
            <a:r>
              <a:rPr lang="en-IN" b="1" dirty="0">
                <a:solidFill>
                  <a:srgbClr val="000000"/>
                </a:solidFill>
                <a:latin typeface="Metro"/>
              </a:rPr>
              <a:t>plan</a:t>
            </a:r>
            <a:endParaRPr lang="en-IN" b="1" i="0" dirty="0">
              <a:solidFill>
                <a:srgbClr val="000000"/>
              </a:solidFill>
              <a:effectLst/>
              <a:latin typeface="Metro"/>
            </a:endParaRPr>
          </a:p>
        </p:txBody>
      </p:sp>
      <p:sp>
        <p:nvSpPr>
          <p:cNvPr id="14" name="TextBox 13">
            <a:extLst>
              <a:ext uri="{FF2B5EF4-FFF2-40B4-BE49-F238E27FC236}">
                <a16:creationId xmlns:a16="http://schemas.microsoft.com/office/drawing/2014/main" id="{A8F0FAAF-9535-45B7-B2CD-27EA55DF7ED1}"/>
              </a:ext>
            </a:extLst>
          </p:cNvPr>
          <p:cNvSpPr txBox="1"/>
          <p:nvPr/>
        </p:nvSpPr>
        <p:spPr>
          <a:xfrm>
            <a:off x="668864" y="4909668"/>
            <a:ext cx="9753601" cy="1569660"/>
          </a:xfrm>
          <a:prstGeom prst="rect">
            <a:avLst/>
          </a:prstGeom>
          <a:noFill/>
        </p:spPr>
        <p:txBody>
          <a:bodyPr wrap="square" rtlCol="0">
            <a:spAutoFit/>
          </a:bodyPr>
          <a:lstStyle/>
          <a:p>
            <a:r>
              <a:rPr lang="en-US" sz="2400" dirty="0"/>
              <a:t>Preview your changes with terraform plan before you apply them.</a:t>
            </a:r>
          </a:p>
          <a:p>
            <a:r>
              <a:rPr lang="en-US" sz="2400" dirty="0"/>
              <a:t> + - New changes</a:t>
            </a:r>
          </a:p>
          <a:p>
            <a:pPr marL="342900" indent="-342900">
              <a:buFontTx/>
              <a:buChar char="-"/>
            </a:pPr>
            <a:r>
              <a:rPr lang="en-US" sz="2400" dirty="0"/>
              <a:t>- deletions</a:t>
            </a:r>
          </a:p>
          <a:p>
            <a:r>
              <a:rPr lang="en-US" sz="2400" dirty="0"/>
              <a:t>~ - </a:t>
            </a:r>
            <a:r>
              <a:rPr lang="en-US" sz="2400" dirty="0" err="1"/>
              <a:t>updation</a:t>
            </a:r>
            <a:endParaRPr lang="en-IN" sz="2400" dirty="0"/>
          </a:p>
        </p:txBody>
      </p:sp>
      <p:pic>
        <p:nvPicPr>
          <p:cNvPr id="5" name="Picture 4">
            <a:extLst>
              <a:ext uri="{FF2B5EF4-FFF2-40B4-BE49-F238E27FC236}">
                <a16:creationId xmlns:a16="http://schemas.microsoft.com/office/drawing/2014/main" id="{FAED06A4-7BB4-4C02-9DAC-2B04B5F2A1EC}"/>
              </a:ext>
            </a:extLst>
          </p:cNvPr>
          <p:cNvPicPr>
            <a:picLocks noChangeAspect="1"/>
          </p:cNvPicPr>
          <p:nvPr/>
        </p:nvPicPr>
        <p:blipFill>
          <a:blip r:embed="rId2"/>
          <a:stretch>
            <a:fillRect/>
          </a:stretch>
        </p:blipFill>
        <p:spPr>
          <a:xfrm>
            <a:off x="971914" y="1254216"/>
            <a:ext cx="9450551" cy="3410918"/>
          </a:xfrm>
          <a:prstGeom prst="rect">
            <a:avLst/>
          </a:prstGeom>
        </p:spPr>
      </p:pic>
    </p:spTree>
    <p:extLst>
      <p:ext uri="{BB962C8B-B14F-4D97-AF65-F5344CB8AC3E}">
        <p14:creationId xmlns:p14="http://schemas.microsoft.com/office/powerpoint/2010/main" val="266843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Apply</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08353" y="5832440"/>
            <a:ext cx="9307906" cy="830997"/>
          </a:xfrm>
          <a:prstGeom prst="rect">
            <a:avLst/>
          </a:prstGeom>
          <a:noFill/>
        </p:spPr>
        <p:txBody>
          <a:bodyPr wrap="square" rtlCol="0">
            <a:spAutoFit/>
          </a:bodyPr>
          <a:lstStyle/>
          <a:p>
            <a:r>
              <a:rPr lang="en-US" sz="2400" b="0" i="0" dirty="0">
                <a:solidFill>
                  <a:srgbClr val="000000"/>
                </a:solidFill>
                <a:effectLst/>
                <a:latin typeface="Metro"/>
              </a:rPr>
              <a:t>terraform apply runs a plan and then if you approve, it applies the changes.</a:t>
            </a:r>
            <a:endParaRPr lang="en-US" sz="2400" dirty="0"/>
          </a:p>
        </p:txBody>
      </p:sp>
      <p:pic>
        <p:nvPicPr>
          <p:cNvPr id="4" name="Picture 3">
            <a:extLst>
              <a:ext uri="{FF2B5EF4-FFF2-40B4-BE49-F238E27FC236}">
                <a16:creationId xmlns:a16="http://schemas.microsoft.com/office/drawing/2014/main" id="{495CE914-193D-4792-8E9C-87397FB78D79}"/>
              </a:ext>
            </a:extLst>
          </p:cNvPr>
          <p:cNvPicPr>
            <a:picLocks noChangeAspect="1"/>
          </p:cNvPicPr>
          <p:nvPr/>
        </p:nvPicPr>
        <p:blipFill>
          <a:blip r:embed="rId2"/>
          <a:stretch>
            <a:fillRect/>
          </a:stretch>
        </p:blipFill>
        <p:spPr>
          <a:xfrm>
            <a:off x="550334" y="1064276"/>
            <a:ext cx="7651914" cy="4489906"/>
          </a:xfrm>
          <a:prstGeom prst="rect">
            <a:avLst/>
          </a:prstGeom>
        </p:spPr>
      </p:pic>
    </p:spTree>
    <p:extLst>
      <p:ext uri="{BB962C8B-B14F-4D97-AF65-F5344CB8AC3E}">
        <p14:creationId xmlns:p14="http://schemas.microsoft.com/office/powerpoint/2010/main" val="57298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vs Alternatives</a:t>
            </a:r>
          </a:p>
        </p:txBody>
      </p:sp>
      <p:graphicFrame>
        <p:nvGraphicFramePr>
          <p:cNvPr id="3" name="Table 3">
            <a:extLst>
              <a:ext uri="{FF2B5EF4-FFF2-40B4-BE49-F238E27FC236}">
                <a16:creationId xmlns:a16="http://schemas.microsoft.com/office/drawing/2014/main" id="{014E3C41-644F-478A-A491-1FF445B50235}"/>
              </a:ext>
            </a:extLst>
          </p:cNvPr>
          <p:cNvGraphicFramePr>
            <a:graphicFrameLocks noGrp="1"/>
          </p:cNvGraphicFramePr>
          <p:nvPr>
            <p:extLst>
              <p:ext uri="{D42A27DB-BD31-4B8C-83A1-F6EECF244321}">
                <p14:modId xmlns:p14="http://schemas.microsoft.com/office/powerpoint/2010/main" val="3214667500"/>
              </p:ext>
            </p:extLst>
          </p:nvPr>
        </p:nvGraphicFramePr>
        <p:xfrm>
          <a:off x="482600" y="878415"/>
          <a:ext cx="11049000" cy="5557520"/>
        </p:xfrm>
        <a:graphic>
          <a:graphicData uri="http://schemas.openxmlformats.org/drawingml/2006/table">
            <a:tbl>
              <a:tblPr firstRow="1" bandRow="1">
                <a:tableStyleId>{5C22544A-7EE6-4342-B048-85BDC9FD1C3A}</a:tableStyleId>
              </a:tblPr>
              <a:tblGrid>
                <a:gridCol w="1634067">
                  <a:extLst>
                    <a:ext uri="{9D8B030D-6E8A-4147-A177-3AD203B41FA5}">
                      <a16:colId xmlns:a16="http://schemas.microsoft.com/office/drawing/2014/main" val="4259860488"/>
                    </a:ext>
                  </a:extLst>
                </a:gridCol>
                <a:gridCol w="1794933">
                  <a:extLst>
                    <a:ext uri="{9D8B030D-6E8A-4147-A177-3AD203B41FA5}">
                      <a16:colId xmlns:a16="http://schemas.microsoft.com/office/drawing/2014/main" val="3559635612"/>
                    </a:ext>
                  </a:extLst>
                </a:gridCol>
                <a:gridCol w="2095500">
                  <a:extLst>
                    <a:ext uri="{9D8B030D-6E8A-4147-A177-3AD203B41FA5}">
                      <a16:colId xmlns:a16="http://schemas.microsoft.com/office/drawing/2014/main" val="434501856"/>
                    </a:ext>
                  </a:extLst>
                </a:gridCol>
                <a:gridCol w="1841500">
                  <a:extLst>
                    <a:ext uri="{9D8B030D-6E8A-4147-A177-3AD203B41FA5}">
                      <a16:colId xmlns:a16="http://schemas.microsoft.com/office/drawing/2014/main" val="1336632885"/>
                    </a:ext>
                  </a:extLst>
                </a:gridCol>
                <a:gridCol w="2189055">
                  <a:extLst>
                    <a:ext uri="{9D8B030D-6E8A-4147-A177-3AD203B41FA5}">
                      <a16:colId xmlns:a16="http://schemas.microsoft.com/office/drawing/2014/main" val="3864866289"/>
                    </a:ext>
                  </a:extLst>
                </a:gridCol>
                <a:gridCol w="1493945">
                  <a:extLst>
                    <a:ext uri="{9D8B030D-6E8A-4147-A177-3AD203B41FA5}">
                      <a16:colId xmlns:a16="http://schemas.microsoft.com/office/drawing/2014/main" val="909049311"/>
                    </a:ext>
                  </a:extLst>
                </a:gridCol>
              </a:tblGrid>
              <a:tr h="370840">
                <a:tc>
                  <a:txBody>
                    <a:bodyPr/>
                    <a:lstStyle/>
                    <a:p>
                      <a:endParaRPr lang="en-IN" sz="1400" dirty="0"/>
                    </a:p>
                  </a:txBody>
                  <a:tcPr/>
                </a:tc>
                <a:tc>
                  <a:txBody>
                    <a:bodyPr/>
                    <a:lstStyle/>
                    <a:p>
                      <a:r>
                        <a:rPr lang="en-IN" sz="1400" dirty="0"/>
                        <a:t>Chef</a:t>
                      </a:r>
                    </a:p>
                  </a:txBody>
                  <a:tcPr/>
                </a:tc>
                <a:tc>
                  <a:txBody>
                    <a:bodyPr/>
                    <a:lstStyle/>
                    <a:p>
                      <a:r>
                        <a:rPr lang="en-IN" sz="1400" dirty="0"/>
                        <a:t>Puppet</a:t>
                      </a:r>
                    </a:p>
                  </a:txBody>
                  <a:tcPr/>
                </a:tc>
                <a:tc>
                  <a:txBody>
                    <a:bodyPr/>
                    <a:lstStyle/>
                    <a:p>
                      <a:r>
                        <a:rPr lang="en-IN" sz="1400" dirty="0"/>
                        <a:t>Ansible</a:t>
                      </a:r>
                    </a:p>
                  </a:txBody>
                  <a:tcPr/>
                </a:tc>
                <a:tc>
                  <a:txBody>
                    <a:bodyPr/>
                    <a:lstStyle/>
                    <a:p>
                      <a:r>
                        <a:rPr lang="en-IN" sz="1400" dirty="0"/>
                        <a:t>CloudFormation</a:t>
                      </a:r>
                    </a:p>
                  </a:txBody>
                  <a:tcPr/>
                </a:tc>
                <a:tc>
                  <a:txBody>
                    <a:bodyPr/>
                    <a:lstStyle/>
                    <a:p>
                      <a:r>
                        <a:rPr lang="en-IN" sz="1400" dirty="0"/>
                        <a:t>Terraform</a:t>
                      </a:r>
                    </a:p>
                  </a:txBody>
                  <a:tcPr/>
                </a:tc>
                <a:extLst>
                  <a:ext uri="{0D108BD9-81ED-4DB2-BD59-A6C34878D82A}">
                    <a16:rowId xmlns:a16="http://schemas.microsoft.com/office/drawing/2014/main" val="3646687992"/>
                  </a:ext>
                </a:extLst>
              </a:tr>
              <a:tr h="370840">
                <a:tc>
                  <a:txBody>
                    <a:bodyPr/>
                    <a:lstStyle/>
                    <a:p>
                      <a:r>
                        <a:rPr lang="en-IN" sz="1400" dirty="0"/>
                        <a:t>Cloud</a:t>
                      </a:r>
                    </a:p>
                  </a:txBody>
                  <a:tcPr/>
                </a:tc>
                <a:tc>
                  <a:txBody>
                    <a:bodyPr/>
                    <a:lstStyle/>
                    <a:p>
                      <a:endParaRPr lang="en-IN" sz="1400" dirty="0"/>
                    </a:p>
                  </a:txBody>
                  <a:tcPr/>
                </a:tc>
                <a:tc>
                  <a:txBody>
                    <a:bodyPr/>
                    <a:lstStyle/>
                    <a:p>
                      <a:r>
                        <a:rPr lang="en-IN" sz="1400" dirty="0"/>
                        <a:t>All</a:t>
                      </a:r>
                    </a:p>
                  </a:txBody>
                  <a:tcPr/>
                </a:tc>
                <a:tc>
                  <a:txBody>
                    <a:bodyPr/>
                    <a:lstStyle/>
                    <a:p>
                      <a:r>
                        <a:rPr lang="en-IN" sz="1400" dirty="0"/>
                        <a:t>All</a:t>
                      </a:r>
                    </a:p>
                  </a:txBody>
                  <a:tcPr/>
                </a:tc>
                <a:tc>
                  <a:txBody>
                    <a:bodyPr/>
                    <a:lstStyle/>
                    <a:p>
                      <a:r>
                        <a:rPr lang="en-IN" sz="1400" dirty="0"/>
                        <a:t>AWS</a:t>
                      </a:r>
                    </a:p>
                  </a:txBody>
                  <a:tcPr/>
                </a:tc>
                <a:tc>
                  <a:txBody>
                    <a:bodyPr/>
                    <a:lstStyle/>
                    <a:p>
                      <a:r>
                        <a:rPr lang="en-IN" sz="1400" dirty="0"/>
                        <a:t>All</a:t>
                      </a:r>
                    </a:p>
                  </a:txBody>
                  <a:tcPr/>
                </a:tc>
                <a:extLst>
                  <a:ext uri="{0D108BD9-81ED-4DB2-BD59-A6C34878D82A}">
                    <a16:rowId xmlns:a16="http://schemas.microsoft.com/office/drawing/2014/main" val="215980560"/>
                  </a:ext>
                </a:extLst>
              </a:tr>
              <a:tr h="370840">
                <a:tc>
                  <a:txBody>
                    <a:bodyPr/>
                    <a:lstStyle/>
                    <a:p>
                      <a:r>
                        <a:rPr lang="en-IN" sz="1400" dirty="0"/>
                        <a:t>Type</a:t>
                      </a:r>
                    </a:p>
                  </a:txBody>
                  <a:tcPr/>
                </a:tc>
                <a:tc>
                  <a:txBody>
                    <a:bodyPr/>
                    <a:lstStyle/>
                    <a:p>
                      <a:r>
                        <a:rPr lang="en-IN" sz="1400" dirty="0"/>
                        <a:t>Configuration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Configuration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Configuration management</a:t>
                      </a:r>
                    </a:p>
                  </a:txBody>
                  <a:tcPr/>
                </a:tc>
                <a:tc>
                  <a:txBody>
                    <a:bodyPr/>
                    <a:lstStyle/>
                    <a:p>
                      <a:r>
                        <a:rPr lang="en-IN" sz="1400" dirty="0"/>
                        <a:t>Provisioning </a:t>
                      </a:r>
                    </a:p>
                  </a:txBody>
                  <a:tcPr/>
                </a:tc>
                <a:tc>
                  <a:txBody>
                    <a:bodyPr/>
                    <a:lstStyle/>
                    <a:p>
                      <a:r>
                        <a:rPr lang="en-IN" sz="1400" dirty="0"/>
                        <a:t>Provisioning</a:t>
                      </a:r>
                    </a:p>
                  </a:txBody>
                  <a:tcPr/>
                </a:tc>
                <a:extLst>
                  <a:ext uri="{0D108BD9-81ED-4DB2-BD59-A6C34878D82A}">
                    <a16:rowId xmlns:a16="http://schemas.microsoft.com/office/drawing/2014/main" val="454264375"/>
                  </a:ext>
                </a:extLst>
              </a:tr>
              <a:tr h="370840">
                <a:tc>
                  <a:txBody>
                    <a:bodyPr/>
                    <a:lstStyle/>
                    <a:p>
                      <a:r>
                        <a:rPr lang="en-IN" sz="1400" dirty="0"/>
                        <a:t>Infrastructure</a:t>
                      </a:r>
                    </a:p>
                  </a:txBody>
                  <a:tcPr/>
                </a:tc>
                <a:tc>
                  <a:txBody>
                    <a:bodyPr/>
                    <a:lstStyle/>
                    <a:p>
                      <a:r>
                        <a:rPr lang="en-IN" sz="1400" dirty="0"/>
                        <a:t>Mutable</a:t>
                      </a:r>
                    </a:p>
                  </a:txBody>
                  <a:tcPr/>
                </a:tc>
                <a:tc>
                  <a:txBody>
                    <a:bodyPr/>
                    <a:lstStyle/>
                    <a:p>
                      <a:r>
                        <a:rPr lang="en-IN" sz="1400" dirty="0"/>
                        <a:t>Mutable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Mutable</a:t>
                      </a:r>
                    </a:p>
                  </a:txBody>
                  <a:tcPr/>
                </a:tc>
                <a:tc>
                  <a:txBody>
                    <a:bodyPr/>
                    <a:lstStyle/>
                    <a:p>
                      <a:r>
                        <a:rPr lang="en-IN" sz="1400" dirty="0"/>
                        <a:t>Immutable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Immutable</a:t>
                      </a:r>
                    </a:p>
                    <a:p>
                      <a:endParaRPr lang="en-IN" sz="1400" dirty="0"/>
                    </a:p>
                  </a:txBody>
                  <a:tcPr/>
                </a:tc>
                <a:extLst>
                  <a:ext uri="{0D108BD9-81ED-4DB2-BD59-A6C34878D82A}">
                    <a16:rowId xmlns:a16="http://schemas.microsoft.com/office/drawing/2014/main" val="2594777204"/>
                  </a:ext>
                </a:extLst>
              </a:tr>
              <a:tr h="370840">
                <a:tc>
                  <a:txBody>
                    <a:bodyPr/>
                    <a:lstStyle/>
                    <a:p>
                      <a:r>
                        <a:rPr lang="en-IN" sz="1400" dirty="0"/>
                        <a:t>Language</a:t>
                      </a:r>
                    </a:p>
                  </a:txBody>
                  <a:tcPr/>
                </a:tc>
                <a:tc>
                  <a:txBody>
                    <a:bodyPr/>
                    <a:lstStyle/>
                    <a:p>
                      <a:r>
                        <a:rPr lang="en-IN" sz="1400" dirty="0"/>
                        <a:t>Procedural</a:t>
                      </a:r>
                    </a:p>
                  </a:txBody>
                  <a:tcPr/>
                </a:tc>
                <a:tc>
                  <a:txBody>
                    <a:bodyPr/>
                    <a:lstStyle/>
                    <a:p>
                      <a:r>
                        <a:rPr lang="en-IN" sz="1400" dirty="0"/>
                        <a:t>Declarative</a:t>
                      </a:r>
                    </a:p>
                  </a:txBody>
                  <a:tcPr/>
                </a:tc>
                <a:tc>
                  <a:txBody>
                    <a:bodyPr/>
                    <a:lstStyle/>
                    <a:p>
                      <a:r>
                        <a:rPr lang="en-IN" sz="1400" dirty="0"/>
                        <a:t>Procedural</a:t>
                      </a:r>
                    </a:p>
                  </a:txBody>
                  <a:tcPr/>
                </a:tc>
                <a:tc>
                  <a:txBody>
                    <a:bodyPr/>
                    <a:lstStyle/>
                    <a:p>
                      <a:r>
                        <a:rPr lang="en-IN" sz="1400" dirty="0"/>
                        <a:t>Declarative</a:t>
                      </a:r>
                    </a:p>
                  </a:txBody>
                  <a:tcPr/>
                </a:tc>
                <a:tc>
                  <a:txBody>
                    <a:bodyPr/>
                    <a:lstStyle/>
                    <a:p>
                      <a:r>
                        <a:rPr lang="en-IN" sz="1400" dirty="0"/>
                        <a:t>Declarative</a:t>
                      </a:r>
                    </a:p>
                  </a:txBody>
                  <a:tcPr/>
                </a:tc>
                <a:extLst>
                  <a:ext uri="{0D108BD9-81ED-4DB2-BD59-A6C34878D82A}">
                    <a16:rowId xmlns:a16="http://schemas.microsoft.com/office/drawing/2014/main" val="2706018160"/>
                  </a:ext>
                </a:extLst>
              </a:tr>
              <a:tr h="370840">
                <a:tc>
                  <a:txBody>
                    <a:bodyPr/>
                    <a:lstStyle/>
                    <a:p>
                      <a:r>
                        <a:rPr lang="en-IN" sz="1400" dirty="0"/>
                        <a:t>Architecture</a:t>
                      </a:r>
                    </a:p>
                  </a:txBody>
                  <a:tcPr/>
                </a:tc>
                <a:tc>
                  <a:txBody>
                    <a:bodyPr/>
                    <a:lstStyle/>
                    <a:p>
                      <a:r>
                        <a:rPr lang="en-IN" sz="1400" dirty="0"/>
                        <a:t>Client-Server</a:t>
                      </a:r>
                    </a:p>
                  </a:txBody>
                  <a:tcPr/>
                </a:tc>
                <a:tc>
                  <a:txBody>
                    <a:bodyPr/>
                    <a:lstStyle/>
                    <a:p>
                      <a:r>
                        <a:rPr lang="en-IN" sz="1400" dirty="0"/>
                        <a:t>Client-Server</a:t>
                      </a:r>
                    </a:p>
                  </a:txBody>
                  <a:tcPr/>
                </a:tc>
                <a:tc>
                  <a:txBody>
                    <a:bodyPr/>
                    <a:lstStyle/>
                    <a:p>
                      <a:r>
                        <a:rPr lang="en-IN" sz="1400" dirty="0"/>
                        <a:t>Client Only</a:t>
                      </a:r>
                    </a:p>
                  </a:txBody>
                  <a:tcPr/>
                </a:tc>
                <a:tc>
                  <a:txBody>
                    <a:bodyPr/>
                    <a:lstStyle/>
                    <a:p>
                      <a:r>
                        <a:rPr lang="en-IN" sz="1400" dirty="0"/>
                        <a:t>Client only</a:t>
                      </a:r>
                    </a:p>
                  </a:txBody>
                  <a:tcPr/>
                </a:tc>
                <a:tc>
                  <a:txBody>
                    <a:bodyPr/>
                    <a:lstStyle/>
                    <a:p>
                      <a:r>
                        <a:rPr lang="en-IN" sz="1400" dirty="0"/>
                        <a:t>Client only</a:t>
                      </a:r>
                    </a:p>
                  </a:txBody>
                  <a:tcPr/>
                </a:tc>
                <a:extLst>
                  <a:ext uri="{0D108BD9-81ED-4DB2-BD59-A6C34878D82A}">
                    <a16:rowId xmlns:a16="http://schemas.microsoft.com/office/drawing/2014/main" val="415485978"/>
                  </a:ext>
                </a:extLst>
              </a:tr>
              <a:tr h="370840">
                <a:tc>
                  <a:txBody>
                    <a:bodyPr/>
                    <a:lstStyle/>
                    <a:p>
                      <a:r>
                        <a:rPr lang="en-IN" sz="1400" dirty="0"/>
                        <a:t>Lifecycle management(State)</a:t>
                      </a:r>
                    </a:p>
                  </a:txBody>
                  <a:tcPr/>
                </a:tc>
                <a:tc>
                  <a:txBody>
                    <a:bodyPr/>
                    <a:lstStyle/>
                    <a:p>
                      <a:r>
                        <a:rPr lang="en-IN" sz="1400" dirty="0"/>
                        <a:t>No</a:t>
                      </a:r>
                    </a:p>
                  </a:txBody>
                  <a:tcPr/>
                </a:tc>
                <a:tc>
                  <a:txBody>
                    <a:bodyPr/>
                    <a:lstStyle/>
                    <a:p>
                      <a:r>
                        <a:rPr lang="en-IN" sz="1400" dirty="0"/>
                        <a:t>No</a:t>
                      </a:r>
                    </a:p>
                  </a:txBody>
                  <a:tcPr/>
                </a:tc>
                <a:tc>
                  <a:txBody>
                    <a:bodyPr/>
                    <a:lstStyle/>
                    <a:p>
                      <a:r>
                        <a:rPr lang="en-IN" sz="1400" dirty="0"/>
                        <a:t>No</a:t>
                      </a:r>
                    </a:p>
                  </a:txBody>
                  <a:tcPr/>
                </a:tc>
                <a:tc>
                  <a:txBody>
                    <a:bodyPr/>
                    <a:lstStyle/>
                    <a:p>
                      <a:r>
                        <a:rPr lang="en-IN" sz="1400" dirty="0"/>
                        <a:t>No</a:t>
                      </a:r>
                    </a:p>
                  </a:txBody>
                  <a:tcPr/>
                </a:tc>
                <a:tc>
                  <a:txBody>
                    <a:bodyPr/>
                    <a:lstStyle/>
                    <a:p>
                      <a:r>
                        <a:rPr lang="en-IN" sz="1400" dirty="0"/>
                        <a:t>Yes</a:t>
                      </a:r>
                    </a:p>
                  </a:txBody>
                  <a:tcPr/>
                </a:tc>
                <a:extLst>
                  <a:ext uri="{0D108BD9-81ED-4DB2-BD59-A6C34878D82A}">
                    <a16:rowId xmlns:a16="http://schemas.microsoft.com/office/drawing/2014/main" val="4189646427"/>
                  </a:ext>
                </a:extLst>
              </a:tr>
              <a:tr h="370840">
                <a:tc>
                  <a:txBody>
                    <a:bodyPr/>
                    <a:lstStyle/>
                    <a:p>
                      <a:r>
                        <a:rPr lang="en-IN" sz="1400" dirty="0"/>
                        <a:t>VM provisioning</a:t>
                      </a:r>
                    </a:p>
                  </a:txBody>
                  <a:tcPr/>
                </a:tc>
                <a:tc>
                  <a:txBody>
                    <a:bodyPr/>
                    <a:lstStyle/>
                    <a:p>
                      <a:r>
                        <a:rPr lang="en-IN" sz="1400" dirty="0"/>
                        <a:t>Partial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Partial</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Partial</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Partial</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Yes</a:t>
                      </a:r>
                    </a:p>
                    <a:p>
                      <a:endParaRPr lang="en-IN" sz="1400" dirty="0"/>
                    </a:p>
                  </a:txBody>
                  <a:tcPr/>
                </a:tc>
                <a:extLst>
                  <a:ext uri="{0D108BD9-81ED-4DB2-BD59-A6C34878D82A}">
                    <a16:rowId xmlns:a16="http://schemas.microsoft.com/office/drawing/2014/main" val="3204388599"/>
                  </a:ext>
                </a:extLst>
              </a:tr>
              <a:tr h="370840">
                <a:tc>
                  <a:txBody>
                    <a:bodyPr/>
                    <a:lstStyle/>
                    <a:p>
                      <a:r>
                        <a:rPr lang="en-IN" sz="1400" dirty="0"/>
                        <a:t>Networking</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Yes</a:t>
                      </a:r>
                    </a:p>
                  </a:txBody>
                  <a:tcPr/>
                </a:tc>
                <a:extLst>
                  <a:ext uri="{0D108BD9-81ED-4DB2-BD59-A6C34878D82A}">
                    <a16:rowId xmlns:a16="http://schemas.microsoft.com/office/drawing/2014/main" val="4083982822"/>
                  </a:ext>
                </a:extLst>
              </a:tr>
              <a:tr h="370840">
                <a:tc>
                  <a:txBody>
                    <a:bodyPr/>
                    <a:lstStyle/>
                    <a:p>
                      <a:r>
                        <a:rPr lang="en-IN" sz="1400" dirty="0"/>
                        <a:t>Storage Management</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Partial</a:t>
                      </a:r>
                    </a:p>
                  </a:txBody>
                  <a:tcPr/>
                </a:tc>
                <a:tc>
                  <a:txBody>
                    <a:bodyPr/>
                    <a:lstStyle/>
                    <a:p>
                      <a:r>
                        <a:rPr lang="en-IN" sz="1400" dirty="0"/>
                        <a:t>Yes</a:t>
                      </a:r>
                    </a:p>
                  </a:txBody>
                  <a:tcPr/>
                </a:tc>
                <a:extLst>
                  <a:ext uri="{0D108BD9-81ED-4DB2-BD59-A6C34878D82A}">
                    <a16:rowId xmlns:a16="http://schemas.microsoft.com/office/drawing/2014/main" val="2604244414"/>
                  </a:ext>
                </a:extLst>
              </a:tr>
              <a:tr h="370840">
                <a:tc>
                  <a:txBody>
                    <a:bodyPr/>
                    <a:lstStyle/>
                    <a:p>
                      <a:r>
                        <a:rPr lang="en-IN" sz="1400" dirty="0"/>
                        <a:t>Configuration</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1368884178"/>
                  </a:ext>
                </a:extLst>
              </a:tr>
              <a:tr h="370840">
                <a:tc>
                  <a:txBody>
                    <a:bodyPr/>
                    <a:lstStyle/>
                    <a:p>
                      <a:r>
                        <a:rPr lang="en-IN" sz="1400" dirty="0"/>
                        <a:t>Packaging</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Partial</a:t>
                      </a:r>
                    </a:p>
                  </a:txBody>
                  <a:tcPr/>
                </a:tc>
                <a:tc>
                  <a:txBody>
                    <a:bodyPr/>
                    <a:lstStyle/>
                    <a:p>
                      <a:r>
                        <a:rPr lang="en-IN" sz="1400" dirty="0"/>
                        <a:t>Partial</a:t>
                      </a:r>
                    </a:p>
                  </a:txBody>
                  <a:tcPr/>
                </a:tc>
                <a:extLst>
                  <a:ext uri="{0D108BD9-81ED-4DB2-BD59-A6C34878D82A}">
                    <a16:rowId xmlns:a16="http://schemas.microsoft.com/office/drawing/2014/main" val="3597256152"/>
                  </a:ext>
                </a:extLst>
              </a:tr>
              <a:tr h="370840">
                <a:tc>
                  <a:txBody>
                    <a:bodyPr/>
                    <a:lstStyle/>
                    <a:p>
                      <a:r>
                        <a:rPr lang="en-IN" sz="1400" dirty="0"/>
                        <a:t>Templating</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Partial</a:t>
                      </a:r>
                    </a:p>
                  </a:txBody>
                  <a:tcPr/>
                </a:tc>
                <a:tc>
                  <a:txBody>
                    <a:bodyPr/>
                    <a:lstStyle/>
                    <a:p>
                      <a:r>
                        <a:rPr lang="en-IN" sz="1400" dirty="0"/>
                        <a:t>Partial</a:t>
                      </a:r>
                    </a:p>
                  </a:txBody>
                  <a:tcPr/>
                </a:tc>
                <a:extLst>
                  <a:ext uri="{0D108BD9-81ED-4DB2-BD59-A6C34878D82A}">
                    <a16:rowId xmlns:a16="http://schemas.microsoft.com/office/drawing/2014/main" val="2531798052"/>
                  </a:ext>
                </a:extLst>
              </a:tr>
            </a:tbl>
          </a:graphicData>
        </a:graphic>
      </p:graphicFrame>
    </p:spTree>
    <p:extLst>
      <p:ext uri="{BB962C8B-B14F-4D97-AF65-F5344CB8AC3E}">
        <p14:creationId xmlns:p14="http://schemas.microsoft.com/office/powerpoint/2010/main" val="32691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Mutable vs Immutable</a:t>
            </a:r>
          </a:p>
        </p:txBody>
      </p:sp>
      <p:pic>
        <p:nvPicPr>
          <p:cNvPr id="5" name="Picture 4">
            <a:extLst>
              <a:ext uri="{FF2B5EF4-FFF2-40B4-BE49-F238E27FC236}">
                <a16:creationId xmlns:a16="http://schemas.microsoft.com/office/drawing/2014/main" id="{9AEB2D50-A594-4D8B-A89F-E9683A1929E5}"/>
              </a:ext>
            </a:extLst>
          </p:cNvPr>
          <p:cNvPicPr>
            <a:picLocks noChangeAspect="1"/>
          </p:cNvPicPr>
          <p:nvPr/>
        </p:nvPicPr>
        <p:blipFill>
          <a:blip r:embed="rId2"/>
          <a:stretch>
            <a:fillRect/>
          </a:stretch>
        </p:blipFill>
        <p:spPr>
          <a:xfrm>
            <a:off x="2781971" y="1339597"/>
            <a:ext cx="6150361" cy="4015699"/>
          </a:xfrm>
          <a:prstGeom prst="rect">
            <a:avLst/>
          </a:prstGeom>
        </p:spPr>
      </p:pic>
    </p:spTree>
    <p:extLst>
      <p:ext uri="{BB962C8B-B14F-4D97-AF65-F5344CB8AC3E}">
        <p14:creationId xmlns:p14="http://schemas.microsoft.com/office/powerpoint/2010/main" val="136300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Procedural vs Declarative</a:t>
            </a:r>
          </a:p>
        </p:txBody>
      </p:sp>
      <p:pic>
        <p:nvPicPr>
          <p:cNvPr id="4" name="Picture 3">
            <a:extLst>
              <a:ext uri="{FF2B5EF4-FFF2-40B4-BE49-F238E27FC236}">
                <a16:creationId xmlns:a16="http://schemas.microsoft.com/office/drawing/2014/main" id="{C388CF74-BD5D-47DD-BEF0-17EAC8DF26D0}"/>
              </a:ext>
            </a:extLst>
          </p:cNvPr>
          <p:cNvPicPr>
            <a:picLocks noChangeAspect="1"/>
          </p:cNvPicPr>
          <p:nvPr/>
        </p:nvPicPr>
        <p:blipFill>
          <a:blip r:embed="rId2"/>
          <a:stretch>
            <a:fillRect/>
          </a:stretch>
        </p:blipFill>
        <p:spPr>
          <a:xfrm>
            <a:off x="2262368" y="1539723"/>
            <a:ext cx="6304253" cy="2719009"/>
          </a:xfrm>
          <a:prstGeom prst="rect">
            <a:avLst/>
          </a:prstGeom>
        </p:spPr>
      </p:pic>
    </p:spTree>
    <p:extLst>
      <p:ext uri="{BB962C8B-B14F-4D97-AF65-F5344CB8AC3E}">
        <p14:creationId xmlns:p14="http://schemas.microsoft.com/office/powerpoint/2010/main" val="275433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Installation &amp; Validation</a:t>
            </a:r>
          </a:p>
        </p:txBody>
      </p:sp>
      <p:sp>
        <p:nvSpPr>
          <p:cNvPr id="5" name="Rectangle 3">
            <a:extLst>
              <a:ext uri="{FF2B5EF4-FFF2-40B4-BE49-F238E27FC236}">
                <a16:creationId xmlns:a16="http://schemas.microsoft.com/office/drawing/2014/main" id="{65B6D3DD-42CC-4D98-80DB-D79991397AC0}"/>
              </a:ext>
            </a:extLst>
          </p:cNvPr>
          <p:cNvSpPr>
            <a:spLocks noGrp="1" noChangeArrowheads="1"/>
          </p:cNvSpPr>
          <p:nvPr>
            <p:ph idx="1"/>
          </p:nvPr>
        </p:nvSpPr>
        <p:spPr bwMode="auto">
          <a:xfrm>
            <a:off x="922868" y="1415759"/>
            <a:ext cx="9651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400" dirty="0">
                <a:solidFill>
                  <a:srgbClr val="000000"/>
                </a:solidFill>
                <a:latin typeface="Metro"/>
              </a:rPr>
              <a:t>Terraform can be downloaded from the </a:t>
            </a:r>
            <a:r>
              <a:rPr lang="en-US" altLang="en-US" sz="2400" dirty="0" err="1">
                <a:solidFill>
                  <a:srgbClr val="000000"/>
                </a:solidFill>
                <a:latin typeface="Metro"/>
              </a:rPr>
              <a:t>HashiCorp</a:t>
            </a:r>
            <a:r>
              <a:rPr lang="en-US" altLang="en-US" sz="2400" dirty="0">
                <a:solidFill>
                  <a:srgbClr val="000000"/>
                </a:solidFill>
                <a:latin typeface="Metro"/>
              </a:rPr>
              <a:t> Terraform website :</a:t>
            </a:r>
          </a:p>
          <a:p>
            <a:pPr marL="0" indent="0" eaLnBrk="0" fontAlgn="base" hangingPunct="0">
              <a:lnSpc>
                <a:spcPct val="100000"/>
              </a:lnSpc>
              <a:spcBef>
                <a:spcPct val="0"/>
              </a:spcBef>
              <a:spcAft>
                <a:spcPct val="0"/>
              </a:spcAft>
              <a:buNone/>
            </a:pPr>
            <a:endParaRPr lang="en-US" altLang="en-US" sz="2400" b="1" dirty="0">
              <a:solidFill>
                <a:srgbClr val="000000"/>
              </a:solidFill>
              <a:latin typeface="Metro"/>
            </a:endParaRPr>
          </a:p>
          <a:p>
            <a:pPr marL="0" indent="0" eaLnBrk="0" fontAlgn="base" hangingPunct="0">
              <a:lnSpc>
                <a:spcPct val="100000"/>
              </a:lnSpc>
              <a:spcBef>
                <a:spcPct val="0"/>
              </a:spcBef>
              <a:spcAft>
                <a:spcPct val="0"/>
              </a:spcAft>
              <a:buNone/>
            </a:pPr>
            <a:r>
              <a:rPr lang="en-US" altLang="en-US" sz="2400" b="1" dirty="0">
                <a:solidFill>
                  <a:srgbClr val="00B0F0"/>
                </a:solidFill>
                <a:latin typeface="Metro"/>
              </a:rPr>
              <a:t>https://www.terraform.io/</a:t>
            </a:r>
          </a:p>
        </p:txBody>
      </p:sp>
      <p:sp>
        <p:nvSpPr>
          <p:cNvPr id="6" name="Rectangle 3">
            <a:extLst>
              <a:ext uri="{FF2B5EF4-FFF2-40B4-BE49-F238E27FC236}">
                <a16:creationId xmlns:a16="http://schemas.microsoft.com/office/drawing/2014/main" id="{6C9AAEAA-DC70-4D14-B532-87BA056FF2DA}"/>
              </a:ext>
            </a:extLst>
          </p:cNvPr>
          <p:cNvSpPr txBox="1">
            <a:spLocks noChangeArrowheads="1"/>
          </p:cNvSpPr>
          <p:nvPr/>
        </p:nvSpPr>
        <p:spPr bwMode="auto">
          <a:xfrm>
            <a:off x="863601" y="3580971"/>
            <a:ext cx="1051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altLang="en-US" sz="2400" b="1" dirty="0">
                <a:solidFill>
                  <a:srgbClr val="000000"/>
                </a:solidFill>
                <a:latin typeface="Metro"/>
              </a:rPr>
              <a:t>Installation steps in RHEL/Amazon Linux/CentOS</a:t>
            </a:r>
          </a:p>
          <a:p>
            <a:pPr marL="0" indent="0" eaLnBrk="0" fontAlgn="base" hangingPunct="0">
              <a:lnSpc>
                <a:spcPct val="100000"/>
              </a:lnSpc>
              <a:spcBef>
                <a:spcPct val="0"/>
              </a:spcBef>
              <a:spcAft>
                <a:spcPct val="0"/>
              </a:spcAft>
              <a:buFont typeface="Arial" panose="020B0604020202020204" pitchFamily="34" charset="0"/>
              <a:buNone/>
            </a:pPr>
            <a:endParaRPr lang="en-US" altLang="en-US" sz="2400" b="1" dirty="0">
              <a:solidFill>
                <a:srgbClr val="000000"/>
              </a:solidFill>
              <a:latin typeface="Metro"/>
            </a:endParaRPr>
          </a:p>
          <a:p>
            <a:pPr marL="0" indent="0" eaLnBrk="0" fontAlgn="base" hangingPunct="0">
              <a:lnSpc>
                <a:spcPct val="100000"/>
              </a:lnSpc>
              <a:spcBef>
                <a:spcPct val="0"/>
              </a:spcBef>
              <a:spcAft>
                <a:spcPct val="0"/>
              </a:spcAft>
              <a:buFont typeface="Arial" panose="020B0604020202020204" pitchFamily="34" charset="0"/>
              <a:buNone/>
            </a:pPr>
            <a:r>
              <a:rPr lang="en-US" altLang="en-US" sz="1600" i="1" dirty="0" err="1">
                <a:solidFill>
                  <a:srgbClr val="FF0000"/>
                </a:solidFill>
              </a:rPr>
              <a:t>sudo</a:t>
            </a:r>
            <a:r>
              <a:rPr lang="en-US" altLang="en-US" sz="1600" i="1" dirty="0">
                <a:solidFill>
                  <a:srgbClr val="FF0000"/>
                </a:solidFill>
              </a:rPr>
              <a:t> yum install -y yum-utils</a:t>
            </a:r>
          </a:p>
          <a:p>
            <a:pPr marL="0" indent="0" eaLnBrk="0" fontAlgn="base" hangingPunct="0">
              <a:lnSpc>
                <a:spcPct val="100000"/>
              </a:lnSpc>
              <a:spcBef>
                <a:spcPct val="0"/>
              </a:spcBef>
              <a:spcAft>
                <a:spcPct val="0"/>
              </a:spcAft>
              <a:buFont typeface="Arial" panose="020B0604020202020204" pitchFamily="34" charset="0"/>
              <a:buNone/>
            </a:pPr>
            <a:r>
              <a:rPr lang="en-US" altLang="en-US" sz="1600" i="1" dirty="0" err="1">
                <a:solidFill>
                  <a:srgbClr val="FF0000"/>
                </a:solidFill>
              </a:rPr>
              <a:t>sudo</a:t>
            </a:r>
            <a:r>
              <a:rPr lang="en-US" altLang="en-US" sz="1600" i="1" dirty="0">
                <a:solidFill>
                  <a:srgbClr val="FF0000"/>
                </a:solidFill>
              </a:rPr>
              <a:t> yum-config-manager --add-repo https://rpm.releases.hashicorp.com/AmazonLinux/hashicorp.repo</a:t>
            </a:r>
          </a:p>
          <a:p>
            <a:pPr marL="0" indent="0" eaLnBrk="0" fontAlgn="base" hangingPunct="0">
              <a:lnSpc>
                <a:spcPct val="100000"/>
              </a:lnSpc>
              <a:spcBef>
                <a:spcPct val="0"/>
              </a:spcBef>
              <a:spcAft>
                <a:spcPct val="0"/>
              </a:spcAft>
              <a:buFont typeface="Arial" panose="020B0604020202020204" pitchFamily="34" charset="0"/>
              <a:buNone/>
            </a:pPr>
            <a:r>
              <a:rPr lang="en-US" altLang="en-US" sz="1600" i="1" dirty="0" err="1">
                <a:solidFill>
                  <a:srgbClr val="FF0000"/>
                </a:solidFill>
              </a:rPr>
              <a:t>sudo</a:t>
            </a:r>
            <a:r>
              <a:rPr lang="en-US" altLang="en-US" sz="1600" i="1" dirty="0">
                <a:solidFill>
                  <a:srgbClr val="FF0000"/>
                </a:solidFill>
              </a:rPr>
              <a:t> yum -y install terraform</a:t>
            </a:r>
          </a:p>
          <a:p>
            <a:pPr marL="0" indent="0" eaLnBrk="0" fontAlgn="base" hangingPunct="0">
              <a:lnSpc>
                <a:spcPct val="100000"/>
              </a:lnSpc>
              <a:spcBef>
                <a:spcPct val="0"/>
              </a:spcBef>
              <a:spcAft>
                <a:spcPct val="0"/>
              </a:spcAft>
              <a:buFont typeface="Arial" panose="020B0604020202020204" pitchFamily="34" charset="0"/>
              <a:buNone/>
            </a:pPr>
            <a:endParaRPr lang="en-US" altLang="en-US" sz="2400" b="1" dirty="0">
              <a:solidFill>
                <a:srgbClr val="00B0F0"/>
              </a:solidFill>
              <a:latin typeface="Metro"/>
            </a:endParaRPr>
          </a:p>
        </p:txBody>
      </p:sp>
    </p:spTree>
    <p:extLst>
      <p:ext uri="{BB962C8B-B14F-4D97-AF65-F5344CB8AC3E}">
        <p14:creationId xmlns:p14="http://schemas.microsoft.com/office/powerpoint/2010/main" val="930126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Installation &amp; Validation</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651933" y="1168625"/>
            <a:ext cx="10515600" cy="2802242"/>
          </a:xfrm>
        </p:spPr>
        <p:txBody>
          <a:bodyPr>
            <a:normAutofit fontScale="32500" lnSpcReduction="20000"/>
          </a:bodyPr>
          <a:lstStyle/>
          <a:p>
            <a:endParaRPr lang="en-IN" dirty="0"/>
          </a:p>
          <a:p>
            <a:pPr marL="0" indent="0">
              <a:buNone/>
            </a:pPr>
            <a:r>
              <a:rPr lang="en-IN" sz="7400" b="1" dirty="0">
                <a:solidFill>
                  <a:srgbClr val="000000"/>
                </a:solidFill>
                <a:latin typeface="Metro"/>
              </a:rPr>
              <a:t>Configuration steps in Windows</a:t>
            </a:r>
          </a:p>
          <a:p>
            <a:endParaRPr lang="en-IN" dirty="0"/>
          </a:p>
          <a:p>
            <a:r>
              <a:rPr lang="en-US" sz="6400" i="1" dirty="0">
                <a:solidFill>
                  <a:srgbClr val="FF0000"/>
                </a:solidFill>
              </a:rPr>
              <a:t>Go to Control Panel -&gt; System -&gt; System settings -&gt; Environment Variables.</a:t>
            </a:r>
          </a:p>
          <a:p>
            <a:r>
              <a:rPr lang="en-US" sz="6400" i="1" dirty="0">
                <a:solidFill>
                  <a:srgbClr val="FF0000"/>
                </a:solidFill>
              </a:rPr>
              <a:t>Scroll down in system variables until you find PATH.</a:t>
            </a:r>
          </a:p>
          <a:p>
            <a:r>
              <a:rPr lang="en-US" sz="6400" i="1" dirty="0">
                <a:solidFill>
                  <a:srgbClr val="FF0000"/>
                </a:solidFill>
              </a:rPr>
              <a:t>Click edit and add the path where you have placed the Terraform Binary</a:t>
            </a:r>
          </a:p>
          <a:p>
            <a:r>
              <a:rPr lang="en-US" sz="6400" i="1" dirty="0">
                <a:solidFill>
                  <a:srgbClr val="FF0000"/>
                </a:solidFill>
              </a:rPr>
              <a:t>BE SURE to include a semicolon at the end of the previous as that is the delimiter, i.e. c:\path;c:\path2</a:t>
            </a:r>
          </a:p>
          <a:p>
            <a:r>
              <a:rPr lang="en-US" sz="6400" i="1" dirty="0">
                <a:solidFill>
                  <a:srgbClr val="FF0000"/>
                </a:solidFill>
              </a:rPr>
              <a:t>Launch a new console for the settings to take effect.</a:t>
            </a:r>
            <a:endParaRPr lang="en-IN" sz="6400" i="1" dirty="0">
              <a:solidFill>
                <a:srgbClr val="FF0000"/>
              </a:solidFill>
            </a:endParaRPr>
          </a:p>
        </p:txBody>
      </p:sp>
    </p:spTree>
    <p:extLst>
      <p:ext uri="{BB962C8B-B14F-4D97-AF65-F5344CB8AC3E}">
        <p14:creationId xmlns:p14="http://schemas.microsoft.com/office/powerpoint/2010/main" val="228491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5AC28D-6779-4388-A5FC-51BB7B89C122}"/>
              </a:ext>
            </a:extLst>
          </p:cNvPr>
          <p:cNvPicPr>
            <a:picLocks noChangeAspect="1"/>
          </p:cNvPicPr>
          <p:nvPr/>
        </p:nvPicPr>
        <p:blipFill>
          <a:blip r:embed="rId2"/>
          <a:stretch>
            <a:fillRect/>
          </a:stretch>
        </p:blipFill>
        <p:spPr>
          <a:xfrm>
            <a:off x="281105" y="1221283"/>
            <a:ext cx="10234495" cy="3789790"/>
          </a:xfrm>
          <a:prstGeom prst="rect">
            <a:avLst/>
          </a:prstGeom>
        </p:spPr>
      </p:pic>
      <p:sp>
        <p:nvSpPr>
          <p:cNvPr id="14" name="TextBox 13">
            <a:extLst>
              <a:ext uri="{FF2B5EF4-FFF2-40B4-BE49-F238E27FC236}">
                <a16:creationId xmlns:a16="http://schemas.microsoft.com/office/drawing/2014/main" id="{A8F0FAAF-9535-45B7-B2CD-27EA55DF7ED1}"/>
              </a:ext>
            </a:extLst>
          </p:cNvPr>
          <p:cNvSpPr txBox="1"/>
          <p:nvPr/>
        </p:nvSpPr>
        <p:spPr>
          <a:xfrm>
            <a:off x="702733" y="6234187"/>
            <a:ext cx="9110133" cy="369332"/>
          </a:xfrm>
          <a:prstGeom prst="rect">
            <a:avLst/>
          </a:prstGeom>
          <a:noFill/>
        </p:spPr>
        <p:txBody>
          <a:bodyPr wrap="square" rtlCol="0">
            <a:spAutoFit/>
          </a:bodyPr>
          <a:lstStyle/>
          <a:p>
            <a:r>
              <a:rPr lang="en-US" dirty="0"/>
              <a:t>Type </a:t>
            </a:r>
            <a:r>
              <a:rPr lang="en-US" b="1" i="1" dirty="0"/>
              <a:t>terraform subcommand help </a:t>
            </a:r>
            <a:r>
              <a:rPr lang="en-US" dirty="0"/>
              <a:t>to view help on a particular subcommand.</a:t>
            </a:r>
            <a:endParaRPr lang="en-IN" dirty="0"/>
          </a:p>
        </p:txBody>
      </p:sp>
      <p:sp>
        <p:nvSpPr>
          <p:cNvPr id="5" name="Title 1">
            <a:extLst>
              <a:ext uri="{FF2B5EF4-FFF2-40B4-BE49-F238E27FC236}">
                <a16:creationId xmlns:a16="http://schemas.microsoft.com/office/drawing/2014/main" id="{9A25C8E6-D7AB-4336-AD87-D08CE881F358}"/>
              </a:ext>
            </a:extLst>
          </p:cNvPr>
          <p:cNvSpPr txBox="1">
            <a:spLocks/>
          </p:cNvSpPr>
          <p:nvPr/>
        </p:nvSpPr>
        <p:spPr>
          <a:xfrm>
            <a:off x="0" y="0"/>
            <a:ext cx="10515600" cy="8202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Terraform Installation &amp; Validation</a:t>
            </a:r>
            <a:endParaRPr lang="en-IN" dirty="0"/>
          </a:p>
        </p:txBody>
      </p:sp>
    </p:spTree>
    <p:extLst>
      <p:ext uri="{BB962C8B-B14F-4D97-AF65-F5344CB8AC3E}">
        <p14:creationId xmlns:p14="http://schemas.microsoft.com/office/powerpoint/2010/main" val="1181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9FD9-D55B-46A9-BCBA-95F3109A7F47}"/>
              </a:ext>
            </a:extLst>
          </p:cNvPr>
          <p:cNvSpPr>
            <a:spLocks noGrp="1"/>
          </p:cNvSpPr>
          <p:nvPr>
            <p:ph type="title"/>
          </p:nvPr>
        </p:nvSpPr>
        <p:spPr>
          <a:xfrm>
            <a:off x="0" y="108227"/>
            <a:ext cx="9110133" cy="933173"/>
          </a:xfrm>
        </p:spPr>
        <p:txBody>
          <a:bodyPr/>
          <a:lstStyle/>
          <a:p>
            <a:r>
              <a:rPr lang="en-US" dirty="0"/>
              <a:t>Why Infrastructure as Code</a:t>
            </a:r>
            <a:endParaRPr lang="en-IN" dirty="0"/>
          </a:p>
        </p:txBody>
      </p:sp>
      <p:sp>
        <p:nvSpPr>
          <p:cNvPr id="3" name="Content Placeholder 2">
            <a:extLst>
              <a:ext uri="{FF2B5EF4-FFF2-40B4-BE49-F238E27FC236}">
                <a16:creationId xmlns:a16="http://schemas.microsoft.com/office/drawing/2014/main" id="{996C1CDC-77F0-4B3B-A90C-9E275B5C73D9}"/>
              </a:ext>
            </a:extLst>
          </p:cNvPr>
          <p:cNvSpPr>
            <a:spLocks noGrp="1"/>
          </p:cNvSpPr>
          <p:nvPr>
            <p:ph idx="1"/>
          </p:nvPr>
        </p:nvSpPr>
        <p:spPr>
          <a:xfrm>
            <a:off x="541377" y="1334558"/>
            <a:ext cx="4978400" cy="4351338"/>
          </a:xfrm>
        </p:spPr>
        <p:txBody>
          <a:bodyPr/>
          <a:lstStyle/>
          <a:p>
            <a:r>
              <a:rPr lang="en-US" dirty="0"/>
              <a:t>Traditional Infrastructure</a:t>
            </a:r>
          </a:p>
          <a:p>
            <a:pPr lvl="1">
              <a:buFont typeface="Wingdings" panose="05000000000000000000" pitchFamily="2" charset="2"/>
              <a:buChar char="Ø"/>
            </a:pPr>
            <a:r>
              <a:rPr lang="en-US" dirty="0"/>
              <a:t>Raise a Request very early for any infrastructure needs with operations team</a:t>
            </a:r>
          </a:p>
          <a:p>
            <a:pPr lvl="1">
              <a:buFont typeface="Wingdings" panose="05000000000000000000" pitchFamily="2" charset="2"/>
              <a:buChar char="Ø"/>
            </a:pPr>
            <a:r>
              <a:rPr lang="en-US" dirty="0"/>
              <a:t>Long waiting period</a:t>
            </a:r>
          </a:p>
          <a:p>
            <a:pPr lvl="1">
              <a:buFont typeface="Wingdings" panose="05000000000000000000" pitchFamily="2" charset="2"/>
              <a:buChar char="Ø"/>
            </a:pPr>
            <a:r>
              <a:rPr lang="en-US" dirty="0"/>
              <a:t>Difficult to make changes to the hardware once provisioned</a:t>
            </a:r>
          </a:p>
          <a:p>
            <a:pPr lvl="1">
              <a:buFont typeface="Wingdings" panose="05000000000000000000" pitchFamily="2" charset="2"/>
              <a:buChar char="Ø"/>
            </a:pPr>
            <a:r>
              <a:rPr lang="en-US" dirty="0"/>
              <a:t>Long workflows to provision new infrastructure</a:t>
            </a:r>
          </a:p>
          <a:p>
            <a:pPr lvl="1">
              <a:buFont typeface="Wingdings" panose="05000000000000000000" pitchFamily="2" charset="2"/>
              <a:buChar char="Ø"/>
            </a:pPr>
            <a:r>
              <a:rPr lang="en-US" dirty="0"/>
              <a:t>Scaling In/Out was difficult</a:t>
            </a:r>
          </a:p>
          <a:p>
            <a:pPr lvl="1"/>
            <a:endParaRPr lang="en-US" dirty="0"/>
          </a:p>
          <a:p>
            <a:endParaRPr lang="en-IN" dirty="0"/>
          </a:p>
        </p:txBody>
      </p:sp>
      <p:pic>
        <p:nvPicPr>
          <p:cNvPr id="5" name="Picture 4">
            <a:extLst>
              <a:ext uri="{FF2B5EF4-FFF2-40B4-BE49-F238E27FC236}">
                <a16:creationId xmlns:a16="http://schemas.microsoft.com/office/drawing/2014/main" id="{970517F7-7739-43A6-BD40-6E21DC52C587}"/>
              </a:ext>
            </a:extLst>
          </p:cNvPr>
          <p:cNvPicPr>
            <a:picLocks noChangeAspect="1"/>
          </p:cNvPicPr>
          <p:nvPr/>
        </p:nvPicPr>
        <p:blipFill>
          <a:blip r:embed="rId2"/>
          <a:stretch>
            <a:fillRect/>
          </a:stretch>
        </p:blipFill>
        <p:spPr>
          <a:xfrm>
            <a:off x="6223001" y="1408390"/>
            <a:ext cx="5427622" cy="4041219"/>
          </a:xfrm>
          <a:prstGeom prst="rect">
            <a:avLst/>
          </a:prstGeom>
        </p:spPr>
      </p:pic>
    </p:spTree>
    <p:extLst>
      <p:ext uri="{BB962C8B-B14F-4D97-AF65-F5344CB8AC3E}">
        <p14:creationId xmlns:p14="http://schemas.microsoft.com/office/powerpoint/2010/main" val="162304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Language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4800601" cy="3709461"/>
          </a:xfrm>
        </p:spPr>
        <p:txBody>
          <a:bodyPr>
            <a:normAutofit/>
          </a:bodyPr>
          <a:lstStyle/>
          <a:p>
            <a:r>
              <a:rPr lang="en-IN" dirty="0"/>
              <a:t>Files and Directories</a:t>
            </a:r>
          </a:p>
          <a:p>
            <a:pPr marL="800100" lvl="2" indent="-342900">
              <a:spcBef>
                <a:spcPts val="1000"/>
              </a:spcBef>
            </a:pPr>
            <a:r>
              <a:rPr lang="en-IN" sz="2400" dirty="0"/>
              <a:t>File Extension</a:t>
            </a:r>
          </a:p>
          <a:p>
            <a:pPr marL="914400" lvl="3" indent="0">
              <a:spcBef>
                <a:spcPts val="1000"/>
              </a:spcBef>
              <a:buNone/>
            </a:pPr>
            <a:r>
              <a:rPr lang="en-US" sz="2200" dirty="0"/>
              <a:t>Code in the Terraform language is stored in plain text files with the .</a:t>
            </a:r>
            <a:r>
              <a:rPr lang="en-US" sz="2200" dirty="0" err="1"/>
              <a:t>tf</a:t>
            </a:r>
            <a:r>
              <a:rPr lang="en-US" sz="2200" dirty="0"/>
              <a:t> file extension</a:t>
            </a:r>
          </a:p>
          <a:p>
            <a:pPr marL="914400" lvl="3" indent="0">
              <a:spcBef>
                <a:spcPts val="1000"/>
              </a:spcBef>
              <a:buNone/>
            </a:pPr>
            <a:endParaRPr lang="en-US" sz="2200" dirty="0"/>
          </a:p>
          <a:p>
            <a:pPr marL="800100" lvl="2" indent="-342900">
              <a:spcBef>
                <a:spcPts val="1000"/>
              </a:spcBef>
            </a:pPr>
            <a:r>
              <a:rPr lang="en-IN" sz="2400" dirty="0"/>
              <a:t>Text Encoding</a:t>
            </a:r>
          </a:p>
          <a:p>
            <a:pPr marL="914400" lvl="3" indent="0">
              <a:spcBef>
                <a:spcPts val="1000"/>
              </a:spcBef>
              <a:buNone/>
            </a:pPr>
            <a:r>
              <a:rPr lang="en-US" sz="2200" dirty="0"/>
              <a:t>Configuration files must always use UTF-8 encoding</a:t>
            </a:r>
          </a:p>
          <a:p>
            <a:pPr marL="914400" lvl="3" indent="0">
              <a:spcBef>
                <a:spcPts val="1000"/>
              </a:spcBef>
              <a:buNone/>
            </a:pPr>
            <a:endParaRPr lang="en-US" sz="2200" dirty="0"/>
          </a:p>
        </p:txBody>
      </p:sp>
      <p:pic>
        <p:nvPicPr>
          <p:cNvPr id="7" name="Picture 6">
            <a:extLst>
              <a:ext uri="{FF2B5EF4-FFF2-40B4-BE49-F238E27FC236}">
                <a16:creationId xmlns:a16="http://schemas.microsoft.com/office/drawing/2014/main" id="{3BDC2847-BB53-42BC-8A54-FD8B66ED5036}"/>
              </a:ext>
            </a:extLst>
          </p:cNvPr>
          <p:cNvPicPr>
            <a:picLocks noChangeAspect="1"/>
          </p:cNvPicPr>
          <p:nvPr/>
        </p:nvPicPr>
        <p:blipFill>
          <a:blip r:embed="rId2"/>
          <a:stretch>
            <a:fillRect/>
          </a:stretch>
        </p:blipFill>
        <p:spPr>
          <a:xfrm>
            <a:off x="4924944" y="1441975"/>
            <a:ext cx="7179164" cy="2608794"/>
          </a:xfrm>
          <a:prstGeom prst="rect">
            <a:avLst/>
          </a:prstGeom>
        </p:spPr>
      </p:pic>
      <p:sp>
        <p:nvSpPr>
          <p:cNvPr id="8" name="Content Placeholder 2">
            <a:extLst>
              <a:ext uri="{FF2B5EF4-FFF2-40B4-BE49-F238E27FC236}">
                <a16:creationId xmlns:a16="http://schemas.microsoft.com/office/drawing/2014/main" id="{1D642E32-8A99-4ADD-BC34-0E576E2388A2}"/>
              </a:ext>
            </a:extLst>
          </p:cNvPr>
          <p:cNvSpPr txBox="1">
            <a:spLocks/>
          </p:cNvSpPr>
          <p:nvPr/>
        </p:nvSpPr>
        <p:spPr>
          <a:xfrm>
            <a:off x="211665" y="4672537"/>
            <a:ext cx="10111469" cy="2007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2" indent="-342900">
              <a:spcBef>
                <a:spcPts val="1000"/>
              </a:spcBef>
            </a:pPr>
            <a:r>
              <a:rPr lang="en-US" sz="2400" dirty="0"/>
              <a:t>Directories/Modules</a:t>
            </a:r>
          </a:p>
          <a:p>
            <a:pPr marL="914400" lvl="3" indent="0">
              <a:spcBef>
                <a:spcPts val="1000"/>
              </a:spcBef>
              <a:buFont typeface="Arial" panose="020B0604020202020204" pitchFamily="34" charset="0"/>
              <a:buNone/>
            </a:pPr>
            <a:r>
              <a:rPr lang="en-US" sz="2200" dirty="0"/>
              <a:t>A module is a collection of .</a:t>
            </a:r>
            <a:r>
              <a:rPr lang="en-US" sz="2200" dirty="0" err="1"/>
              <a:t>tf</a:t>
            </a:r>
            <a:r>
              <a:rPr lang="en-US" sz="2200" dirty="0"/>
              <a:t> files kept together in a directory.</a:t>
            </a:r>
          </a:p>
          <a:p>
            <a:pPr marL="914400" lvl="3" indent="0">
              <a:spcBef>
                <a:spcPts val="1000"/>
              </a:spcBef>
              <a:buFont typeface="Arial" panose="020B0604020202020204" pitchFamily="34" charset="0"/>
              <a:buNone/>
            </a:pPr>
            <a:r>
              <a:rPr lang="en-US" sz="2200" dirty="0"/>
              <a:t>A Terraform module only consists of the top-level configuration files in a directory; nested directories are treated as completely separate modules, and are not automatically included in the configuration.</a:t>
            </a:r>
            <a:endParaRPr lang="en-IN" sz="2200" dirty="0"/>
          </a:p>
        </p:txBody>
      </p:sp>
    </p:spTree>
    <p:extLst>
      <p:ext uri="{BB962C8B-B14F-4D97-AF65-F5344CB8AC3E}">
        <p14:creationId xmlns:p14="http://schemas.microsoft.com/office/powerpoint/2010/main" val="758835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Language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10795002" cy="3751794"/>
          </a:xfrm>
        </p:spPr>
        <p:txBody>
          <a:bodyPr>
            <a:normAutofit/>
          </a:bodyPr>
          <a:lstStyle/>
          <a:p>
            <a:r>
              <a:rPr lang="en-IN" b="1" dirty="0"/>
              <a:t>Syntax</a:t>
            </a:r>
          </a:p>
          <a:p>
            <a:pPr marL="800100" lvl="2" indent="-342900">
              <a:spcBef>
                <a:spcPts val="1000"/>
              </a:spcBef>
            </a:pPr>
            <a:r>
              <a:rPr lang="en-IN" sz="2400" dirty="0"/>
              <a:t>Configuration Syntax</a:t>
            </a:r>
          </a:p>
          <a:p>
            <a:pPr marL="1257300" lvl="3" indent="-342900">
              <a:spcBef>
                <a:spcPts val="1000"/>
              </a:spcBef>
              <a:buFont typeface="Wingdings" panose="05000000000000000000" pitchFamily="2" charset="2"/>
              <a:buChar char="Ø"/>
            </a:pPr>
            <a:r>
              <a:rPr lang="en-US" sz="2400" b="0" i="0" dirty="0">
                <a:solidFill>
                  <a:srgbClr val="343536"/>
                </a:solidFill>
                <a:effectLst/>
                <a:latin typeface="metro-web"/>
              </a:rPr>
              <a:t>The </a:t>
            </a:r>
            <a:r>
              <a:rPr lang="en-US" sz="2400" b="0" i="1" dirty="0">
                <a:solidFill>
                  <a:srgbClr val="FF0000"/>
                </a:solidFill>
                <a:effectLst/>
                <a:latin typeface="metro-web"/>
              </a:rPr>
              <a:t>native syntax</a:t>
            </a:r>
            <a:r>
              <a:rPr lang="en-US" sz="2400" b="0" i="0" dirty="0">
                <a:solidFill>
                  <a:srgbClr val="FF0000"/>
                </a:solidFill>
                <a:effectLst/>
                <a:latin typeface="metro-web"/>
              </a:rPr>
              <a:t> </a:t>
            </a:r>
            <a:r>
              <a:rPr lang="en-US" sz="2400" b="0" i="0" dirty="0">
                <a:solidFill>
                  <a:srgbClr val="343536"/>
                </a:solidFill>
                <a:effectLst/>
                <a:latin typeface="metro-web"/>
              </a:rPr>
              <a:t>of the Terraform language, which is a rich language designed to be relatively easy for humans to read and write.</a:t>
            </a:r>
          </a:p>
          <a:p>
            <a:pPr marL="1257300" lvl="3" indent="-342900">
              <a:spcBef>
                <a:spcPts val="1000"/>
              </a:spcBef>
              <a:buFont typeface="Wingdings" panose="05000000000000000000" pitchFamily="2" charset="2"/>
              <a:buChar char="Ø"/>
            </a:pPr>
            <a:r>
              <a:rPr lang="en-US" sz="2200" dirty="0"/>
              <a:t>This low-level syntax of the Terraform language is defined in terms of a syntax called HCL</a:t>
            </a:r>
          </a:p>
        </p:txBody>
      </p:sp>
      <p:pic>
        <p:nvPicPr>
          <p:cNvPr id="5" name="Picture 4">
            <a:extLst>
              <a:ext uri="{FF2B5EF4-FFF2-40B4-BE49-F238E27FC236}">
                <a16:creationId xmlns:a16="http://schemas.microsoft.com/office/drawing/2014/main" id="{7A6EF1B7-6522-4753-BA1C-6DC09F7B9E61}"/>
              </a:ext>
            </a:extLst>
          </p:cNvPr>
          <p:cNvPicPr>
            <a:picLocks noChangeAspect="1"/>
          </p:cNvPicPr>
          <p:nvPr/>
        </p:nvPicPr>
        <p:blipFill>
          <a:blip r:embed="rId2"/>
          <a:stretch>
            <a:fillRect/>
          </a:stretch>
        </p:blipFill>
        <p:spPr>
          <a:xfrm>
            <a:off x="457199" y="4572000"/>
            <a:ext cx="4601217" cy="714475"/>
          </a:xfrm>
          <a:prstGeom prst="rect">
            <a:avLst/>
          </a:prstGeom>
        </p:spPr>
      </p:pic>
      <p:sp>
        <p:nvSpPr>
          <p:cNvPr id="9" name="Content Placeholder 2">
            <a:extLst>
              <a:ext uri="{FF2B5EF4-FFF2-40B4-BE49-F238E27FC236}">
                <a16:creationId xmlns:a16="http://schemas.microsoft.com/office/drawing/2014/main" id="{B4F60D84-4F02-4150-974C-8F7BAD853FDF}"/>
              </a:ext>
            </a:extLst>
          </p:cNvPr>
          <p:cNvSpPr txBox="1">
            <a:spLocks/>
          </p:cNvSpPr>
          <p:nvPr/>
        </p:nvSpPr>
        <p:spPr>
          <a:xfrm>
            <a:off x="457199" y="3452287"/>
            <a:ext cx="5740400" cy="1162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sz="2200" b="1" dirty="0"/>
              <a:t>Arguments</a:t>
            </a:r>
          </a:p>
          <a:p>
            <a:pPr marL="0" indent="-457200">
              <a:buNone/>
            </a:pPr>
            <a:r>
              <a:rPr lang="en-US" sz="2000" dirty="0"/>
              <a:t>An argument assigns a value to a particular name</a:t>
            </a:r>
          </a:p>
        </p:txBody>
      </p:sp>
      <p:sp>
        <p:nvSpPr>
          <p:cNvPr id="10" name="Content Placeholder 2">
            <a:extLst>
              <a:ext uri="{FF2B5EF4-FFF2-40B4-BE49-F238E27FC236}">
                <a16:creationId xmlns:a16="http://schemas.microsoft.com/office/drawing/2014/main" id="{2DDCA213-C7FE-4418-A7DD-9D90559D0260}"/>
              </a:ext>
            </a:extLst>
          </p:cNvPr>
          <p:cNvSpPr txBox="1">
            <a:spLocks/>
          </p:cNvSpPr>
          <p:nvPr/>
        </p:nvSpPr>
        <p:spPr>
          <a:xfrm>
            <a:off x="5994401" y="3439580"/>
            <a:ext cx="5740400" cy="1162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sz="2200" b="1" dirty="0"/>
              <a:t>Blocks</a:t>
            </a:r>
          </a:p>
          <a:p>
            <a:pPr marL="0" indent="-457200">
              <a:buNone/>
            </a:pPr>
            <a:r>
              <a:rPr lang="en-US" sz="2000" dirty="0"/>
              <a:t>A block is a container for other content:</a:t>
            </a:r>
          </a:p>
        </p:txBody>
      </p:sp>
      <p:pic>
        <p:nvPicPr>
          <p:cNvPr id="11" name="Picture 10">
            <a:extLst>
              <a:ext uri="{FF2B5EF4-FFF2-40B4-BE49-F238E27FC236}">
                <a16:creationId xmlns:a16="http://schemas.microsoft.com/office/drawing/2014/main" id="{6AB30FFD-C705-4B97-8576-FAF601086A5A}"/>
              </a:ext>
            </a:extLst>
          </p:cNvPr>
          <p:cNvPicPr>
            <a:picLocks noChangeAspect="1"/>
          </p:cNvPicPr>
          <p:nvPr/>
        </p:nvPicPr>
        <p:blipFill>
          <a:blip r:embed="rId3"/>
          <a:stretch>
            <a:fillRect/>
          </a:stretch>
        </p:blipFill>
        <p:spPr>
          <a:xfrm>
            <a:off x="5895330" y="4422094"/>
            <a:ext cx="4620270" cy="2162477"/>
          </a:xfrm>
          <a:prstGeom prst="rect">
            <a:avLst/>
          </a:prstGeom>
        </p:spPr>
      </p:pic>
    </p:spTree>
    <p:extLst>
      <p:ext uri="{BB962C8B-B14F-4D97-AF65-F5344CB8AC3E}">
        <p14:creationId xmlns:p14="http://schemas.microsoft.com/office/powerpoint/2010/main" val="372250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Language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10795002" cy="3480861"/>
          </a:xfrm>
        </p:spPr>
        <p:txBody>
          <a:bodyPr>
            <a:normAutofit/>
          </a:bodyPr>
          <a:lstStyle/>
          <a:p>
            <a:pPr marL="342900" lvl="1" indent="-342900">
              <a:spcBef>
                <a:spcPts val="1000"/>
              </a:spcBef>
            </a:pPr>
            <a:r>
              <a:rPr lang="en-IN" sz="2800" dirty="0"/>
              <a:t>Json Configuration Syntax</a:t>
            </a:r>
          </a:p>
          <a:p>
            <a:pPr marL="1257300" lvl="3" indent="-342900">
              <a:spcBef>
                <a:spcPts val="1000"/>
              </a:spcBef>
              <a:buFont typeface="Wingdings" panose="05000000000000000000" pitchFamily="2" charset="2"/>
              <a:buChar char="Ø"/>
            </a:pPr>
            <a:r>
              <a:rPr lang="en-US" sz="2400" b="0" i="0" dirty="0">
                <a:solidFill>
                  <a:srgbClr val="343536"/>
                </a:solidFill>
                <a:effectLst/>
                <a:latin typeface="metro-web"/>
              </a:rPr>
              <a:t>Terraform also supports an alternative syntax that is JSON-compatible. </a:t>
            </a:r>
          </a:p>
          <a:p>
            <a:pPr marL="1257300" lvl="3" indent="-342900">
              <a:spcBef>
                <a:spcPts val="1000"/>
              </a:spcBef>
              <a:buFont typeface="Wingdings" panose="05000000000000000000" pitchFamily="2" charset="2"/>
              <a:buChar char="Ø"/>
            </a:pPr>
            <a:r>
              <a:rPr lang="en-US" sz="2400" b="0" i="0" dirty="0">
                <a:solidFill>
                  <a:srgbClr val="343536"/>
                </a:solidFill>
                <a:effectLst/>
                <a:latin typeface="metro-web"/>
              </a:rPr>
              <a:t>This syntax is useful when generating portions of a configuration programmatically, since existing JSON libraries can be used to prepare the generated configuration files. </a:t>
            </a:r>
          </a:p>
          <a:p>
            <a:pPr marL="1257300" lvl="3" indent="-342900">
              <a:spcBef>
                <a:spcPts val="1000"/>
              </a:spcBef>
              <a:buFont typeface="Wingdings" panose="05000000000000000000" pitchFamily="2" charset="2"/>
              <a:buChar char="Ø"/>
            </a:pPr>
            <a:r>
              <a:rPr lang="en-US" sz="2200" dirty="0"/>
              <a:t>Terraform expects native syntax for files named with a .</a:t>
            </a:r>
            <a:r>
              <a:rPr lang="en-US" sz="2200" dirty="0" err="1"/>
              <a:t>tf</a:t>
            </a:r>
            <a:r>
              <a:rPr lang="en-US" sz="2200" dirty="0"/>
              <a:t> suffix, and JSON syntax for files named with a .</a:t>
            </a:r>
            <a:r>
              <a:rPr lang="en-US" sz="2200" dirty="0" err="1"/>
              <a:t>tf.json</a:t>
            </a:r>
            <a:r>
              <a:rPr lang="en-US" sz="2200" dirty="0"/>
              <a:t> suffix.</a:t>
            </a:r>
          </a:p>
        </p:txBody>
      </p:sp>
      <p:pic>
        <p:nvPicPr>
          <p:cNvPr id="7" name="Picture 6">
            <a:extLst>
              <a:ext uri="{FF2B5EF4-FFF2-40B4-BE49-F238E27FC236}">
                <a16:creationId xmlns:a16="http://schemas.microsoft.com/office/drawing/2014/main" id="{E3D23951-A896-4C8C-8375-22D355E6BC1F}"/>
              </a:ext>
            </a:extLst>
          </p:cNvPr>
          <p:cNvPicPr>
            <a:picLocks noChangeAspect="1"/>
          </p:cNvPicPr>
          <p:nvPr/>
        </p:nvPicPr>
        <p:blipFill>
          <a:blip r:embed="rId2"/>
          <a:stretch>
            <a:fillRect/>
          </a:stretch>
        </p:blipFill>
        <p:spPr>
          <a:xfrm>
            <a:off x="1185333" y="3999159"/>
            <a:ext cx="3000794" cy="2038635"/>
          </a:xfrm>
          <a:prstGeom prst="rect">
            <a:avLst/>
          </a:prstGeom>
        </p:spPr>
      </p:pic>
      <p:pic>
        <p:nvPicPr>
          <p:cNvPr id="12" name="Picture 11">
            <a:extLst>
              <a:ext uri="{FF2B5EF4-FFF2-40B4-BE49-F238E27FC236}">
                <a16:creationId xmlns:a16="http://schemas.microsoft.com/office/drawing/2014/main" id="{0E044E72-9DA5-494A-84AF-AB093211BDE1}"/>
              </a:ext>
            </a:extLst>
          </p:cNvPr>
          <p:cNvPicPr>
            <a:picLocks noChangeAspect="1"/>
          </p:cNvPicPr>
          <p:nvPr/>
        </p:nvPicPr>
        <p:blipFill>
          <a:blip r:embed="rId3"/>
          <a:stretch>
            <a:fillRect/>
          </a:stretch>
        </p:blipFill>
        <p:spPr>
          <a:xfrm>
            <a:off x="6673608" y="3999159"/>
            <a:ext cx="3467584" cy="2676899"/>
          </a:xfrm>
          <a:prstGeom prst="rect">
            <a:avLst/>
          </a:prstGeom>
        </p:spPr>
      </p:pic>
    </p:spTree>
    <p:extLst>
      <p:ext uri="{BB962C8B-B14F-4D97-AF65-F5344CB8AC3E}">
        <p14:creationId xmlns:p14="http://schemas.microsoft.com/office/powerpoint/2010/main" val="201269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Providers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11535576" cy="3480861"/>
          </a:xfrm>
        </p:spPr>
        <p:txBody>
          <a:bodyPr>
            <a:normAutofit fontScale="85000" lnSpcReduction="10000"/>
          </a:bodyPr>
          <a:lstStyle/>
          <a:p>
            <a:pPr marL="0" lvl="1" indent="0">
              <a:spcBef>
                <a:spcPts val="1000"/>
              </a:spcBef>
              <a:buNone/>
            </a:pPr>
            <a:r>
              <a:rPr lang="en-US" sz="2800" dirty="0"/>
              <a:t>Terraform relies on plugins called "providers" to interact with remote systems. Terraform configurations must declare which providers they require, so that Terraform can install and use them.</a:t>
            </a:r>
          </a:p>
          <a:p>
            <a:pPr marL="0" lvl="1" indent="0">
              <a:spcBef>
                <a:spcPts val="1000"/>
              </a:spcBef>
              <a:buNone/>
            </a:pPr>
            <a:endParaRPr lang="en-IN" sz="2800" dirty="0"/>
          </a:p>
          <a:p>
            <a:pPr marL="342900" lvl="1" indent="-342900">
              <a:spcBef>
                <a:spcPts val="1000"/>
              </a:spcBef>
            </a:pPr>
            <a:r>
              <a:rPr lang="en-IN" sz="2800" dirty="0"/>
              <a:t>What Providers Do</a:t>
            </a:r>
          </a:p>
          <a:p>
            <a:pPr marL="800100" lvl="2" indent="-342900">
              <a:spcBef>
                <a:spcPts val="1000"/>
              </a:spcBef>
            </a:pPr>
            <a:r>
              <a:rPr lang="en-US" dirty="0"/>
              <a:t>Each provider adds a set of resource types and/or data sources that Terraform can manage.</a:t>
            </a:r>
          </a:p>
          <a:p>
            <a:pPr marL="800100" lvl="2" indent="-342900">
              <a:spcBef>
                <a:spcPts val="1000"/>
              </a:spcBef>
            </a:pPr>
            <a:r>
              <a:rPr lang="en-US" dirty="0"/>
              <a:t>Every resource type is implemented by a provider; without providers, Terraform can't manage any kind of infrastructure.</a:t>
            </a:r>
          </a:p>
          <a:p>
            <a:pPr marL="342900" lvl="1" indent="-342900">
              <a:spcBef>
                <a:spcPts val="1000"/>
              </a:spcBef>
            </a:pPr>
            <a:r>
              <a:rPr lang="en-US" sz="2600" dirty="0"/>
              <a:t>Where Providers Come From</a:t>
            </a:r>
          </a:p>
          <a:p>
            <a:pPr marL="800100" lvl="2" indent="-342900">
              <a:spcBef>
                <a:spcPts val="1000"/>
              </a:spcBef>
            </a:pPr>
            <a:r>
              <a:rPr lang="en-US" dirty="0"/>
              <a:t>Providers are distributed separately from Terraform itself, and each provider has its own release cadence and version numbers</a:t>
            </a:r>
            <a:r>
              <a:rPr lang="en-US" sz="2200" dirty="0"/>
              <a:t>.</a:t>
            </a:r>
          </a:p>
        </p:txBody>
      </p:sp>
    </p:spTree>
    <p:extLst>
      <p:ext uri="{BB962C8B-B14F-4D97-AF65-F5344CB8AC3E}">
        <p14:creationId xmlns:p14="http://schemas.microsoft.com/office/powerpoint/2010/main" val="116033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Providers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10795002" cy="3480861"/>
          </a:xfrm>
        </p:spPr>
        <p:txBody>
          <a:bodyPr>
            <a:normAutofit/>
          </a:bodyPr>
          <a:lstStyle/>
          <a:p>
            <a:pPr marL="342900" lvl="1" indent="-342900">
              <a:spcBef>
                <a:spcPts val="1000"/>
              </a:spcBef>
            </a:pPr>
            <a:r>
              <a:rPr lang="en-IN" sz="2600" dirty="0"/>
              <a:t>Provider Configuration</a:t>
            </a:r>
          </a:p>
          <a:p>
            <a:pPr marL="800100" lvl="2" indent="-342900">
              <a:spcBef>
                <a:spcPts val="1000"/>
              </a:spcBef>
            </a:pPr>
            <a:r>
              <a:rPr lang="en-US" b="0" i="0" dirty="0">
                <a:solidFill>
                  <a:srgbClr val="343536"/>
                </a:solidFill>
                <a:effectLst/>
                <a:latin typeface="metro-web"/>
              </a:rPr>
              <a:t>Providers allow Terraform to interact with cloud providers, SaaS providers, and other APIs.</a:t>
            </a:r>
          </a:p>
          <a:p>
            <a:pPr marL="800100" lvl="2" indent="-342900">
              <a:spcBef>
                <a:spcPts val="1000"/>
              </a:spcBef>
            </a:pPr>
            <a:r>
              <a:rPr lang="en-US" b="0" i="0" dirty="0">
                <a:solidFill>
                  <a:srgbClr val="343536"/>
                </a:solidFill>
                <a:effectLst/>
                <a:latin typeface="metro-web"/>
              </a:rPr>
              <a:t>Provider configurations belong in the root module of a Terraform configuration.</a:t>
            </a:r>
          </a:p>
          <a:p>
            <a:pPr marL="800100" lvl="2" indent="-342900">
              <a:spcBef>
                <a:spcPts val="1000"/>
              </a:spcBef>
            </a:pPr>
            <a:r>
              <a:rPr lang="en-US" dirty="0"/>
              <a:t>Every resource type is implemented by a provider; without providers, Terraform can't manage any kind of infrastructure.</a:t>
            </a:r>
          </a:p>
        </p:txBody>
      </p:sp>
      <p:sp>
        <p:nvSpPr>
          <p:cNvPr id="4" name="TextBox 3">
            <a:extLst>
              <a:ext uri="{FF2B5EF4-FFF2-40B4-BE49-F238E27FC236}">
                <a16:creationId xmlns:a16="http://schemas.microsoft.com/office/drawing/2014/main" id="{EA9CD57C-84B6-4BDB-B112-B5FA4D40C3C7}"/>
              </a:ext>
            </a:extLst>
          </p:cNvPr>
          <p:cNvSpPr txBox="1"/>
          <p:nvPr/>
        </p:nvSpPr>
        <p:spPr>
          <a:xfrm>
            <a:off x="2044699" y="3342258"/>
            <a:ext cx="3564467" cy="1477328"/>
          </a:xfrm>
          <a:prstGeom prst="rect">
            <a:avLst/>
          </a:prstGeom>
          <a:solidFill>
            <a:schemeClr val="tx1">
              <a:lumMod val="75000"/>
              <a:lumOff val="25000"/>
            </a:schemeClr>
          </a:solidFill>
        </p:spPr>
        <p:txBody>
          <a:bodyPr wrap="square" rtlCol="0">
            <a:spAutoFit/>
          </a:bodyPr>
          <a:lstStyle/>
          <a:p>
            <a:r>
              <a:rPr lang="en-US" dirty="0">
                <a:solidFill>
                  <a:srgbClr val="00B0F0"/>
                </a:solidFill>
              </a:rPr>
              <a:t>provider</a:t>
            </a:r>
            <a:r>
              <a:rPr lang="en-US" dirty="0"/>
              <a:t> </a:t>
            </a:r>
            <a:r>
              <a:rPr lang="en-US" dirty="0">
                <a:solidFill>
                  <a:schemeClr val="bg1"/>
                </a:solidFill>
              </a:rPr>
              <a:t>"</a:t>
            </a:r>
            <a:r>
              <a:rPr lang="en-US" dirty="0" err="1">
                <a:solidFill>
                  <a:srgbClr val="FF0000"/>
                </a:solidFill>
              </a:rPr>
              <a:t>aws</a:t>
            </a:r>
            <a:r>
              <a:rPr lang="en-US" dirty="0">
                <a:solidFill>
                  <a:schemeClr val="bg1"/>
                </a:solidFill>
              </a:rPr>
              <a:t>"</a:t>
            </a:r>
            <a:r>
              <a:rPr lang="en-US" dirty="0"/>
              <a:t> {</a:t>
            </a:r>
          </a:p>
          <a:p>
            <a:r>
              <a:rPr lang="en-US" dirty="0"/>
              <a:t>  </a:t>
            </a:r>
            <a:r>
              <a:rPr lang="en-US" dirty="0">
                <a:solidFill>
                  <a:srgbClr val="00B0F0"/>
                </a:solidFill>
              </a:rPr>
              <a:t>region</a:t>
            </a:r>
            <a:r>
              <a:rPr lang="en-US" dirty="0"/>
              <a:t>     </a:t>
            </a:r>
            <a:r>
              <a:rPr lang="en-US" dirty="0">
                <a:solidFill>
                  <a:schemeClr val="bg1"/>
                </a:solidFill>
              </a:rPr>
              <a:t>=</a:t>
            </a:r>
            <a:r>
              <a:rPr lang="en-US" dirty="0"/>
              <a:t> </a:t>
            </a:r>
            <a:r>
              <a:rPr lang="en-US" dirty="0">
                <a:solidFill>
                  <a:srgbClr val="FFFF00"/>
                </a:solidFill>
              </a:rPr>
              <a:t>"us-east-1"</a:t>
            </a:r>
          </a:p>
          <a:p>
            <a:r>
              <a:rPr lang="en-US" dirty="0"/>
              <a:t>  </a:t>
            </a:r>
            <a:r>
              <a:rPr lang="en-US" dirty="0" err="1">
                <a:solidFill>
                  <a:srgbClr val="00B0F0"/>
                </a:solidFill>
              </a:rPr>
              <a:t>access_key</a:t>
            </a:r>
            <a:r>
              <a:rPr lang="en-US" dirty="0">
                <a:solidFill>
                  <a:srgbClr val="00B0F0"/>
                </a:solidFill>
              </a:rPr>
              <a:t> </a:t>
            </a:r>
            <a:r>
              <a:rPr lang="en-US" dirty="0">
                <a:solidFill>
                  <a:schemeClr val="bg1"/>
                </a:solidFill>
              </a:rPr>
              <a:t>=</a:t>
            </a:r>
            <a:r>
              <a:rPr lang="en-US" dirty="0"/>
              <a:t> </a:t>
            </a:r>
            <a:r>
              <a:rPr lang="en-US" dirty="0">
                <a:solidFill>
                  <a:srgbClr val="FFFF00"/>
                </a:solidFill>
              </a:rPr>
              <a:t>“A2wdf033”</a:t>
            </a:r>
          </a:p>
          <a:p>
            <a:r>
              <a:rPr lang="en-US" dirty="0"/>
              <a:t>  </a:t>
            </a:r>
            <a:r>
              <a:rPr lang="en-US" dirty="0" err="1">
                <a:solidFill>
                  <a:srgbClr val="00B0F0"/>
                </a:solidFill>
              </a:rPr>
              <a:t>secret_key</a:t>
            </a:r>
            <a:r>
              <a:rPr lang="en-US" dirty="0">
                <a:solidFill>
                  <a:srgbClr val="00B0F0"/>
                </a:solidFill>
              </a:rPr>
              <a:t> </a:t>
            </a:r>
            <a:r>
              <a:rPr lang="en-US" dirty="0">
                <a:solidFill>
                  <a:schemeClr val="bg1"/>
                </a:solidFill>
              </a:rPr>
              <a:t>=</a:t>
            </a:r>
            <a:r>
              <a:rPr lang="en-US" dirty="0"/>
              <a:t> </a:t>
            </a:r>
            <a:r>
              <a:rPr lang="en-US" dirty="0">
                <a:solidFill>
                  <a:srgbClr val="FFFF00"/>
                </a:solidFill>
              </a:rPr>
              <a:t>“032ksdf932332434”</a:t>
            </a:r>
          </a:p>
          <a:p>
            <a:r>
              <a:rPr lang="en-US" dirty="0"/>
              <a:t>}</a:t>
            </a:r>
            <a:endParaRPr lang="en-IN" dirty="0"/>
          </a:p>
        </p:txBody>
      </p:sp>
    </p:spTree>
    <p:extLst>
      <p:ext uri="{BB962C8B-B14F-4D97-AF65-F5344CB8AC3E}">
        <p14:creationId xmlns:p14="http://schemas.microsoft.com/office/powerpoint/2010/main" val="23396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Providers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11665" y="820206"/>
            <a:ext cx="10795002" cy="989933"/>
          </a:xfrm>
        </p:spPr>
        <p:txBody>
          <a:bodyPr>
            <a:normAutofit/>
          </a:bodyPr>
          <a:lstStyle/>
          <a:p>
            <a:pPr marL="342900" lvl="1" indent="-342900">
              <a:spcBef>
                <a:spcPts val="1000"/>
              </a:spcBef>
            </a:pPr>
            <a:r>
              <a:rPr lang="en-IN" sz="2600" dirty="0"/>
              <a:t>alias: Multiple Provider Configurations</a:t>
            </a:r>
          </a:p>
          <a:p>
            <a:pPr marL="457200" lvl="2" indent="0">
              <a:spcBef>
                <a:spcPts val="1000"/>
              </a:spcBef>
              <a:buNone/>
            </a:pPr>
            <a:r>
              <a:rPr lang="en-US" b="0" i="0" dirty="0">
                <a:solidFill>
                  <a:srgbClr val="343536"/>
                </a:solidFill>
                <a:effectLst/>
                <a:latin typeface="metro-web"/>
              </a:rPr>
              <a:t>A provider block without an alias argument is the default configuration for that provider</a:t>
            </a:r>
            <a:endParaRPr lang="en-US" dirty="0"/>
          </a:p>
        </p:txBody>
      </p:sp>
      <p:pic>
        <p:nvPicPr>
          <p:cNvPr id="7" name="Picture 6">
            <a:extLst>
              <a:ext uri="{FF2B5EF4-FFF2-40B4-BE49-F238E27FC236}">
                <a16:creationId xmlns:a16="http://schemas.microsoft.com/office/drawing/2014/main" id="{374A11C5-685A-4FAB-84CD-31D2DECEFDCD}"/>
              </a:ext>
            </a:extLst>
          </p:cNvPr>
          <p:cNvPicPr>
            <a:picLocks noChangeAspect="1"/>
          </p:cNvPicPr>
          <p:nvPr/>
        </p:nvPicPr>
        <p:blipFill>
          <a:blip r:embed="rId2"/>
          <a:stretch>
            <a:fillRect/>
          </a:stretch>
        </p:blipFill>
        <p:spPr>
          <a:xfrm>
            <a:off x="790675" y="1720883"/>
            <a:ext cx="5964688" cy="2944272"/>
          </a:xfrm>
          <a:prstGeom prst="rect">
            <a:avLst/>
          </a:prstGeom>
        </p:spPr>
      </p:pic>
      <p:sp>
        <p:nvSpPr>
          <p:cNvPr id="9" name="TextBox 8">
            <a:extLst>
              <a:ext uri="{FF2B5EF4-FFF2-40B4-BE49-F238E27FC236}">
                <a16:creationId xmlns:a16="http://schemas.microsoft.com/office/drawing/2014/main" id="{FA84C88A-8D07-458E-A185-1AAB4AB78699}"/>
              </a:ext>
            </a:extLst>
          </p:cNvPr>
          <p:cNvSpPr txBox="1"/>
          <p:nvPr/>
        </p:nvSpPr>
        <p:spPr>
          <a:xfrm>
            <a:off x="790675" y="4823927"/>
            <a:ext cx="10795002" cy="707886"/>
          </a:xfrm>
          <a:prstGeom prst="rect">
            <a:avLst/>
          </a:prstGeom>
          <a:noFill/>
        </p:spPr>
        <p:txBody>
          <a:bodyPr wrap="square" rtlCol="0">
            <a:spAutoFit/>
          </a:bodyPr>
          <a:lstStyle/>
          <a:p>
            <a:r>
              <a:rPr lang="en-US" sz="2000" dirty="0">
                <a:solidFill>
                  <a:srgbClr val="343536"/>
                </a:solidFill>
                <a:latin typeface="metro-web"/>
              </a:rPr>
              <a:t>To use an alternate provider configuration for a resource or data source, set its provider meta-argument to a &lt;PROVIDER NAME&gt;.&lt;ALIAS&gt; reference:</a:t>
            </a:r>
            <a:endParaRPr lang="en-IN" sz="2000" dirty="0">
              <a:solidFill>
                <a:srgbClr val="343536"/>
              </a:solidFill>
              <a:latin typeface="metro-web"/>
            </a:endParaRPr>
          </a:p>
        </p:txBody>
      </p:sp>
      <p:pic>
        <p:nvPicPr>
          <p:cNvPr id="11" name="Picture 10">
            <a:extLst>
              <a:ext uri="{FF2B5EF4-FFF2-40B4-BE49-F238E27FC236}">
                <a16:creationId xmlns:a16="http://schemas.microsoft.com/office/drawing/2014/main" id="{681E10A9-C7CD-40AA-B5D2-0EB3EE57D6F5}"/>
              </a:ext>
            </a:extLst>
          </p:cNvPr>
          <p:cNvPicPr>
            <a:picLocks noChangeAspect="1"/>
          </p:cNvPicPr>
          <p:nvPr/>
        </p:nvPicPr>
        <p:blipFill>
          <a:blip r:embed="rId3"/>
          <a:stretch>
            <a:fillRect/>
          </a:stretch>
        </p:blipFill>
        <p:spPr>
          <a:xfrm>
            <a:off x="6857490" y="5177871"/>
            <a:ext cx="3303548" cy="1479714"/>
          </a:xfrm>
          <a:prstGeom prst="rect">
            <a:avLst/>
          </a:prstGeom>
        </p:spPr>
      </p:pic>
    </p:spTree>
    <p:extLst>
      <p:ext uri="{BB962C8B-B14F-4D97-AF65-F5344CB8AC3E}">
        <p14:creationId xmlns:p14="http://schemas.microsoft.com/office/powerpoint/2010/main" val="240392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Resources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2016300"/>
          </a:xfrm>
        </p:spPr>
        <p:txBody>
          <a:bodyPr>
            <a:normAutofit lnSpcReduction="10000"/>
          </a:bodyPr>
          <a:lstStyle/>
          <a:p>
            <a:pPr marL="342900" lvl="1" indent="-342900">
              <a:spcBef>
                <a:spcPts val="1000"/>
              </a:spcBef>
            </a:pPr>
            <a:r>
              <a:rPr lang="en-US" dirty="0">
                <a:solidFill>
                  <a:srgbClr val="343536"/>
                </a:solidFill>
              </a:rPr>
              <a:t>Resources are the most important element in the Terraform language</a:t>
            </a:r>
          </a:p>
          <a:p>
            <a:pPr marL="342900" lvl="1" indent="-342900">
              <a:spcBef>
                <a:spcPts val="1000"/>
              </a:spcBef>
            </a:pPr>
            <a:r>
              <a:rPr lang="en-US" b="0" i="0" dirty="0">
                <a:solidFill>
                  <a:srgbClr val="343536"/>
                </a:solidFill>
                <a:effectLst/>
              </a:rPr>
              <a:t>Each resource block describes one or more infrastructure objects, such as virtual networks, compute instances, or higher-level components such as DNS records.</a:t>
            </a:r>
          </a:p>
          <a:p>
            <a:pPr marL="0" lvl="1" indent="0">
              <a:spcBef>
                <a:spcPts val="1000"/>
              </a:spcBef>
              <a:buNone/>
            </a:pPr>
            <a:endParaRPr lang="en-US" b="0" i="0" dirty="0">
              <a:solidFill>
                <a:srgbClr val="343536"/>
              </a:solidFill>
              <a:effectLst/>
            </a:endParaRPr>
          </a:p>
          <a:p>
            <a:pPr marL="0" lvl="1" indent="0">
              <a:spcBef>
                <a:spcPts val="1000"/>
              </a:spcBef>
              <a:buNone/>
            </a:pPr>
            <a:r>
              <a:rPr lang="en-US" b="0" i="0" dirty="0">
                <a:solidFill>
                  <a:srgbClr val="343536"/>
                </a:solidFill>
                <a:effectLst/>
              </a:rPr>
              <a:t>Resource Syntax</a:t>
            </a:r>
            <a:endParaRPr lang="en-US" dirty="0"/>
          </a:p>
        </p:txBody>
      </p:sp>
      <p:pic>
        <p:nvPicPr>
          <p:cNvPr id="5" name="Picture 4">
            <a:extLst>
              <a:ext uri="{FF2B5EF4-FFF2-40B4-BE49-F238E27FC236}">
                <a16:creationId xmlns:a16="http://schemas.microsoft.com/office/drawing/2014/main" id="{7789437F-9A49-4A4C-855D-EE81EE252571}"/>
              </a:ext>
            </a:extLst>
          </p:cNvPr>
          <p:cNvPicPr>
            <a:picLocks noChangeAspect="1"/>
          </p:cNvPicPr>
          <p:nvPr/>
        </p:nvPicPr>
        <p:blipFill>
          <a:blip r:embed="rId2"/>
          <a:stretch>
            <a:fillRect/>
          </a:stretch>
        </p:blipFill>
        <p:spPr>
          <a:xfrm>
            <a:off x="3826577" y="2621123"/>
            <a:ext cx="3381847" cy="1400370"/>
          </a:xfrm>
          <a:prstGeom prst="rect">
            <a:avLst/>
          </a:prstGeom>
        </p:spPr>
      </p:pic>
      <p:sp>
        <p:nvSpPr>
          <p:cNvPr id="10" name="Content Placeholder 2">
            <a:extLst>
              <a:ext uri="{FF2B5EF4-FFF2-40B4-BE49-F238E27FC236}">
                <a16:creationId xmlns:a16="http://schemas.microsoft.com/office/drawing/2014/main" id="{8050202D-5517-4D7F-8AD9-86A315895DB0}"/>
              </a:ext>
            </a:extLst>
          </p:cNvPr>
          <p:cNvSpPr txBox="1">
            <a:spLocks/>
          </p:cNvSpPr>
          <p:nvPr/>
        </p:nvSpPr>
        <p:spPr>
          <a:xfrm>
            <a:off x="790675" y="4217222"/>
            <a:ext cx="10795002" cy="2016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dirty="0">
                <a:solidFill>
                  <a:srgbClr val="343536"/>
                </a:solidFill>
              </a:rPr>
              <a:t>Resource Types</a:t>
            </a:r>
          </a:p>
          <a:p>
            <a:pPr marL="800100" lvl="2" indent="-342900">
              <a:spcBef>
                <a:spcPts val="1000"/>
              </a:spcBef>
            </a:pPr>
            <a:r>
              <a:rPr lang="en-US" dirty="0">
                <a:solidFill>
                  <a:srgbClr val="343536"/>
                </a:solidFill>
              </a:rPr>
              <a:t>Each resource is associated with a single resource type, which determines the kind of infrastructure object it manages and what arguments and other attributes the resource supports.</a:t>
            </a:r>
            <a:endParaRPr lang="en-US" dirty="0"/>
          </a:p>
        </p:txBody>
      </p:sp>
    </p:spTree>
    <p:extLst>
      <p:ext uri="{BB962C8B-B14F-4D97-AF65-F5344CB8AC3E}">
        <p14:creationId xmlns:p14="http://schemas.microsoft.com/office/powerpoint/2010/main" val="2540252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133542" y="94192"/>
            <a:ext cx="10515600" cy="861527"/>
          </a:xfrm>
        </p:spPr>
        <p:txBody>
          <a:bodyPr>
            <a:normAutofit/>
          </a:bodyPr>
          <a:lstStyle/>
          <a:p>
            <a:pPr algn="l"/>
            <a:r>
              <a:rPr lang="en-IN" dirty="0"/>
              <a:t>Terraform Resources</a:t>
            </a:r>
            <a:endParaRPr lang="en-IN" b="1" i="0" dirty="0">
              <a:solidFill>
                <a:srgbClr val="000000"/>
              </a:solidFill>
              <a:effectLst/>
              <a:latin typeface="Metro"/>
            </a:endParaRPr>
          </a:p>
        </p:txBody>
      </p:sp>
      <p:sp>
        <p:nvSpPr>
          <p:cNvPr id="14" name="TextBox 13">
            <a:extLst>
              <a:ext uri="{FF2B5EF4-FFF2-40B4-BE49-F238E27FC236}">
                <a16:creationId xmlns:a16="http://schemas.microsoft.com/office/drawing/2014/main" id="{A8F0FAAF-9535-45B7-B2CD-27EA55DF7ED1}"/>
              </a:ext>
            </a:extLst>
          </p:cNvPr>
          <p:cNvSpPr txBox="1"/>
          <p:nvPr/>
        </p:nvSpPr>
        <p:spPr>
          <a:xfrm>
            <a:off x="5740398" y="1497506"/>
            <a:ext cx="6223001" cy="3046988"/>
          </a:xfrm>
          <a:prstGeom prst="rect">
            <a:avLst/>
          </a:prstGeom>
          <a:noFill/>
        </p:spPr>
        <p:txBody>
          <a:bodyPr wrap="square" rtlCol="0">
            <a:spAutoFit/>
          </a:bodyPr>
          <a:lstStyle/>
          <a:p>
            <a:r>
              <a:rPr lang="en-US" sz="2400" b="0" i="0" dirty="0">
                <a:solidFill>
                  <a:srgbClr val="000000"/>
                </a:solidFill>
                <a:effectLst/>
                <a:latin typeface="Metro"/>
              </a:rPr>
              <a:t>Every terraform resource is structured exactly the same way</a:t>
            </a:r>
          </a:p>
          <a:p>
            <a:endParaRPr lang="en-US" sz="2400" b="0" i="0" dirty="0">
              <a:solidFill>
                <a:srgbClr val="000000"/>
              </a:solidFill>
              <a:effectLst/>
              <a:latin typeface="Metro"/>
            </a:endParaRPr>
          </a:p>
          <a:p>
            <a:r>
              <a:rPr lang="en-US" sz="2400" b="1" dirty="0"/>
              <a:t>resource </a:t>
            </a:r>
            <a:r>
              <a:rPr lang="en-US" sz="2400" dirty="0"/>
              <a:t>= Top level keyword</a:t>
            </a:r>
          </a:p>
          <a:p>
            <a:r>
              <a:rPr lang="en-US" sz="2400" b="1" dirty="0"/>
              <a:t>type</a:t>
            </a:r>
            <a:r>
              <a:rPr lang="en-US" sz="2400" dirty="0"/>
              <a:t> = Type of resource. Example: </a:t>
            </a:r>
            <a:r>
              <a:rPr lang="en-US" sz="2400" dirty="0" err="1"/>
              <a:t>aws_instance</a:t>
            </a:r>
            <a:r>
              <a:rPr lang="en-US" sz="2400" dirty="0"/>
              <a:t>.</a:t>
            </a:r>
          </a:p>
          <a:p>
            <a:r>
              <a:rPr lang="en-US" sz="2400" b="1" dirty="0"/>
              <a:t>name</a:t>
            </a:r>
            <a:r>
              <a:rPr lang="en-US" sz="2400" dirty="0"/>
              <a:t> = Arbitrary name to refer to this resource. Used internally by terraform. This field cannot be a variable.</a:t>
            </a:r>
          </a:p>
        </p:txBody>
      </p:sp>
      <p:pic>
        <p:nvPicPr>
          <p:cNvPr id="5" name="Picture 4">
            <a:extLst>
              <a:ext uri="{FF2B5EF4-FFF2-40B4-BE49-F238E27FC236}">
                <a16:creationId xmlns:a16="http://schemas.microsoft.com/office/drawing/2014/main" id="{3181BDD4-D748-4D65-BAB6-B828923C259C}"/>
              </a:ext>
            </a:extLst>
          </p:cNvPr>
          <p:cNvPicPr>
            <a:picLocks noChangeAspect="1"/>
          </p:cNvPicPr>
          <p:nvPr/>
        </p:nvPicPr>
        <p:blipFill>
          <a:blip r:embed="rId2"/>
          <a:stretch>
            <a:fillRect/>
          </a:stretch>
        </p:blipFill>
        <p:spPr>
          <a:xfrm>
            <a:off x="381591" y="2349324"/>
            <a:ext cx="5009751" cy="1884009"/>
          </a:xfrm>
          <a:prstGeom prst="rect">
            <a:avLst/>
          </a:prstGeom>
        </p:spPr>
      </p:pic>
      <p:sp>
        <p:nvSpPr>
          <p:cNvPr id="6" name="Title 1">
            <a:extLst>
              <a:ext uri="{FF2B5EF4-FFF2-40B4-BE49-F238E27FC236}">
                <a16:creationId xmlns:a16="http://schemas.microsoft.com/office/drawing/2014/main" id="{835CE469-E426-4453-BBD2-65A1A74F5E60}"/>
              </a:ext>
            </a:extLst>
          </p:cNvPr>
          <p:cNvSpPr txBox="1">
            <a:spLocks/>
          </p:cNvSpPr>
          <p:nvPr/>
        </p:nvSpPr>
        <p:spPr>
          <a:xfrm>
            <a:off x="572105" y="1110734"/>
            <a:ext cx="3850605" cy="5417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0000"/>
                </a:solidFill>
                <a:latin typeface="+mn-lt"/>
              </a:rPr>
              <a:t>Anatomy of a Resource</a:t>
            </a:r>
          </a:p>
        </p:txBody>
      </p:sp>
    </p:spTree>
    <p:extLst>
      <p:ext uri="{BB962C8B-B14F-4D97-AF65-F5344CB8AC3E}">
        <p14:creationId xmlns:p14="http://schemas.microsoft.com/office/powerpoint/2010/main" val="660024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Resources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5580592"/>
          </a:xfrm>
        </p:spPr>
        <p:txBody>
          <a:bodyPr>
            <a:normAutofit/>
          </a:bodyPr>
          <a:lstStyle/>
          <a:p>
            <a:pPr marL="0" lvl="1" indent="0">
              <a:spcBef>
                <a:spcPts val="1000"/>
              </a:spcBef>
              <a:buNone/>
            </a:pPr>
            <a:r>
              <a:rPr lang="en-US" sz="2800" dirty="0">
                <a:solidFill>
                  <a:srgbClr val="343536"/>
                </a:solidFill>
              </a:rPr>
              <a:t>Resource Behavior</a:t>
            </a:r>
          </a:p>
          <a:p>
            <a:pPr algn="l">
              <a:buFont typeface="Arial" panose="020B0604020202020204" pitchFamily="34" charset="0"/>
              <a:buChar char="•"/>
            </a:pPr>
            <a:r>
              <a:rPr lang="en-US" sz="2400" b="0" i="1" dirty="0">
                <a:solidFill>
                  <a:srgbClr val="00B0F0"/>
                </a:solidFill>
                <a:effectLst/>
              </a:rPr>
              <a:t>Create</a:t>
            </a:r>
            <a:r>
              <a:rPr lang="en-US" sz="2400" b="0" i="1" dirty="0">
                <a:solidFill>
                  <a:srgbClr val="343536"/>
                </a:solidFill>
                <a:effectLst/>
              </a:rPr>
              <a:t> </a:t>
            </a:r>
            <a:r>
              <a:rPr lang="en-US" sz="2400" b="0" i="0" dirty="0">
                <a:solidFill>
                  <a:srgbClr val="343536"/>
                </a:solidFill>
                <a:effectLst/>
              </a:rPr>
              <a:t>resources that exist in the configuration but are not associated with a real infrastructure object in the state.</a:t>
            </a:r>
          </a:p>
          <a:p>
            <a:pPr algn="l">
              <a:buFont typeface="Arial" panose="020B0604020202020204" pitchFamily="34" charset="0"/>
              <a:buChar char="•"/>
            </a:pPr>
            <a:r>
              <a:rPr lang="en-US" sz="2400" b="0" i="1" dirty="0">
                <a:solidFill>
                  <a:srgbClr val="00B0F0"/>
                </a:solidFill>
                <a:effectLst/>
              </a:rPr>
              <a:t>Destroy</a:t>
            </a:r>
            <a:r>
              <a:rPr lang="en-US" sz="2400" b="0" i="0" dirty="0">
                <a:solidFill>
                  <a:srgbClr val="343536"/>
                </a:solidFill>
                <a:effectLst/>
              </a:rPr>
              <a:t> resources that exist in the state but no longer exist in the configuration.</a:t>
            </a:r>
          </a:p>
          <a:p>
            <a:pPr algn="l">
              <a:buFont typeface="Arial" panose="020B0604020202020204" pitchFamily="34" charset="0"/>
              <a:buChar char="•"/>
            </a:pPr>
            <a:r>
              <a:rPr lang="en-US" sz="2400" b="0" i="1" dirty="0">
                <a:solidFill>
                  <a:srgbClr val="00B0F0"/>
                </a:solidFill>
                <a:effectLst/>
              </a:rPr>
              <a:t>Update</a:t>
            </a:r>
            <a:r>
              <a:rPr lang="en-US" sz="2400" b="0" i="1" dirty="0">
                <a:solidFill>
                  <a:srgbClr val="343536"/>
                </a:solidFill>
                <a:effectLst/>
              </a:rPr>
              <a:t> in-place</a:t>
            </a:r>
            <a:r>
              <a:rPr lang="en-US" sz="2400" b="0" i="0" dirty="0">
                <a:solidFill>
                  <a:srgbClr val="343536"/>
                </a:solidFill>
                <a:effectLst/>
              </a:rPr>
              <a:t> resources whose arguments have changed.</a:t>
            </a:r>
          </a:p>
          <a:p>
            <a:pPr algn="l">
              <a:buFont typeface="Arial" panose="020B0604020202020204" pitchFamily="34" charset="0"/>
              <a:buChar char="•"/>
            </a:pPr>
            <a:r>
              <a:rPr lang="en-US" sz="2400" b="0" i="1" dirty="0">
                <a:solidFill>
                  <a:srgbClr val="00B0F0"/>
                </a:solidFill>
                <a:effectLst/>
              </a:rPr>
              <a:t>Destroy</a:t>
            </a:r>
            <a:r>
              <a:rPr lang="en-US" sz="2400" b="0" i="1" dirty="0">
                <a:solidFill>
                  <a:srgbClr val="343536"/>
                </a:solidFill>
                <a:effectLst/>
              </a:rPr>
              <a:t> and </a:t>
            </a:r>
            <a:r>
              <a:rPr lang="en-US" sz="2400" b="0" i="1" dirty="0">
                <a:solidFill>
                  <a:srgbClr val="00B0F0"/>
                </a:solidFill>
                <a:effectLst/>
              </a:rPr>
              <a:t>re-create</a:t>
            </a:r>
            <a:r>
              <a:rPr lang="en-US" sz="2400" b="0" i="0" dirty="0">
                <a:solidFill>
                  <a:srgbClr val="343536"/>
                </a:solidFill>
                <a:effectLst/>
              </a:rPr>
              <a:t> resources whose arguments have changed but which cannot be updated in-place due to remote API limitations.</a:t>
            </a:r>
          </a:p>
          <a:p>
            <a:pPr algn="l">
              <a:buFont typeface="Arial" panose="020B0604020202020204" pitchFamily="34" charset="0"/>
              <a:buChar char="•"/>
            </a:pPr>
            <a:endParaRPr lang="en-US" sz="2400" dirty="0">
              <a:solidFill>
                <a:srgbClr val="343536"/>
              </a:solidFill>
            </a:endParaRPr>
          </a:p>
          <a:p>
            <a:pPr marL="0" indent="0" algn="l">
              <a:buNone/>
            </a:pPr>
            <a:r>
              <a:rPr lang="en-US" sz="2400" b="0" i="0" dirty="0">
                <a:solidFill>
                  <a:srgbClr val="343536"/>
                </a:solidFill>
                <a:effectLst/>
              </a:rPr>
              <a:t>Resource Dependencies </a:t>
            </a:r>
          </a:p>
          <a:p>
            <a:r>
              <a:rPr lang="en-US" sz="2400" dirty="0">
                <a:solidFill>
                  <a:srgbClr val="343536"/>
                </a:solidFill>
              </a:rPr>
              <a:t>Most resources in a configuration don't have any particular relationship, and Terraform can make changes to several unrelated resources in parallel.</a:t>
            </a:r>
          </a:p>
          <a:p>
            <a:r>
              <a:rPr lang="en-US" sz="2400" dirty="0">
                <a:solidFill>
                  <a:srgbClr val="343536"/>
                </a:solidFill>
              </a:rPr>
              <a:t>Resource dependencies are handled automatically by Terraform</a:t>
            </a:r>
          </a:p>
          <a:p>
            <a:pPr marL="0" lvl="1" indent="0">
              <a:spcBef>
                <a:spcPts val="1000"/>
              </a:spcBef>
              <a:buNone/>
            </a:pPr>
            <a:endParaRPr lang="en-US" dirty="0"/>
          </a:p>
        </p:txBody>
      </p:sp>
    </p:spTree>
    <p:extLst>
      <p:ext uri="{BB962C8B-B14F-4D97-AF65-F5344CB8AC3E}">
        <p14:creationId xmlns:p14="http://schemas.microsoft.com/office/powerpoint/2010/main" val="208883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Resources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5580592"/>
          </a:xfrm>
        </p:spPr>
        <p:txBody>
          <a:bodyPr>
            <a:normAutofit/>
          </a:bodyPr>
          <a:lstStyle/>
          <a:p>
            <a:pPr marL="0" lvl="1" indent="0">
              <a:spcBef>
                <a:spcPts val="1000"/>
              </a:spcBef>
              <a:buNone/>
            </a:pPr>
            <a:r>
              <a:rPr lang="en-US" sz="2800" dirty="0">
                <a:solidFill>
                  <a:srgbClr val="343536"/>
                </a:solidFill>
              </a:rPr>
              <a:t>Meta-Arguments</a:t>
            </a:r>
          </a:p>
          <a:p>
            <a:pPr algn="l">
              <a:buFont typeface="Arial" panose="020B0604020202020204" pitchFamily="34" charset="0"/>
              <a:buChar char="•"/>
            </a:pPr>
            <a:r>
              <a:rPr lang="en-US" sz="2400" b="0" i="1" dirty="0">
                <a:effectLst/>
              </a:rPr>
              <a:t>Terraform language defines several meta-arguments, which can be used with any resource type to change the behavior of resources.</a:t>
            </a:r>
          </a:p>
          <a:p>
            <a:pPr marL="0" indent="0" algn="l">
              <a:buNone/>
            </a:pPr>
            <a:endParaRPr lang="en-US" sz="2400" b="0" i="1" dirty="0">
              <a:effectLst/>
            </a:endParaRPr>
          </a:p>
          <a:p>
            <a:pPr lvl="2"/>
            <a:r>
              <a:rPr lang="en-US" i="1" dirty="0" err="1">
                <a:solidFill>
                  <a:srgbClr val="00B0F0"/>
                </a:solidFill>
              </a:rPr>
              <a:t>depends_on</a:t>
            </a:r>
            <a:endParaRPr lang="en-US" i="1" dirty="0">
              <a:solidFill>
                <a:srgbClr val="00B0F0"/>
              </a:solidFill>
            </a:endParaRPr>
          </a:p>
          <a:p>
            <a:pPr lvl="2"/>
            <a:endParaRPr lang="en-US" i="1" dirty="0">
              <a:solidFill>
                <a:srgbClr val="00B0F0"/>
              </a:solidFill>
            </a:endParaRPr>
          </a:p>
          <a:p>
            <a:pPr lvl="2"/>
            <a:r>
              <a:rPr lang="en-US" i="1" dirty="0">
                <a:solidFill>
                  <a:srgbClr val="00B0F0"/>
                </a:solidFill>
              </a:rPr>
              <a:t>count</a:t>
            </a:r>
          </a:p>
          <a:p>
            <a:pPr lvl="2"/>
            <a:endParaRPr lang="en-US" i="1" dirty="0">
              <a:solidFill>
                <a:srgbClr val="00B0F0"/>
              </a:solidFill>
            </a:endParaRPr>
          </a:p>
          <a:p>
            <a:pPr lvl="2"/>
            <a:r>
              <a:rPr lang="en-US" i="1" dirty="0" err="1">
                <a:solidFill>
                  <a:srgbClr val="00B0F0"/>
                </a:solidFill>
              </a:rPr>
              <a:t>for_each</a:t>
            </a:r>
            <a:endParaRPr lang="en-US" i="1" dirty="0">
              <a:solidFill>
                <a:srgbClr val="00B0F0"/>
              </a:solidFill>
            </a:endParaRPr>
          </a:p>
          <a:p>
            <a:pPr lvl="2"/>
            <a:endParaRPr lang="en-US" i="1" dirty="0">
              <a:solidFill>
                <a:srgbClr val="00B0F0"/>
              </a:solidFill>
            </a:endParaRPr>
          </a:p>
          <a:p>
            <a:pPr lvl="2"/>
            <a:r>
              <a:rPr lang="en-US" i="1" dirty="0">
                <a:solidFill>
                  <a:srgbClr val="00B0F0"/>
                </a:solidFill>
              </a:rPr>
              <a:t>provider</a:t>
            </a:r>
          </a:p>
          <a:p>
            <a:pPr lvl="2"/>
            <a:endParaRPr lang="en-US" dirty="0">
              <a:solidFill>
                <a:srgbClr val="343536"/>
              </a:solidFill>
            </a:endParaRPr>
          </a:p>
          <a:p>
            <a:pPr lvl="2"/>
            <a:r>
              <a:rPr lang="en-US" i="1" dirty="0">
                <a:solidFill>
                  <a:srgbClr val="00B0F0"/>
                </a:solidFill>
              </a:rPr>
              <a:t>lifecycle</a:t>
            </a:r>
          </a:p>
          <a:p>
            <a:pPr lvl="2"/>
            <a:endParaRPr lang="en-US" i="1" dirty="0">
              <a:solidFill>
                <a:srgbClr val="00B0F0"/>
              </a:solidFill>
            </a:endParaRPr>
          </a:p>
          <a:p>
            <a:pPr lvl="2"/>
            <a:r>
              <a:rPr lang="en-US" i="1" dirty="0">
                <a:solidFill>
                  <a:srgbClr val="00B0F0"/>
                </a:solidFill>
              </a:rPr>
              <a:t>provisioner</a:t>
            </a:r>
          </a:p>
          <a:p>
            <a:pPr marL="0" lvl="1" indent="0">
              <a:spcBef>
                <a:spcPts val="1000"/>
              </a:spcBef>
              <a:buNone/>
            </a:pPr>
            <a:endParaRPr lang="en-US" dirty="0"/>
          </a:p>
        </p:txBody>
      </p:sp>
    </p:spTree>
    <p:extLst>
      <p:ext uri="{BB962C8B-B14F-4D97-AF65-F5344CB8AC3E}">
        <p14:creationId xmlns:p14="http://schemas.microsoft.com/office/powerpoint/2010/main" val="417685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9FD9-D55B-46A9-BCBA-95F3109A7F47}"/>
              </a:ext>
            </a:extLst>
          </p:cNvPr>
          <p:cNvSpPr>
            <a:spLocks noGrp="1"/>
          </p:cNvSpPr>
          <p:nvPr>
            <p:ph type="title"/>
          </p:nvPr>
        </p:nvSpPr>
        <p:spPr>
          <a:xfrm>
            <a:off x="76201" y="86172"/>
            <a:ext cx="9110133" cy="933173"/>
          </a:xfrm>
        </p:spPr>
        <p:txBody>
          <a:bodyPr/>
          <a:lstStyle/>
          <a:p>
            <a:r>
              <a:rPr lang="en-US" dirty="0"/>
              <a:t>Why Infrastructure as Code</a:t>
            </a:r>
            <a:endParaRPr lang="en-IN" dirty="0"/>
          </a:p>
        </p:txBody>
      </p:sp>
      <p:sp>
        <p:nvSpPr>
          <p:cNvPr id="3" name="Content Placeholder 2">
            <a:extLst>
              <a:ext uri="{FF2B5EF4-FFF2-40B4-BE49-F238E27FC236}">
                <a16:creationId xmlns:a16="http://schemas.microsoft.com/office/drawing/2014/main" id="{996C1CDC-77F0-4B3B-A90C-9E275B5C73D9}"/>
              </a:ext>
            </a:extLst>
          </p:cNvPr>
          <p:cNvSpPr>
            <a:spLocks noGrp="1"/>
          </p:cNvSpPr>
          <p:nvPr>
            <p:ph idx="1"/>
          </p:nvPr>
        </p:nvSpPr>
        <p:spPr>
          <a:xfrm>
            <a:off x="541377" y="1334558"/>
            <a:ext cx="4978400" cy="4351338"/>
          </a:xfrm>
        </p:spPr>
        <p:txBody>
          <a:bodyPr/>
          <a:lstStyle/>
          <a:p>
            <a:r>
              <a:rPr lang="en-US" dirty="0"/>
              <a:t>Dynamic Infrastructure</a:t>
            </a:r>
          </a:p>
          <a:p>
            <a:pPr lvl="1">
              <a:buFont typeface="Wingdings" panose="05000000000000000000" pitchFamily="2" charset="2"/>
              <a:buChar char="Ø"/>
            </a:pPr>
            <a:r>
              <a:rPr lang="en-US" dirty="0"/>
              <a:t>Infrastructure provision automated using code</a:t>
            </a:r>
          </a:p>
          <a:p>
            <a:pPr lvl="1">
              <a:buFont typeface="Wingdings" panose="05000000000000000000" pitchFamily="2" charset="2"/>
              <a:buChar char="Ø"/>
            </a:pPr>
            <a:r>
              <a:rPr lang="en-US" dirty="0"/>
              <a:t>No waiting period</a:t>
            </a:r>
          </a:p>
          <a:p>
            <a:pPr lvl="1">
              <a:buFont typeface="Wingdings" panose="05000000000000000000" pitchFamily="2" charset="2"/>
              <a:buChar char="Ø"/>
            </a:pPr>
            <a:r>
              <a:rPr lang="en-US" dirty="0"/>
              <a:t>Easy to make changes in the infrastructure</a:t>
            </a:r>
          </a:p>
          <a:p>
            <a:pPr lvl="1">
              <a:buFont typeface="Wingdings" panose="05000000000000000000" pitchFamily="2" charset="2"/>
              <a:buChar char="Ø"/>
            </a:pPr>
            <a:r>
              <a:rPr lang="en-US" dirty="0"/>
              <a:t>Reliable and tested infrastructure for applications to use</a:t>
            </a:r>
          </a:p>
          <a:p>
            <a:pPr lvl="1">
              <a:buFont typeface="Wingdings" panose="05000000000000000000" pitchFamily="2" charset="2"/>
              <a:buChar char="Ø"/>
            </a:pPr>
            <a:r>
              <a:rPr lang="en-US" dirty="0"/>
              <a:t>Scaling In/Out can be easily achieved</a:t>
            </a:r>
          </a:p>
          <a:p>
            <a:pPr lvl="1"/>
            <a:endParaRPr lang="en-US" dirty="0"/>
          </a:p>
          <a:p>
            <a:endParaRPr lang="en-IN" dirty="0"/>
          </a:p>
        </p:txBody>
      </p:sp>
      <p:pic>
        <p:nvPicPr>
          <p:cNvPr id="6" name="Picture 5">
            <a:extLst>
              <a:ext uri="{FF2B5EF4-FFF2-40B4-BE49-F238E27FC236}">
                <a16:creationId xmlns:a16="http://schemas.microsoft.com/office/drawing/2014/main" id="{382ECAF4-3F1E-4009-85FD-1F682DEE20EF}"/>
              </a:ext>
            </a:extLst>
          </p:cNvPr>
          <p:cNvPicPr>
            <a:picLocks noChangeAspect="1"/>
          </p:cNvPicPr>
          <p:nvPr/>
        </p:nvPicPr>
        <p:blipFill>
          <a:blip r:embed="rId2"/>
          <a:stretch>
            <a:fillRect/>
          </a:stretch>
        </p:blipFill>
        <p:spPr>
          <a:xfrm>
            <a:off x="5425627" y="856891"/>
            <a:ext cx="6420746" cy="5144218"/>
          </a:xfrm>
          <a:prstGeom prst="rect">
            <a:avLst/>
          </a:prstGeom>
        </p:spPr>
      </p:pic>
    </p:spTree>
    <p:extLst>
      <p:ext uri="{BB962C8B-B14F-4D97-AF65-F5344CB8AC3E}">
        <p14:creationId xmlns:p14="http://schemas.microsoft.com/office/powerpoint/2010/main" val="2456187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Resources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5580592"/>
          </a:xfrm>
        </p:spPr>
        <p:txBody>
          <a:bodyPr>
            <a:normAutofit/>
          </a:bodyPr>
          <a:lstStyle/>
          <a:p>
            <a:pPr marL="0" lvl="1" indent="0">
              <a:spcBef>
                <a:spcPts val="1000"/>
              </a:spcBef>
              <a:buNone/>
            </a:pPr>
            <a:r>
              <a:rPr lang="en-US" sz="2800" dirty="0">
                <a:solidFill>
                  <a:srgbClr val="343536"/>
                </a:solidFill>
              </a:rPr>
              <a:t>Meta-Argument: lifecycle</a:t>
            </a:r>
          </a:p>
          <a:p>
            <a:pPr algn="l">
              <a:buFont typeface="Arial" panose="020B0604020202020204" pitchFamily="34" charset="0"/>
              <a:buChar char="•"/>
            </a:pPr>
            <a:r>
              <a:rPr lang="en-US" sz="2400" b="0" i="1" dirty="0">
                <a:effectLst/>
              </a:rPr>
              <a:t>Syntax and Arguments</a:t>
            </a:r>
          </a:p>
          <a:p>
            <a:pPr algn="l">
              <a:buFont typeface="Arial" panose="020B0604020202020204" pitchFamily="34" charset="0"/>
              <a:buChar char="•"/>
            </a:pPr>
            <a:endParaRPr lang="en-US" sz="2400" i="1" dirty="0"/>
          </a:p>
          <a:p>
            <a:pPr lvl="1">
              <a:spcAft>
                <a:spcPts val="600"/>
              </a:spcAft>
            </a:pPr>
            <a:r>
              <a:rPr lang="en-US" sz="2000" b="0" i="1" dirty="0">
                <a:solidFill>
                  <a:srgbClr val="00B0F0"/>
                </a:solidFill>
                <a:effectLst/>
              </a:rPr>
              <a:t>create_before_destroy </a:t>
            </a:r>
            <a:r>
              <a:rPr lang="en-US" sz="2000" b="0" i="1" dirty="0">
                <a:effectLst/>
              </a:rPr>
              <a:t>– boolean</a:t>
            </a:r>
          </a:p>
          <a:p>
            <a:pPr lvl="1">
              <a:spcAft>
                <a:spcPts val="600"/>
              </a:spcAft>
            </a:pPr>
            <a:endParaRPr lang="en-US" sz="2000" b="0" i="1" dirty="0">
              <a:effectLst/>
            </a:endParaRPr>
          </a:p>
          <a:p>
            <a:pPr lvl="1">
              <a:spcAft>
                <a:spcPts val="600"/>
              </a:spcAft>
            </a:pPr>
            <a:r>
              <a:rPr lang="en-US" sz="2000" i="1" dirty="0">
                <a:solidFill>
                  <a:srgbClr val="00B0F0"/>
                </a:solidFill>
              </a:rPr>
              <a:t>prevent_destroy </a:t>
            </a:r>
            <a:r>
              <a:rPr lang="en-US" sz="2000" i="1" dirty="0"/>
              <a:t>– boolean </a:t>
            </a:r>
          </a:p>
          <a:p>
            <a:pPr lvl="1">
              <a:spcAft>
                <a:spcPts val="600"/>
              </a:spcAft>
            </a:pPr>
            <a:endParaRPr lang="en-US" sz="2000" i="1" dirty="0"/>
          </a:p>
          <a:p>
            <a:pPr lvl="1">
              <a:spcAft>
                <a:spcPts val="600"/>
              </a:spcAft>
            </a:pPr>
            <a:r>
              <a:rPr lang="en-US" sz="2000" i="1" dirty="0">
                <a:solidFill>
                  <a:srgbClr val="00B0F0"/>
                </a:solidFill>
              </a:rPr>
              <a:t>i</a:t>
            </a:r>
            <a:r>
              <a:rPr lang="en-US" sz="2000" b="0" i="1" dirty="0">
                <a:solidFill>
                  <a:srgbClr val="00B0F0"/>
                </a:solidFill>
                <a:effectLst/>
              </a:rPr>
              <a:t>gnore_changes </a:t>
            </a:r>
            <a:r>
              <a:rPr lang="en-US" sz="2000" b="0" i="1" dirty="0">
                <a:effectLst/>
              </a:rPr>
              <a:t>- list</a:t>
            </a:r>
          </a:p>
          <a:p>
            <a:pPr marL="0" indent="0" algn="l">
              <a:buNone/>
            </a:pPr>
            <a:endParaRPr lang="en-US" sz="2400" b="0" i="1" dirty="0">
              <a:effectLst/>
            </a:endParaRPr>
          </a:p>
          <a:p>
            <a:pPr marL="0" lvl="1" indent="0">
              <a:spcBef>
                <a:spcPts val="1000"/>
              </a:spcBef>
              <a:buNone/>
            </a:pPr>
            <a:endParaRPr lang="en-US" dirty="0"/>
          </a:p>
        </p:txBody>
      </p:sp>
      <p:sp>
        <p:nvSpPr>
          <p:cNvPr id="4" name="TextBox 3">
            <a:extLst>
              <a:ext uri="{FF2B5EF4-FFF2-40B4-BE49-F238E27FC236}">
                <a16:creationId xmlns:a16="http://schemas.microsoft.com/office/drawing/2014/main" id="{302AC49A-ED74-4BC9-96C7-42B016E44A0D}"/>
              </a:ext>
            </a:extLst>
          </p:cNvPr>
          <p:cNvSpPr txBox="1"/>
          <p:nvPr/>
        </p:nvSpPr>
        <p:spPr>
          <a:xfrm>
            <a:off x="6298770" y="1548268"/>
            <a:ext cx="4178819" cy="1754326"/>
          </a:xfrm>
          <a:prstGeom prst="rect">
            <a:avLst/>
          </a:prstGeom>
          <a:solidFill>
            <a:schemeClr val="tx1">
              <a:lumMod val="75000"/>
              <a:lumOff val="25000"/>
            </a:schemeClr>
          </a:solidFill>
        </p:spPr>
        <p:txBody>
          <a:bodyPr wrap="square" rtlCol="0">
            <a:spAutoFit/>
          </a:bodyPr>
          <a:lstStyle/>
          <a:p>
            <a:r>
              <a:rPr lang="en-US" dirty="0">
                <a:solidFill>
                  <a:srgbClr val="00B0F0"/>
                </a:solidFill>
              </a:rPr>
              <a:t>resource</a:t>
            </a:r>
            <a:r>
              <a:rPr lang="en-US" dirty="0"/>
              <a:t> </a:t>
            </a:r>
            <a:r>
              <a:rPr lang="en-US" dirty="0">
                <a:solidFill>
                  <a:schemeClr val="bg1"/>
                </a:solidFill>
              </a:rPr>
              <a:t>"</a:t>
            </a:r>
            <a:r>
              <a:rPr lang="en-US" dirty="0">
                <a:solidFill>
                  <a:srgbClr val="FF0000"/>
                </a:solidFill>
              </a:rPr>
              <a:t>aws_instance</a:t>
            </a:r>
            <a:r>
              <a:rPr lang="en-US" dirty="0">
                <a:solidFill>
                  <a:schemeClr val="bg1"/>
                </a:solidFill>
              </a:rPr>
              <a:t>“ “</a:t>
            </a:r>
            <a:r>
              <a:rPr lang="en-US" dirty="0">
                <a:solidFill>
                  <a:srgbClr val="FFFF00"/>
                </a:solidFill>
              </a:rPr>
              <a:t>ec2instance</a:t>
            </a:r>
            <a:r>
              <a:rPr lang="en-US" dirty="0">
                <a:solidFill>
                  <a:schemeClr val="bg1"/>
                </a:solidFill>
              </a:rPr>
              <a:t>”</a:t>
            </a:r>
            <a:r>
              <a:rPr lang="en-US" dirty="0"/>
              <a:t> </a:t>
            </a:r>
            <a:r>
              <a:rPr lang="en-US" dirty="0">
                <a:solidFill>
                  <a:schemeClr val="bg1"/>
                </a:solidFill>
              </a:rPr>
              <a:t>{</a:t>
            </a:r>
          </a:p>
          <a:p>
            <a:r>
              <a:rPr lang="en-US" dirty="0"/>
              <a:t>  </a:t>
            </a:r>
            <a:r>
              <a:rPr lang="en-US" dirty="0">
                <a:solidFill>
                  <a:schemeClr val="bg1">
                    <a:lumMod val="85000"/>
                  </a:schemeClr>
                </a:solidFill>
              </a:rPr>
              <a:t>#.....</a:t>
            </a:r>
          </a:p>
          <a:p>
            <a:r>
              <a:rPr lang="en-US" dirty="0">
                <a:solidFill>
                  <a:schemeClr val="bg1">
                    <a:lumMod val="85000"/>
                  </a:schemeClr>
                </a:solidFill>
              </a:rPr>
              <a:t>  </a:t>
            </a:r>
            <a:r>
              <a:rPr lang="en-US" dirty="0">
                <a:solidFill>
                  <a:srgbClr val="00B0F0"/>
                </a:solidFill>
              </a:rPr>
              <a:t>lifecycle</a:t>
            </a:r>
            <a:r>
              <a:rPr lang="en-US" dirty="0">
                <a:solidFill>
                  <a:schemeClr val="bg1">
                    <a:lumMod val="85000"/>
                  </a:schemeClr>
                </a:solidFill>
              </a:rPr>
              <a:t> {</a:t>
            </a:r>
          </a:p>
          <a:p>
            <a:r>
              <a:rPr lang="en-US" dirty="0">
                <a:solidFill>
                  <a:schemeClr val="bg1">
                    <a:lumMod val="85000"/>
                  </a:schemeClr>
                </a:solidFill>
              </a:rPr>
              <a:t>      </a:t>
            </a:r>
            <a:r>
              <a:rPr lang="en-US" dirty="0">
                <a:solidFill>
                  <a:srgbClr val="00B0F0"/>
                </a:solidFill>
              </a:rPr>
              <a:t>create_before_destroy </a:t>
            </a:r>
            <a:r>
              <a:rPr lang="en-US" dirty="0">
                <a:solidFill>
                  <a:schemeClr val="bg1">
                    <a:lumMod val="85000"/>
                  </a:schemeClr>
                </a:solidFill>
              </a:rPr>
              <a:t>= </a:t>
            </a:r>
            <a:r>
              <a:rPr lang="en-US" dirty="0">
                <a:solidFill>
                  <a:srgbClr val="00B050"/>
                </a:solidFill>
              </a:rPr>
              <a:t>true</a:t>
            </a:r>
            <a:r>
              <a:rPr lang="en-US" dirty="0">
                <a:solidFill>
                  <a:schemeClr val="bg1">
                    <a:lumMod val="85000"/>
                  </a:schemeClr>
                </a:solidFill>
              </a:rPr>
              <a:t> </a:t>
            </a:r>
          </a:p>
          <a:p>
            <a:r>
              <a:rPr lang="en-US" dirty="0">
                <a:solidFill>
                  <a:schemeClr val="bg1">
                    <a:lumMod val="85000"/>
                  </a:schemeClr>
                </a:solidFill>
              </a:rPr>
              <a:t>   }</a:t>
            </a:r>
          </a:p>
          <a:p>
            <a:r>
              <a:rPr lang="en-US" dirty="0">
                <a:solidFill>
                  <a:schemeClr val="bg1"/>
                </a:solidFill>
              </a:rPr>
              <a:t>}</a:t>
            </a:r>
            <a:endParaRPr lang="en-IN" dirty="0">
              <a:solidFill>
                <a:schemeClr val="bg1"/>
              </a:solidFill>
            </a:endParaRPr>
          </a:p>
        </p:txBody>
      </p:sp>
      <p:pic>
        <p:nvPicPr>
          <p:cNvPr id="6" name="Picture 5">
            <a:extLst>
              <a:ext uri="{FF2B5EF4-FFF2-40B4-BE49-F238E27FC236}">
                <a16:creationId xmlns:a16="http://schemas.microsoft.com/office/drawing/2014/main" id="{0B71F5C1-C2DE-4AAD-BD9B-4685D7A5F886}"/>
              </a:ext>
            </a:extLst>
          </p:cNvPr>
          <p:cNvPicPr>
            <a:picLocks noChangeAspect="1"/>
          </p:cNvPicPr>
          <p:nvPr/>
        </p:nvPicPr>
        <p:blipFill>
          <a:blip r:embed="rId2"/>
          <a:stretch>
            <a:fillRect/>
          </a:stretch>
        </p:blipFill>
        <p:spPr>
          <a:xfrm>
            <a:off x="6298770" y="3429000"/>
            <a:ext cx="4739346" cy="2632045"/>
          </a:xfrm>
          <a:prstGeom prst="rect">
            <a:avLst/>
          </a:prstGeom>
        </p:spPr>
      </p:pic>
    </p:spTree>
    <p:extLst>
      <p:ext uri="{BB962C8B-B14F-4D97-AF65-F5344CB8AC3E}">
        <p14:creationId xmlns:p14="http://schemas.microsoft.com/office/powerpoint/2010/main" val="97750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DataSources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2189897"/>
          </a:xfrm>
        </p:spPr>
        <p:txBody>
          <a:bodyPr>
            <a:normAutofit/>
          </a:bodyPr>
          <a:lstStyle/>
          <a:p>
            <a:pPr marL="457200" lvl="1" indent="-457200">
              <a:spcBef>
                <a:spcPts val="1000"/>
              </a:spcBef>
            </a:pPr>
            <a:r>
              <a:rPr lang="en-US" dirty="0">
                <a:solidFill>
                  <a:srgbClr val="343536"/>
                </a:solidFill>
              </a:rPr>
              <a:t>Data sources allow Terraform to use information defined outside of Terraform, defined by another separate Terraform configuration, or modified by functions.</a:t>
            </a:r>
          </a:p>
          <a:p>
            <a:pPr marL="457200" lvl="1" indent="-457200">
              <a:spcBef>
                <a:spcPts val="1000"/>
              </a:spcBef>
            </a:pPr>
            <a:r>
              <a:rPr lang="en-US" dirty="0">
                <a:solidFill>
                  <a:srgbClr val="343536"/>
                </a:solidFill>
              </a:rPr>
              <a:t>A data source is accessed via a special kind of resource known as a data resource, declared using a data block</a:t>
            </a:r>
          </a:p>
          <a:p>
            <a:pPr marL="0" indent="0" algn="l">
              <a:buNone/>
            </a:pPr>
            <a:endParaRPr lang="en-US" sz="2400" b="0" i="1" dirty="0">
              <a:effectLst/>
            </a:endParaRPr>
          </a:p>
          <a:p>
            <a:pPr marL="0" lvl="1" indent="0">
              <a:spcBef>
                <a:spcPts val="1000"/>
              </a:spcBef>
              <a:buNone/>
            </a:pPr>
            <a:endParaRPr lang="en-US" dirty="0"/>
          </a:p>
        </p:txBody>
      </p:sp>
      <p:pic>
        <p:nvPicPr>
          <p:cNvPr id="9" name="Picture 8">
            <a:extLst>
              <a:ext uri="{FF2B5EF4-FFF2-40B4-BE49-F238E27FC236}">
                <a16:creationId xmlns:a16="http://schemas.microsoft.com/office/drawing/2014/main" id="{B60D8260-A777-4BCB-9845-679560D9F307}"/>
              </a:ext>
            </a:extLst>
          </p:cNvPr>
          <p:cNvPicPr>
            <a:picLocks noChangeAspect="1"/>
          </p:cNvPicPr>
          <p:nvPr/>
        </p:nvPicPr>
        <p:blipFill>
          <a:blip r:embed="rId2"/>
          <a:stretch>
            <a:fillRect/>
          </a:stretch>
        </p:blipFill>
        <p:spPr>
          <a:xfrm>
            <a:off x="6840455" y="2120872"/>
            <a:ext cx="5070676" cy="2392319"/>
          </a:xfrm>
          <a:prstGeom prst="rect">
            <a:avLst/>
          </a:prstGeom>
        </p:spPr>
      </p:pic>
      <p:sp>
        <p:nvSpPr>
          <p:cNvPr id="10" name="Content Placeholder 2">
            <a:extLst>
              <a:ext uri="{FF2B5EF4-FFF2-40B4-BE49-F238E27FC236}">
                <a16:creationId xmlns:a16="http://schemas.microsoft.com/office/drawing/2014/main" id="{3B032DD3-1068-4455-AEC5-F893D6581C8B}"/>
              </a:ext>
            </a:extLst>
          </p:cNvPr>
          <p:cNvSpPr txBox="1">
            <a:spLocks/>
          </p:cNvSpPr>
          <p:nvPr/>
        </p:nvSpPr>
        <p:spPr>
          <a:xfrm>
            <a:off x="790675" y="2466093"/>
            <a:ext cx="6375235" cy="30482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spcBef>
                <a:spcPts val="1000"/>
              </a:spcBef>
            </a:pPr>
            <a:r>
              <a:rPr lang="en-US" dirty="0">
                <a:solidFill>
                  <a:srgbClr val="343536"/>
                </a:solidFill>
              </a:rPr>
              <a:t>If the query constraint arguments for a data resource refer only to constant values or values that are already known, the data resource will be read prior to creating a plan</a:t>
            </a:r>
            <a:r>
              <a:rPr lang="en-US" sz="2000" b="0" i="0" dirty="0">
                <a:solidFill>
                  <a:srgbClr val="343536"/>
                </a:solidFill>
                <a:effectLst/>
                <a:latin typeface="metro-web"/>
              </a:rPr>
              <a:t>.</a:t>
            </a:r>
          </a:p>
          <a:p>
            <a:pPr marL="457200" lvl="1" indent="-457200">
              <a:spcBef>
                <a:spcPts val="1000"/>
              </a:spcBef>
            </a:pPr>
            <a:r>
              <a:rPr lang="en-US" b="0" i="0" dirty="0">
                <a:solidFill>
                  <a:srgbClr val="343536"/>
                </a:solidFill>
                <a:effectLst/>
                <a:latin typeface="metro-web"/>
              </a:rPr>
              <a:t>Query constraint arguments may refer to values that cannot be determined until after configuration is applied. In this case, reading from the data source is deferred until the apply phase</a:t>
            </a:r>
            <a:endParaRPr lang="en-US" dirty="0"/>
          </a:p>
        </p:txBody>
      </p:sp>
    </p:spTree>
    <p:extLst>
      <p:ext uri="{BB962C8B-B14F-4D97-AF65-F5344CB8AC3E}">
        <p14:creationId xmlns:p14="http://schemas.microsoft.com/office/powerpoint/2010/main" val="2635936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DataSources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10795002" cy="458625"/>
          </a:xfrm>
        </p:spPr>
        <p:txBody>
          <a:bodyPr>
            <a:normAutofit/>
          </a:bodyPr>
          <a:lstStyle/>
          <a:p>
            <a:pPr marL="457200" lvl="1" indent="-457200">
              <a:spcBef>
                <a:spcPts val="1000"/>
              </a:spcBef>
            </a:pPr>
            <a:r>
              <a:rPr lang="en-US" dirty="0">
                <a:solidFill>
                  <a:srgbClr val="343536"/>
                </a:solidFill>
              </a:rPr>
              <a:t>Example</a:t>
            </a:r>
            <a:endParaRPr lang="en-US" dirty="0"/>
          </a:p>
        </p:txBody>
      </p:sp>
      <p:pic>
        <p:nvPicPr>
          <p:cNvPr id="5" name="Picture 4">
            <a:extLst>
              <a:ext uri="{FF2B5EF4-FFF2-40B4-BE49-F238E27FC236}">
                <a16:creationId xmlns:a16="http://schemas.microsoft.com/office/drawing/2014/main" id="{852C9E83-9735-422C-BB70-966E145DC045}"/>
              </a:ext>
            </a:extLst>
          </p:cNvPr>
          <p:cNvPicPr>
            <a:picLocks noChangeAspect="1"/>
          </p:cNvPicPr>
          <p:nvPr/>
        </p:nvPicPr>
        <p:blipFill>
          <a:blip r:embed="rId2"/>
          <a:stretch>
            <a:fillRect/>
          </a:stretch>
        </p:blipFill>
        <p:spPr>
          <a:xfrm>
            <a:off x="2862071" y="820208"/>
            <a:ext cx="5653815" cy="3462543"/>
          </a:xfrm>
          <a:prstGeom prst="rect">
            <a:avLst/>
          </a:prstGeom>
        </p:spPr>
      </p:pic>
      <p:sp>
        <p:nvSpPr>
          <p:cNvPr id="8" name="Content Placeholder 2">
            <a:extLst>
              <a:ext uri="{FF2B5EF4-FFF2-40B4-BE49-F238E27FC236}">
                <a16:creationId xmlns:a16="http://schemas.microsoft.com/office/drawing/2014/main" id="{3FD0F642-AEE8-467B-B3A6-8F9ADF50EA49}"/>
              </a:ext>
            </a:extLst>
          </p:cNvPr>
          <p:cNvSpPr txBox="1">
            <a:spLocks/>
          </p:cNvSpPr>
          <p:nvPr/>
        </p:nvSpPr>
        <p:spPr>
          <a:xfrm>
            <a:off x="790675" y="4583556"/>
            <a:ext cx="5397501" cy="1202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spcBef>
                <a:spcPts val="1000"/>
              </a:spcBef>
            </a:pPr>
            <a:r>
              <a:rPr lang="en-US" sz="2000" dirty="0">
                <a:solidFill>
                  <a:srgbClr val="343536"/>
                </a:solidFill>
              </a:rPr>
              <a:t>Each data instance will export one or more attributes, which can be used in other resources as reference expressions of the form data.&lt;TYPE&gt;.&lt;NAME&gt;.&lt;ATTRIBUTE&gt;.</a:t>
            </a:r>
          </a:p>
        </p:txBody>
      </p:sp>
      <p:pic>
        <p:nvPicPr>
          <p:cNvPr id="11" name="Picture 10">
            <a:extLst>
              <a:ext uri="{FF2B5EF4-FFF2-40B4-BE49-F238E27FC236}">
                <a16:creationId xmlns:a16="http://schemas.microsoft.com/office/drawing/2014/main" id="{D0F72BFE-A370-400A-B74D-4B82BF7AAEAF}"/>
              </a:ext>
            </a:extLst>
          </p:cNvPr>
          <p:cNvPicPr>
            <a:picLocks noChangeAspect="1"/>
          </p:cNvPicPr>
          <p:nvPr/>
        </p:nvPicPr>
        <p:blipFill>
          <a:blip r:embed="rId3"/>
          <a:stretch>
            <a:fillRect/>
          </a:stretch>
        </p:blipFill>
        <p:spPr>
          <a:xfrm>
            <a:off x="6710646" y="4583556"/>
            <a:ext cx="3610479" cy="1448002"/>
          </a:xfrm>
          <a:prstGeom prst="rect">
            <a:avLst/>
          </a:prstGeom>
        </p:spPr>
      </p:pic>
    </p:spTree>
    <p:extLst>
      <p:ext uri="{BB962C8B-B14F-4D97-AF65-F5344CB8AC3E}">
        <p14:creationId xmlns:p14="http://schemas.microsoft.com/office/powerpoint/2010/main" val="2360928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5899374" cy="4862135"/>
          </a:xfrm>
        </p:spPr>
        <p:txBody>
          <a:bodyPr>
            <a:noAutofit/>
          </a:bodyPr>
          <a:lstStyle/>
          <a:p>
            <a:pPr marL="0" lvl="1" indent="0">
              <a:spcBef>
                <a:spcPts val="1000"/>
              </a:spcBef>
              <a:buNone/>
            </a:pPr>
            <a:r>
              <a:rPr lang="en-US" dirty="0">
                <a:solidFill>
                  <a:srgbClr val="343536"/>
                </a:solidFill>
              </a:rPr>
              <a:t>Declaring an Input Variable</a:t>
            </a:r>
          </a:p>
          <a:p>
            <a:pPr marL="0" lvl="1" indent="0">
              <a:spcBef>
                <a:spcPts val="1000"/>
              </a:spcBef>
              <a:buNone/>
            </a:pPr>
            <a:endParaRPr lang="en-US" dirty="0">
              <a:solidFill>
                <a:srgbClr val="343536"/>
              </a:solidFill>
            </a:endParaRPr>
          </a:p>
          <a:p>
            <a:pPr marL="342900" lvl="1" indent="-342900">
              <a:spcBef>
                <a:spcPts val="1000"/>
              </a:spcBef>
            </a:pPr>
            <a:r>
              <a:rPr lang="en-US" sz="2000" dirty="0">
                <a:solidFill>
                  <a:srgbClr val="343536"/>
                </a:solidFill>
              </a:rPr>
              <a:t>Each input variable accepted by a module must be declared using a variable block</a:t>
            </a:r>
          </a:p>
          <a:p>
            <a:pPr marL="342900" lvl="1" indent="-342900">
              <a:spcBef>
                <a:spcPts val="1000"/>
              </a:spcBef>
            </a:pPr>
            <a:r>
              <a:rPr lang="en-US" sz="2000" dirty="0">
                <a:solidFill>
                  <a:srgbClr val="343536"/>
                </a:solidFill>
              </a:rPr>
              <a:t>The label after the </a:t>
            </a:r>
            <a:r>
              <a:rPr lang="en-US" sz="2000" i="1" dirty="0">
                <a:solidFill>
                  <a:srgbClr val="00B0F0"/>
                </a:solidFill>
              </a:rPr>
              <a:t>variable</a:t>
            </a:r>
            <a:r>
              <a:rPr lang="en-US" sz="2000" dirty="0">
                <a:solidFill>
                  <a:srgbClr val="343536"/>
                </a:solidFill>
              </a:rPr>
              <a:t> keyword is a name for the variable, which must be unique among all variables</a:t>
            </a:r>
          </a:p>
          <a:p>
            <a:pPr marL="342900" lvl="1" indent="-342900">
              <a:spcBef>
                <a:spcPts val="1000"/>
              </a:spcBef>
            </a:pPr>
            <a:r>
              <a:rPr lang="en-US" sz="2000" dirty="0">
                <a:solidFill>
                  <a:srgbClr val="343536"/>
                </a:solidFill>
              </a:rPr>
              <a:t>The name of a variable can be any valid identifier except the following: source, version, providers, count, </a:t>
            </a:r>
            <a:r>
              <a:rPr lang="en-US" sz="2000" dirty="0" err="1">
                <a:solidFill>
                  <a:srgbClr val="343536"/>
                </a:solidFill>
              </a:rPr>
              <a:t>for_each</a:t>
            </a:r>
            <a:r>
              <a:rPr lang="en-US" sz="2000" dirty="0">
                <a:solidFill>
                  <a:srgbClr val="343536"/>
                </a:solidFill>
              </a:rPr>
              <a:t>, lifecycle, </a:t>
            </a:r>
            <a:r>
              <a:rPr lang="en-US" sz="2000" dirty="0" err="1">
                <a:solidFill>
                  <a:srgbClr val="343536"/>
                </a:solidFill>
              </a:rPr>
              <a:t>depends_on</a:t>
            </a:r>
            <a:r>
              <a:rPr lang="en-US" sz="2000" dirty="0">
                <a:solidFill>
                  <a:srgbClr val="343536"/>
                </a:solidFill>
              </a:rPr>
              <a:t>, locals.</a:t>
            </a:r>
          </a:p>
          <a:p>
            <a:pPr marL="0" lvl="1" indent="0">
              <a:spcBef>
                <a:spcPts val="1000"/>
              </a:spcBef>
              <a:buNone/>
            </a:pPr>
            <a:endParaRPr lang="en-US" sz="2000" dirty="0">
              <a:solidFill>
                <a:srgbClr val="343536"/>
              </a:solidFill>
            </a:endParaRPr>
          </a:p>
        </p:txBody>
      </p:sp>
      <p:pic>
        <p:nvPicPr>
          <p:cNvPr id="9" name="Picture 8">
            <a:extLst>
              <a:ext uri="{FF2B5EF4-FFF2-40B4-BE49-F238E27FC236}">
                <a16:creationId xmlns:a16="http://schemas.microsoft.com/office/drawing/2014/main" id="{DD701680-F8DB-4C14-BC08-215701B6ED0C}"/>
              </a:ext>
            </a:extLst>
          </p:cNvPr>
          <p:cNvPicPr>
            <a:picLocks noChangeAspect="1"/>
          </p:cNvPicPr>
          <p:nvPr/>
        </p:nvPicPr>
        <p:blipFill>
          <a:blip r:embed="rId2"/>
          <a:stretch>
            <a:fillRect/>
          </a:stretch>
        </p:blipFill>
        <p:spPr>
          <a:xfrm>
            <a:off x="6851949" y="726016"/>
            <a:ext cx="5110578" cy="5151463"/>
          </a:xfrm>
          <a:prstGeom prst="rect">
            <a:avLst/>
          </a:prstGeom>
        </p:spPr>
      </p:pic>
    </p:spTree>
    <p:extLst>
      <p:ext uri="{BB962C8B-B14F-4D97-AF65-F5344CB8AC3E}">
        <p14:creationId xmlns:p14="http://schemas.microsoft.com/office/powerpoint/2010/main" val="3590984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790675" y="820208"/>
            <a:ext cx="5899374" cy="4862135"/>
          </a:xfrm>
        </p:spPr>
        <p:txBody>
          <a:bodyPr>
            <a:noAutofit/>
          </a:bodyPr>
          <a:lstStyle/>
          <a:p>
            <a:pPr marL="0" lvl="1" indent="0">
              <a:spcBef>
                <a:spcPts val="1000"/>
              </a:spcBef>
              <a:buNone/>
            </a:pPr>
            <a:r>
              <a:rPr lang="en-US" dirty="0">
                <a:solidFill>
                  <a:srgbClr val="343536"/>
                </a:solidFill>
              </a:rPr>
              <a:t>Arguments</a:t>
            </a:r>
          </a:p>
          <a:p>
            <a:pPr marL="0" lvl="1" indent="0">
              <a:spcBef>
                <a:spcPts val="1000"/>
              </a:spcBef>
              <a:buNone/>
            </a:pPr>
            <a:endParaRPr lang="en-US" dirty="0">
              <a:solidFill>
                <a:srgbClr val="343536"/>
              </a:solidFill>
            </a:endParaRPr>
          </a:p>
          <a:p>
            <a:pPr marL="342900" lvl="1" indent="-342900">
              <a:spcBef>
                <a:spcPts val="1000"/>
              </a:spcBef>
            </a:pPr>
            <a:r>
              <a:rPr lang="en-US" sz="2000" i="1" dirty="0">
                <a:solidFill>
                  <a:srgbClr val="00B0F0"/>
                </a:solidFill>
              </a:rPr>
              <a:t>default</a:t>
            </a:r>
            <a:r>
              <a:rPr lang="en-US" sz="2000" dirty="0">
                <a:solidFill>
                  <a:srgbClr val="343536"/>
                </a:solidFill>
              </a:rPr>
              <a:t> - A default value which then makes the variable optional.</a:t>
            </a:r>
          </a:p>
          <a:p>
            <a:pPr marL="342900" lvl="1" indent="-342900">
              <a:spcBef>
                <a:spcPts val="1000"/>
              </a:spcBef>
            </a:pPr>
            <a:r>
              <a:rPr lang="en-US" sz="2000" i="1" dirty="0">
                <a:solidFill>
                  <a:srgbClr val="00B0F0"/>
                </a:solidFill>
              </a:rPr>
              <a:t>type</a:t>
            </a:r>
            <a:r>
              <a:rPr lang="en-US" sz="2000" dirty="0">
                <a:solidFill>
                  <a:srgbClr val="343536"/>
                </a:solidFill>
              </a:rPr>
              <a:t> - This argument specifies what value types are accepted for the variable.</a:t>
            </a:r>
          </a:p>
          <a:p>
            <a:pPr marL="342900" lvl="1" indent="-342900">
              <a:spcBef>
                <a:spcPts val="1000"/>
              </a:spcBef>
            </a:pPr>
            <a:r>
              <a:rPr lang="en-US" sz="2000" i="1" dirty="0">
                <a:solidFill>
                  <a:srgbClr val="00B0F0"/>
                </a:solidFill>
              </a:rPr>
              <a:t>description </a:t>
            </a:r>
            <a:r>
              <a:rPr lang="en-US" sz="2000" dirty="0">
                <a:solidFill>
                  <a:srgbClr val="343536"/>
                </a:solidFill>
              </a:rPr>
              <a:t>- This specifies the input variable's documentation.</a:t>
            </a:r>
          </a:p>
          <a:p>
            <a:pPr marL="342900" lvl="1" indent="-342900">
              <a:spcBef>
                <a:spcPts val="1000"/>
              </a:spcBef>
            </a:pPr>
            <a:r>
              <a:rPr lang="en-US" sz="2000" i="1" dirty="0">
                <a:solidFill>
                  <a:srgbClr val="00B0F0"/>
                </a:solidFill>
              </a:rPr>
              <a:t>validation</a:t>
            </a:r>
            <a:r>
              <a:rPr lang="en-US" sz="2000" dirty="0">
                <a:solidFill>
                  <a:srgbClr val="343536"/>
                </a:solidFill>
              </a:rPr>
              <a:t> - A block to define validation rules, usually in addition to type constraints.</a:t>
            </a:r>
          </a:p>
          <a:p>
            <a:pPr marL="342900" lvl="1" indent="-342900">
              <a:spcBef>
                <a:spcPts val="1000"/>
              </a:spcBef>
            </a:pPr>
            <a:r>
              <a:rPr lang="en-US" sz="2000" i="1" dirty="0">
                <a:solidFill>
                  <a:srgbClr val="00B0F0"/>
                </a:solidFill>
              </a:rPr>
              <a:t>sensitive</a:t>
            </a:r>
            <a:r>
              <a:rPr lang="en-US" sz="2000" dirty="0">
                <a:solidFill>
                  <a:srgbClr val="343536"/>
                </a:solidFill>
              </a:rPr>
              <a:t> - Limits Terraform UI output when the variable is used in configuration.</a:t>
            </a:r>
          </a:p>
          <a:p>
            <a:pPr marL="342900" lvl="1" indent="-342900">
              <a:spcBef>
                <a:spcPts val="1000"/>
              </a:spcBef>
            </a:pPr>
            <a:r>
              <a:rPr lang="en-US" sz="2000" i="1" dirty="0">
                <a:solidFill>
                  <a:srgbClr val="00B0F0"/>
                </a:solidFill>
              </a:rPr>
              <a:t>nullable</a:t>
            </a:r>
            <a:r>
              <a:rPr lang="en-US" sz="2000" dirty="0">
                <a:solidFill>
                  <a:srgbClr val="343536"/>
                </a:solidFill>
              </a:rPr>
              <a:t> - Specify if the variable can be null within the module.</a:t>
            </a:r>
          </a:p>
        </p:txBody>
      </p:sp>
      <p:pic>
        <p:nvPicPr>
          <p:cNvPr id="9" name="Picture 8">
            <a:extLst>
              <a:ext uri="{FF2B5EF4-FFF2-40B4-BE49-F238E27FC236}">
                <a16:creationId xmlns:a16="http://schemas.microsoft.com/office/drawing/2014/main" id="{DD701680-F8DB-4C14-BC08-215701B6ED0C}"/>
              </a:ext>
            </a:extLst>
          </p:cNvPr>
          <p:cNvPicPr>
            <a:picLocks noChangeAspect="1"/>
          </p:cNvPicPr>
          <p:nvPr/>
        </p:nvPicPr>
        <p:blipFill>
          <a:blip r:embed="rId2"/>
          <a:stretch>
            <a:fillRect/>
          </a:stretch>
        </p:blipFill>
        <p:spPr>
          <a:xfrm>
            <a:off x="6851949" y="726016"/>
            <a:ext cx="5110578" cy="5151463"/>
          </a:xfrm>
          <a:prstGeom prst="rect">
            <a:avLst/>
          </a:prstGeom>
        </p:spPr>
      </p:pic>
    </p:spTree>
    <p:extLst>
      <p:ext uri="{BB962C8B-B14F-4D97-AF65-F5344CB8AC3E}">
        <p14:creationId xmlns:p14="http://schemas.microsoft.com/office/powerpoint/2010/main" val="4133463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8"/>
            <a:ext cx="7626902" cy="4862135"/>
          </a:xfrm>
        </p:spPr>
        <p:txBody>
          <a:bodyPr>
            <a:noAutofit/>
          </a:bodyPr>
          <a:lstStyle/>
          <a:p>
            <a:pPr marL="0" lvl="1" indent="0">
              <a:spcBef>
                <a:spcPts val="1000"/>
              </a:spcBef>
              <a:buNone/>
            </a:pPr>
            <a:r>
              <a:rPr lang="en-US" dirty="0">
                <a:solidFill>
                  <a:srgbClr val="343536"/>
                </a:solidFill>
              </a:rPr>
              <a:t>Type constraints </a:t>
            </a:r>
          </a:p>
          <a:p>
            <a:pPr marL="0" lvl="1" indent="0">
              <a:spcBef>
                <a:spcPts val="1000"/>
              </a:spcBef>
              <a:buNone/>
            </a:pPr>
            <a:endParaRPr lang="en-US" dirty="0">
              <a:solidFill>
                <a:srgbClr val="343536"/>
              </a:solidFill>
            </a:endParaRPr>
          </a:p>
          <a:p>
            <a:pPr marL="342900" lvl="1" indent="-342900">
              <a:spcBef>
                <a:spcPts val="1000"/>
              </a:spcBef>
            </a:pPr>
            <a:r>
              <a:rPr lang="en-US" sz="2000" dirty="0">
                <a:solidFill>
                  <a:srgbClr val="343536"/>
                </a:solidFill>
              </a:rPr>
              <a:t>The type argument in a variable block allows you to restrict the type of value that will be accepted as the value for a variable. </a:t>
            </a:r>
          </a:p>
          <a:p>
            <a:pPr marL="342900" lvl="1" indent="-342900">
              <a:spcBef>
                <a:spcPts val="1000"/>
              </a:spcBef>
            </a:pPr>
            <a:r>
              <a:rPr lang="en-US" sz="2000" dirty="0">
                <a:solidFill>
                  <a:srgbClr val="343536"/>
                </a:solidFill>
              </a:rPr>
              <a:t>If no type constraint is set then a value of any type is accepted.</a:t>
            </a:r>
          </a:p>
          <a:p>
            <a:pPr marL="342900" lvl="1" indent="-342900">
              <a:spcBef>
                <a:spcPts val="1000"/>
              </a:spcBef>
            </a:pPr>
            <a:r>
              <a:rPr lang="en-US" sz="2000" dirty="0">
                <a:solidFill>
                  <a:srgbClr val="343536"/>
                </a:solidFill>
              </a:rPr>
              <a:t>Type constraints are created from a mixture of type keywords and type constructors. The supported type keywords are:</a:t>
            </a:r>
          </a:p>
          <a:p>
            <a:pPr marL="0" lvl="1" indent="0">
              <a:spcBef>
                <a:spcPts val="1000"/>
              </a:spcBef>
              <a:buNone/>
            </a:pPr>
            <a:endParaRPr lang="en-US" sz="2000" dirty="0">
              <a:solidFill>
                <a:srgbClr val="343536"/>
              </a:solidFill>
            </a:endParaRPr>
          </a:p>
          <a:p>
            <a:pPr marL="457200" lvl="2" indent="0">
              <a:spcBef>
                <a:spcPts val="1000"/>
              </a:spcBef>
              <a:buNone/>
            </a:pPr>
            <a:r>
              <a:rPr lang="en-US" sz="1800" i="1" dirty="0">
                <a:solidFill>
                  <a:srgbClr val="00B0F0"/>
                </a:solidFill>
              </a:rPr>
              <a:t>string</a:t>
            </a:r>
            <a:r>
              <a:rPr lang="en-US" sz="1800" dirty="0">
                <a:solidFill>
                  <a:srgbClr val="343536"/>
                </a:solidFill>
              </a:rPr>
              <a:t> a sequence of Unicode characters representing some text, like "hello"</a:t>
            </a:r>
          </a:p>
          <a:p>
            <a:pPr marL="457200" lvl="2" indent="0">
              <a:spcBef>
                <a:spcPts val="1000"/>
              </a:spcBef>
              <a:buNone/>
            </a:pPr>
            <a:r>
              <a:rPr lang="en-US" sz="1800" i="1" dirty="0">
                <a:solidFill>
                  <a:srgbClr val="00B0F0"/>
                </a:solidFill>
              </a:rPr>
              <a:t>number</a:t>
            </a:r>
            <a:r>
              <a:rPr lang="en-US" sz="1800" dirty="0">
                <a:solidFill>
                  <a:srgbClr val="00B0F0"/>
                </a:solidFill>
              </a:rPr>
              <a:t> </a:t>
            </a:r>
            <a:r>
              <a:rPr lang="en-US" sz="1800" dirty="0">
                <a:solidFill>
                  <a:srgbClr val="343536"/>
                </a:solidFill>
              </a:rPr>
              <a:t>a numeric value. The number type can represent both whole numbers like 15 and fractional values like 6.283185.</a:t>
            </a:r>
          </a:p>
          <a:p>
            <a:pPr marL="457200" lvl="2" indent="0">
              <a:spcBef>
                <a:spcPts val="1000"/>
              </a:spcBef>
              <a:buNone/>
            </a:pPr>
            <a:r>
              <a:rPr lang="en-US" sz="1800" i="1" dirty="0">
                <a:solidFill>
                  <a:srgbClr val="00B0F0"/>
                </a:solidFill>
              </a:rPr>
              <a:t>bool</a:t>
            </a:r>
            <a:r>
              <a:rPr lang="en-US" sz="1800" dirty="0">
                <a:solidFill>
                  <a:srgbClr val="343536"/>
                </a:solidFill>
              </a:rPr>
              <a:t> a boolean value, either true or false</a:t>
            </a:r>
          </a:p>
        </p:txBody>
      </p:sp>
      <p:pic>
        <p:nvPicPr>
          <p:cNvPr id="9" name="Picture 8">
            <a:extLst>
              <a:ext uri="{FF2B5EF4-FFF2-40B4-BE49-F238E27FC236}">
                <a16:creationId xmlns:a16="http://schemas.microsoft.com/office/drawing/2014/main" id="{DD701680-F8DB-4C14-BC08-215701B6ED0C}"/>
              </a:ext>
            </a:extLst>
          </p:cNvPr>
          <p:cNvPicPr>
            <a:picLocks noChangeAspect="1"/>
          </p:cNvPicPr>
          <p:nvPr/>
        </p:nvPicPr>
        <p:blipFill>
          <a:blip r:embed="rId2"/>
          <a:stretch>
            <a:fillRect/>
          </a:stretch>
        </p:blipFill>
        <p:spPr>
          <a:xfrm>
            <a:off x="7721266" y="1640416"/>
            <a:ext cx="4241260" cy="4275191"/>
          </a:xfrm>
          <a:prstGeom prst="rect">
            <a:avLst/>
          </a:prstGeom>
        </p:spPr>
      </p:pic>
    </p:spTree>
    <p:extLst>
      <p:ext uri="{BB962C8B-B14F-4D97-AF65-F5344CB8AC3E}">
        <p14:creationId xmlns:p14="http://schemas.microsoft.com/office/powerpoint/2010/main" val="3387551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8"/>
            <a:ext cx="7536133" cy="4862135"/>
          </a:xfrm>
        </p:spPr>
        <p:txBody>
          <a:bodyPr>
            <a:noAutofit/>
          </a:bodyPr>
          <a:lstStyle/>
          <a:p>
            <a:pPr marL="0" lvl="1" indent="0">
              <a:spcBef>
                <a:spcPts val="1000"/>
              </a:spcBef>
              <a:buNone/>
            </a:pPr>
            <a:r>
              <a:rPr lang="en-US" dirty="0">
                <a:solidFill>
                  <a:srgbClr val="343536"/>
                </a:solidFill>
              </a:rPr>
              <a:t>Type constraints </a:t>
            </a:r>
          </a:p>
          <a:p>
            <a:pPr marL="0" lvl="1" indent="0">
              <a:spcBef>
                <a:spcPts val="1000"/>
              </a:spcBef>
              <a:buNone/>
            </a:pPr>
            <a:endParaRPr lang="en-US" dirty="0">
              <a:solidFill>
                <a:srgbClr val="343536"/>
              </a:solidFill>
            </a:endParaRPr>
          </a:p>
          <a:p>
            <a:pPr marL="0" lvl="1" indent="0">
              <a:spcBef>
                <a:spcPts val="1000"/>
              </a:spcBef>
              <a:buNone/>
            </a:pPr>
            <a:r>
              <a:rPr lang="en-US" sz="2000" dirty="0">
                <a:solidFill>
                  <a:srgbClr val="343536"/>
                </a:solidFill>
              </a:rPr>
              <a:t>The type constructors allow you to specify complex types such as collections:</a:t>
            </a:r>
          </a:p>
          <a:p>
            <a:pPr marL="0" lvl="1" indent="0">
              <a:spcBef>
                <a:spcPts val="1000"/>
              </a:spcBef>
              <a:buNone/>
            </a:pPr>
            <a:endParaRPr lang="en-US" sz="2000" dirty="0">
              <a:solidFill>
                <a:srgbClr val="343536"/>
              </a:solidFill>
            </a:endParaRPr>
          </a:p>
          <a:p>
            <a:pPr marL="0" lvl="1" indent="0">
              <a:spcBef>
                <a:spcPts val="1000"/>
              </a:spcBef>
              <a:buNone/>
            </a:pPr>
            <a:r>
              <a:rPr lang="en-US" sz="2000" i="1" dirty="0">
                <a:solidFill>
                  <a:srgbClr val="00B0F0"/>
                </a:solidFill>
              </a:rPr>
              <a:t>list(&lt;TYPE&gt;) </a:t>
            </a:r>
            <a:r>
              <a:rPr lang="en-US" sz="2000" dirty="0">
                <a:solidFill>
                  <a:srgbClr val="343536"/>
                </a:solidFill>
              </a:rPr>
              <a:t>a sequence of values, like </a:t>
            </a:r>
            <a:r>
              <a:rPr lang="en-US" sz="2000" dirty="0">
                <a:solidFill>
                  <a:srgbClr val="FF0000"/>
                </a:solidFill>
              </a:rPr>
              <a:t>["us-west-1a", "us-west-1c"]</a:t>
            </a:r>
          </a:p>
          <a:p>
            <a:pPr marL="0" lvl="1" indent="0">
              <a:spcBef>
                <a:spcPts val="1000"/>
              </a:spcBef>
              <a:buNone/>
            </a:pPr>
            <a:r>
              <a:rPr lang="en-US" sz="2000" i="1" dirty="0">
                <a:solidFill>
                  <a:srgbClr val="00B0F0"/>
                </a:solidFill>
              </a:rPr>
              <a:t>set(&lt;TYPE&gt;) </a:t>
            </a:r>
            <a:r>
              <a:rPr lang="en-US" sz="2000" dirty="0">
                <a:solidFill>
                  <a:srgbClr val="343536"/>
                </a:solidFill>
              </a:rPr>
              <a:t>a sequence of values</a:t>
            </a:r>
          </a:p>
          <a:p>
            <a:pPr marL="0" lvl="1" indent="0">
              <a:spcBef>
                <a:spcPts val="1000"/>
              </a:spcBef>
              <a:buNone/>
            </a:pPr>
            <a:r>
              <a:rPr lang="en-US" sz="2000" i="1" dirty="0">
                <a:solidFill>
                  <a:srgbClr val="00B0F0"/>
                </a:solidFill>
              </a:rPr>
              <a:t>map(&lt;TYPE&gt;) </a:t>
            </a:r>
            <a:r>
              <a:rPr lang="en-US" sz="2000" dirty="0">
                <a:solidFill>
                  <a:srgbClr val="343536"/>
                </a:solidFill>
              </a:rPr>
              <a:t>a group of values identified by named labels, like </a:t>
            </a:r>
            <a:r>
              <a:rPr lang="en-US" sz="2000" dirty="0">
                <a:solidFill>
                  <a:srgbClr val="FF0000"/>
                </a:solidFill>
              </a:rPr>
              <a:t>{name = "Mabel", age = 52}.</a:t>
            </a:r>
          </a:p>
          <a:p>
            <a:pPr marL="0" lvl="1" indent="0">
              <a:spcBef>
                <a:spcPts val="1000"/>
              </a:spcBef>
              <a:buNone/>
            </a:pPr>
            <a:r>
              <a:rPr lang="en-US" sz="2000" i="1" dirty="0">
                <a:solidFill>
                  <a:srgbClr val="00B0F0"/>
                </a:solidFill>
              </a:rPr>
              <a:t>object({&lt;ATTR NAME&gt; = &lt;TYPE&gt;, ... }) </a:t>
            </a:r>
            <a:r>
              <a:rPr lang="en-US" sz="2000" dirty="0">
                <a:solidFill>
                  <a:srgbClr val="343536"/>
                </a:solidFill>
              </a:rPr>
              <a:t>a group of values identified by named labels, like </a:t>
            </a:r>
            <a:r>
              <a:rPr lang="en-US" sz="2000" dirty="0">
                <a:solidFill>
                  <a:srgbClr val="FF0000"/>
                </a:solidFill>
              </a:rPr>
              <a:t>{name = "Mabel", age = 52}.</a:t>
            </a:r>
          </a:p>
          <a:p>
            <a:pPr marL="0" lvl="1" indent="0">
              <a:spcBef>
                <a:spcPts val="1000"/>
              </a:spcBef>
              <a:buNone/>
            </a:pPr>
            <a:r>
              <a:rPr lang="en-US" sz="2000" i="1" dirty="0">
                <a:solidFill>
                  <a:srgbClr val="00B0F0"/>
                </a:solidFill>
              </a:rPr>
              <a:t>tuple([&lt;TYPE&gt;, ...]) </a:t>
            </a:r>
            <a:r>
              <a:rPr lang="en-US" sz="2000" dirty="0">
                <a:solidFill>
                  <a:srgbClr val="343536"/>
                </a:solidFill>
              </a:rPr>
              <a:t>a sequence of values, like </a:t>
            </a:r>
            <a:r>
              <a:rPr lang="en-US" sz="2000" dirty="0">
                <a:solidFill>
                  <a:srgbClr val="FF0000"/>
                </a:solidFill>
              </a:rPr>
              <a:t>["us-west-1a", "us-west-1c"]</a:t>
            </a:r>
          </a:p>
          <a:p>
            <a:pPr marL="0" lvl="1" indent="0">
              <a:spcBef>
                <a:spcPts val="1000"/>
              </a:spcBef>
              <a:buNone/>
            </a:pPr>
            <a:r>
              <a:rPr lang="en-US" sz="2000" i="1" dirty="0">
                <a:solidFill>
                  <a:srgbClr val="00B0F0"/>
                </a:solidFill>
              </a:rPr>
              <a:t>any </a:t>
            </a:r>
          </a:p>
        </p:txBody>
      </p:sp>
      <p:pic>
        <p:nvPicPr>
          <p:cNvPr id="9" name="Picture 8">
            <a:extLst>
              <a:ext uri="{FF2B5EF4-FFF2-40B4-BE49-F238E27FC236}">
                <a16:creationId xmlns:a16="http://schemas.microsoft.com/office/drawing/2014/main" id="{DD701680-F8DB-4C14-BC08-215701B6ED0C}"/>
              </a:ext>
            </a:extLst>
          </p:cNvPr>
          <p:cNvPicPr>
            <a:picLocks noChangeAspect="1"/>
          </p:cNvPicPr>
          <p:nvPr/>
        </p:nvPicPr>
        <p:blipFill>
          <a:blip r:embed="rId2"/>
          <a:stretch>
            <a:fillRect/>
          </a:stretch>
        </p:blipFill>
        <p:spPr>
          <a:xfrm>
            <a:off x="7681631" y="1332508"/>
            <a:ext cx="4426393" cy="4461804"/>
          </a:xfrm>
          <a:prstGeom prst="rect">
            <a:avLst/>
          </a:prstGeom>
        </p:spPr>
      </p:pic>
    </p:spTree>
    <p:extLst>
      <p:ext uri="{BB962C8B-B14F-4D97-AF65-F5344CB8AC3E}">
        <p14:creationId xmlns:p14="http://schemas.microsoft.com/office/powerpoint/2010/main" val="3133135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11564420" cy="2744086"/>
          </a:xfrm>
        </p:spPr>
        <p:txBody>
          <a:bodyPr>
            <a:noAutofit/>
          </a:bodyPr>
          <a:lstStyle/>
          <a:p>
            <a:pPr marL="0" lvl="1" indent="0">
              <a:spcBef>
                <a:spcPts val="1000"/>
              </a:spcBef>
              <a:buNone/>
            </a:pPr>
            <a:r>
              <a:rPr lang="en-US" dirty="0">
                <a:solidFill>
                  <a:srgbClr val="343536"/>
                </a:solidFill>
              </a:rPr>
              <a:t>Variable Value Validation</a:t>
            </a:r>
          </a:p>
          <a:p>
            <a:pPr marL="342900" lvl="1" indent="-342900">
              <a:spcBef>
                <a:spcPts val="1000"/>
              </a:spcBef>
            </a:pPr>
            <a:r>
              <a:rPr lang="en-US" sz="2000" dirty="0">
                <a:solidFill>
                  <a:srgbClr val="343536"/>
                </a:solidFill>
              </a:rPr>
              <a:t>In addition to Type Constraints, custom validation rules for a particular variable can be specified using a </a:t>
            </a:r>
            <a:r>
              <a:rPr lang="en-US" sz="2000" i="1" dirty="0">
                <a:solidFill>
                  <a:srgbClr val="00B0F0"/>
                </a:solidFill>
              </a:rPr>
              <a:t>validation</a:t>
            </a:r>
            <a:r>
              <a:rPr lang="en-US" sz="2000" dirty="0">
                <a:solidFill>
                  <a:srgbClr val="343536"/>
                </a:solidFill>
              </a:rPr>
              <a:t> block nested within the corresponding variable block</a:t>
            </a:r>
          </a:p>
          <a:p>
            <a:pPr marL="342900" lvl="1" indent="-342900">
              <a:spcBef>
                <a:spcPts val="1000"/>
              </a:spcBef>
            </a:pPr>
            <a:r>
              <a:rPr lang="en-US" sz="2000" dirty="0">
                <a:solidFill>
                  <a:srgbClr val="343536"/>
                </a:solidFill>
              </a:rPr>
              <a:t>The condition argument is an expression that must use the value of the variable to return true</a:t>
            </a:r>
            <a:endParaRPr lang="en-US" sz="2000" dirty="0">
              <a:solidFill>
                <a:srgbClr val="FF0000"/>
              </a:solidFill>
            </a:endParaRPr>
          </a:p>
        </p:txBody>
      </p:sp>
      <p:pic>
        <p:nvPicPr>
          <p:cNvPr id="5" name="Picture 4">
            <a:extLst>
              <a:ext uri="{FF2B5EF4-FFF2-40B4-BE49-F238E27FC236}">
                <a16:creationId xmlns:a16="http://schemas.microsoft.com/office/drawing/2014/main" id="{CD1FE4A5-BDDD-4F7D-9923-3E74416377AD}"/>
              </a:ext>
            </a:extLst>
          </p:cNvPr>
          <p:cNvPicPr>
            <a:picLocks noChangeAspect="1"/>
          </p:cNvPicPr>
          <p:nvPr/>
        </p:nvPicPr>
        <p:blipFill>
          <a:blip r:embed="rId2"/>
          <a:stretch>
            <a:fillRect/>
          </a:stretch>
        </p:blipFill>
        <p:spPr>
          <a:xfrm>
            <a:off x="1613859" y="2799481"/>
            <a:ext cx="7602011" cy="2695951"/>
          </a:xfrm>
          <a:prstGeom prst="rect">
            <a:avLst/>
          </a:prstGeom>
        </p:spPr>
      </p:pic>
    </p:spTree>
    <p:extLst>
      <p:ext uri="{BB962C8B-B14F-4D97-AF65-F5344CB8AC3E}">
        <p14:creationId xmlns:p14="http://schemas.microsoft.com/office/powerpoint/2010/main" val="388789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11564420" cy="2417513"/>
          </a:xfrm>
        </p:spPr>
        <p:txBody>
          <a:bodyPr>
            <a:noAutofit/>
          </a:bodyPr>
          <a:lstStyle/>
          <a:p>
            <a:pPr marL="0" lvl="1" indent="0">
              <a:spcBef>
                <a:spcPts val="1000"/>
              </a:spcBef>
              <a:buNone/>
            </a:pPr>
            <a:r>
              <a:rPr lang="en-US" dirty="0">
                <a:solidFill>
                  <a:srgbClr val="343536"/>
                </a:solidFill>
              </a:rPr>
              <a:t>Variables on the Command Line</a:t>
            </a:r>
          </a:p>
          <a:p>
            <a:pPr marL="342900" lvl="1" indent="-342900">
              <a:spcBef>
                <a:spcPts val="1000"/>
              </a:spcBef>
            </a:pPr>
            <a:r>
              <a:rPr lang="en-US" sz="2000" dirty="0">
                <a:solidFill>
                  <a:srgbClr val="343536"/>
                </a:solidFill>
              </a:rPr>
              <a:t>To specify individual variables on the command line, use the -var option when running the terraform plan and terraform apply commands:</a:t>
            </a:r>
            <a:endParaRPr lang="en-US" sz="2000" dirty="0">
              <a:solidFill>
                <a:srgbClr val="FF0000"/>
              </a:solidFill>
            </a:endParaRPr>
          </a:p>
        </p:txBody>
      </p:sp>
      <p:pic>
        <p:nvPicPr>
          <p:cNvPr id="7" name="Picture 6">
            <a:extLst>
              <a:ext uri="{FF2B5EF4-FFF2-40B4-BE49-F238E27FC236}">
                <a16:creationId xmlns:a16="http://schemas.microsoft.com/office/drawing/2014/main" id="{3F003919-4DBB-4063-B75F-E2BD690E9399}"/>
              </a:ext>
            </a:extLst>
          </p:cNvPr>
          <p:cNvPicPr>
            <a:picLocks noChangeAspect="1"/>
          </p:cNvPicPr>
          <p:nvPr/>
        </p:nvPicPr>
        <p:blipFill>
          <a:blip r:embed="rId2"/>
          <a:stretch>
            <a:fillRect/>
          </a:stretch>
        </p:blipFill>
        <p:spPr>
          <a:xfrm>
            <a:off x="2096362" y="2977252"/>
            <a:ext cx="7830643" cy="1286054"/>
          </a:xfrm>
          <a:prstGeom prst="rect">
            <a:avLst/>
          </a:prstGeom>
        </p:spPr>
      </p:pic>
    </p:spTree>
    <p:extLst>
      <p:ext uri="{BB962C8B-B14F-4D97-AF65-F5344CB8AC3E}">
        <p14:creationId xmlns:p14="http://schemas.microsoft.com/office/powerpoint/2010/main" val="1278214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6068689" cy="5505946"/>
          </a:xfrm>
        </p:spPr>
        <p:txBody>
          <a:bodyPr>
            <a:noAutofit/>
          </a:bodyPr>
          <a:lstStyle/>
          <a:p>
            <a:pPr marL="0" lvl="1" indent="0">
              <a:spcBef>
                <a:spcPts val="1000"/>
              </a:spcBef>
              <a:buNone/>
            </a:pPr>
            <a:r>
              <a:rPr lang="en-US" dirty="0">
                <a:solidFill>
                  <a:srgbClr val="343536"/>
                </a:solidFill>
              </a:rPr>
              <a:t>Variable Definitions (.</a:t>
            </a:r>
            <a:r>
              <a:rPr lang="en-US" dirty="0" err="1">
                <a:solidFill>
                  <a:srgbClr val="343536"/>
                </a:solidFill>
              </a:rPr>
              <a:t>tfvars</a:t>
            </a:r>
            <a:r>
              <a:rPr lang="en-US" dirty="0">
                <a:solidFill>
                  <a:srgbClr val="343536"/>
                </a:solidFill>
              </a:rPr>
              <a:t>) Files</a:t>
            </a:r>
          </a:p>
          <a:p>
            <a:pPr marL="285750" lvl="1" indent="-285750">
              <a:spcBef>
                <a:spcPts val="1000"/>
              </a:spcBef>
            </a:pPr>
            <a:r>
              <a:rPr lang="en-US" sz="1600" dirty="0">
                <a:solidFill>
                  <a:srgbClr val="343536"/>
                </a:solidFill>
              </a:rPr>
              <a:t>To set lots of variables, it is more convenient to specify their values in a variable definitions file (</a:t>
            </a:r>
            <a:r>
              <a:rPr lang="en-US" sz="1600" i="1" dirty="0">
                <a:solidFill>
                  <a:srgbClr val="00B0F0"/>
                </a:solidFill>
              </a:rPr>
              <a:t>with a filename ending in either .</a:t>
            </a:r>
            <a:r>
              <a:rPr lang="en-US" sz="1600" i="1" dirty="0" err="1">
                <a:solidFill>
                  <a:srgbClr val="00B0F0"/>
                </a:solidFill>
              </a:rPr>
              <a:t>tfvars</a:t>
            </a:r>
            <a:r>
              <a:rPr lang="en-US" sz="1600" i="1" dirty="0">
                <a:solidFill>
                  <a:srgbClr val="00B0F0"/>
                </a:solidFill>
              </a:rPr>
              <a:t> or .</a:t>
            </a:r>
            <a:r>
              <a:rPr lang="en-US" sz="1600" i="1" dirty="0" err="1">
                <a:solidFill>
                  <a:srgbClr val="00B0F0"/>
                </a:solidFill>
              </a:rPr>
              <a:t>tfvars.json</a:t>
            </a:r>
            <a:r>
              <a:rPr lang="en-US" sz="1600" dirty="0">
                <a:solidFill>
                  <a:srgbClr val="343536"/>
                </a:solidFill>
              </a:rPr>
              <a:t>) and then specify that file on the command line with -var-file:</a:t>
            </a:r>
          </a:p>
          <a:p>
            <a:pPr marL="285750" lvl="1" indent="-285750">
              <a:spcBef>
                <a:spcPts val="1000"/>
              </a:spcBef>
            </a:pPr>
            <a:endParaRPr lang="en-US" sz="1600" dirty="0">
              <a:solidFill>
                <a:srgbClr val="343536"/>
              </a:solidFill>
            </a:endParaRPr>
          </a:p>
          <a:p>
            <a:pPr marL="285750" lvl="1" indent="-285750">
              <a:spcBef>
                <a:spcPts val="1000"/>
              </a:spcBef>
            </a:pPr>
            <a:r>
              <a:rPr lang="en-US" sz="1600" dirty="0">
                <a:solidFill>
                  <a:srgbClr val="343536"/>
                </a:solidFill>
              </a:rPr>
              <a:t>A variable definitions file uses the same basic syntax as Terraform language files, but consists only of variable name assignments</a:t>
            </a:r>
          </a:p>
          <a:p>
            <a:pPr marL="285750" lvl="1" indent="-285750">
              <a:spcBef>
                <a:spcPts val="1000"/>
              </a:spcBef>
            </a:pPr>
            <a:endParaRPr lang="en-US" sz="1600" dirty="0">
              <a:solidFill>
                <a:srgbClr val="343536"/>
              </a:solidFill>
            </a:endParaRPr>
          </a:p>
          <a:p>
            <a:pPr marL="285750" lvl="1" indent="-285750">
              <a:spcBef>
                <a:spcPts val="1000"/>
              </a:spcBef>
            </a:pPr>
            <a:r>
              <a:rPr lang="en-US" sz="1600" dirty="0">
                <a:solidFill>
                  <a:srgbClr val="343536"/>
                </a:solidFill>
              </a:rPr>
              <a:t>Terraform also automatically loads a number of variable definitions files if they are present:</a:t>
            </a:r>
          </a:p>
          <a:p>
            <a:pPr marL="742950" lvl="2" indent="-285750">
              <a:spcBef>
                <a:spcPts val="1000"/>
              </a:spcBef>
            </a:pPr>
            <a:r>
              <a:rPr lang="en-US" sz="1400" dirty="0">
                <a:solidFill>
                  <a:srgbClr val="343536"/>
                </a:solidFill>
              </a:rPr>
              <a:t>Files named exactly </a:t>
            </a:r>
            <a:r>
              <a:rPr lang="en-US" sz="1400" i="1" dirty="0" err="1">
                <a:solidFill>
                  <a:srgbClr val="00B0F0"/>
                </a:solidFill>
              </a:rPr>
              <a:t>terraform.tfvars</a:t>
            </a:r>
            <a:r>
              <a:rPr lang="en-US" sz="1400" i="1" dirty="0">
                <a:solidFill>
                  <a:srgbClr val="00B0F0"/>
                </a:solidFill>
              </a:rPr>
              <a:t> </a:t>
            </a:r>
            <a:r>
              <a:rPr lang="en-US" sz="1400" dirty="0">
                <a:solidFill>
                  <a:srgbClr val="343536"/>
                </a:solidFill>
              </a:rPr>
              <a:t>or </a:t>
            </a:r>
            <a:r>
              <a:rPr lang="en-US" sz="1400" i="1" dirty="0" err="1">
                <a:solidFill>
                  <a:srgbClr val="00B0F0"/>
                </a:solidFill>
              </a:rPr>
              <a:t>terraform.tfvars.json</a:t>
            </a:r>
            <a:r>
              <a:rPr lang="en-US" sz="1400" dirty="0">
                <a:solidFill>
                  <a:srgbClr val="343536"/>
                </a:solidFill>
              </a:rPr>
              <a:t>.</a:t>
            </a:r>
          </a:p>
          <a:p>
            <a:pPr marL="742950" lvl="2" indent="-285750">
              <a:spcBef>
                <a:spcPts val="1000"/>
              </a:spcBef>
            </a:pPr>
            <a:r>
              <a:rPr lang="en-US" sz="1400" dirty="0">
                <a:solidFill>
                  <a:srgbClr val="343536"/>
                </a:solidFill>
              </a:rPr>
              <a:t>Any files with names ending in </a:t>
            </a:r>
            <a:r>
              <a:rPr lang="en-US" sz="1400" i="1" dirty="0">
                <a:solidFill>
                  <a:srgbClr val="00B0F0"/>
                </a:solidFill>
              </a:rPr>
              <a:t>.</a:t>
            </a:r>
            <a:r>
              <a:rPr lang="en-US" sz="1400" i="1" dirty="0" err="1">
                <a:solidFill>
                  <a:srgbClr val="00B0F0"/>
                </a:solidFill>
              </a:rPr>
              <a:t>auto.tfvars</a:t>
            </a:r>
            <a:r>
              <a:rPr lang="en-US" sz="1400" i="1" dirty="0">
                <a:solidFill>
                  <a:srgbClr val="00B0F0"/>
                </a:solidFill>
              </a:rPr>
              <a:t> </a:t>
            </a:r>
            <a:r>
              <a:rPr lang="en-US" sz="1400" dirty="0">
                <a:solidFill>
                  <a:srgbClr val="343536"/>
                </a:solidFill>
              </a:rPr>
              <a:t>or </a:t>
            </a:r>
            <a:r>
              <a:rPr lang="en-US" sz="1400" i="1" dirty="0">
                <a:solidFill>
                  <a:srgbClr val="00B0F0"/>
                </a:solidFill>
              </a:rPr>
              <a:t>.</a:t>
            </a:r>
            <a:r>
              <a:rPr lang="en-US" sz="1400" i="1" dirty="0" err="1">
                <a:solidFill>
                  <a:srgbClr val="00B0F0"/>
                </a:solidFill>
              </a:rPr>
              <a:t>auto.tfvars.json</a:t>
            </a:r>
            <a:r>
              <a:rPr lang="en-US" sz="1400" dirty="0">
                <a:solidFill>
                  <a:srgbClr val="343536"/>
                </a:solidFill>
              </a:rPr>
              <a:t>.</a:t>
            </a:r>
          </a:p>
          <a:p>
            <a:pPr marL="0" lvl="1" indent="0">
              <a:spcBef>
                <a:spcPts val="1000"/>
              </a:spcBef>
              <a:buNone/>
            </a:pPr>
            <a:r>
              <a:rPr lang="en-US" dirty="0">
                <a:solidFill>
                  <a:srgbClr val="343536"/>
                </a:solidFill>
              </a:rPr>
              <a:t>Environment Variables</a:t>
            </a:r>
          </a:p>
          <a:p>
            <a:pPr marL="742950" lvl="2" indent="-285750">
              <a:spcBef>
                <a:spcPts val="1000"/>
              </a:spcBef>
            </a:pPr>
            <a:r>
              <a:rPr lang="en-US" sz="1600" dirty="0">
                <a:solidFill>
                  <a:srgbClr val="343536"/>
                </a:solidFill>
              </a:rPr>
              <a:t>Terraform searches the environment of its own process for environment variables named TF_VAR_ followed by the name of a declared variable.</a:t>
            </a:r>
          </a:p>
        </p:txBody>
      </p:sp>
      <p:pic>
        <p:nvPicPr>
          <p:cNvPr id="6" name="Picture 5">
            <a:extLst>
              <a:ext uri="{FF2B5EF4-FFF2-40B4-BE49-F238E27FC236}">
                <a16:creationId xmlns:a16="http://schemas.microsoft.com/office/drawing/2014/main" id="{C725DB3B-1969-4366-94B7-7EB1E98F5CD3}"/>
              </a:ext>
            </a:extLst>
          </p:cNvPr>
          <p:cNvPicPr>
            <a:picLocks noChangeAspect="1"/>
          </p:cNvPicPr>
          <p:nvPr/>
        </p:nvPicPr>
        <p:blipFill>
          <a:blip r:embed="rId2"/>
          <a:stretch>
            <a:fillRect/>
          </a:stretch>
        </p:blipFill>
        <p:spPr>
          <a:xfrm>
            <a:off x="5743994" y="2051333"/>
            <a:ext cx="6068689" cy="590632"/>
          </a:xfrm>
          <a:prstGeom prst="rect">
            <a:avLst/>
          </a:prstGeom>
        </p:spPr>
      </p:pic>
      <p:pic>
        <p:nvPicPr>
          <p:cNvPr id="9" name="Picture 8">
            <a:extLst>
              <a:ext uri="{FF2B5EF4-FFF2-40B4-BE49-F238E27FC236}">
                <a16:creationId xmlns:a16="http://schemas.microsoft.com/office/drawing/2014/main" id="{B204CEA5-14E3-4B44-A9E5-D494D78AD6C8}"/>
              </a:ext>
            </a:extLst>
          </p:cNvPr>
          <p:cNvPicPr>
            <a:picLocks noChangeAspect="1"/>
          </p:cNvPicPr>
          <p:nvPr/>
        </p:nvPicPr>
        <p:blipFill>
          <a:blip r:embed="rId3"/>
          <a:stretch>
            <a:fillRect/>
          </a:stretch>
        </p:blipFill>
        <p:spPr>
          <a:xfrm>
            <a:off x="7060844" y="2985797"/>
            <a:ext cx="4172532" cy="1609950"/>
          </a:xfrm>
          <a:prstGeom prst="rect">
            <a:avLst/>
          </a:prstGeom>
        </p:spPr>
      </p:pic>
      <p:pic>
        <p:nvPicPr>
          <p:cNvPr id="11" name="Picture 10">
            <a:extLst>
              <a:ext uri="{FF2B5EF4-FFF2-40B4-BE49-F238E27FC236}">
                <a16:creationId xmlns:a16="http://schemas.microsoft.com/office/drawing/2014/main" id="{031B433E-735B-4070-A36F-86DF4158B573}"/>
              </a:ext>
            </a:extLst>
          </p:cNvPr>
          <p:cNvPicPr>
            <a:picLocks noChangeAspect="1"/>
          </p:cNvPicPr>
          <p:nvPr/>
        </p:nvPicPr>
        <p:blipFill>
          <a:blip r:embed="rId4"/>
          <a:stretch>
            <a:fillRect/>
          </a:stretch>
        </p:blipFill>
        <p:spPr>
          <a:xfrm>
            <a:off x="6527637" y="4981567"/>
            <a:ext cx="4182059" cy="1143160"/>
          </a:xfrm>
          <a:prstGeom prst="rect">
            <a:avLst/>
          </a:prstGeom>
        </p:spPr>
      </p:pic>
    </p:spTree>
    <p:extLst>
      <p:ext uri="{BB962C8B-B14F-4D97-AF65-F5344CB8AC3E}">
        <p14:creationId xmlns:p14="http://schemas.microsoft.com/office/powerpoint/2010/main" val="414623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18255"/>
            <a:ext cx="10337800" cy="1150145"/>
          </a:xfrm>
        </p:spPr>
        <p:txBody>
          <a:bodyPr/>
          <a:lstStyle/>
          <a:p>
            <a:r>
              <a:rPr lang="en-US" i="0" dirty="0">
                <a:solidFill>
                  <a:srgbClr val="000000"/>
                </a:solidFill>
                <a:effectLst/>
                <a:latin typeface="Metro"/>
              </a:rPr>
              <a:t>What is Infrastructure as Code?</a:t>
            </a:r>
            <a:endParaRPr lang="en-IN" dirty="0"/>
          </a:p>
        </p:txBody>
      </p:sp>
      <p:sp>
        <p:nvSpPr>
          <p:cNvPr id="3" name="Content Placeholder 2">
            <a:extLst>
              <a:ext uri="{FF2B5EF4-FFF2-40B4-BE49-F238E27FC236}">
                <a16:creationId xmlns:a16="http://schemas.microsoft.com/office/drawing/2014/main" id="{D00FFE07-CB89-4B92-94D8-F4423034E814}"/>
              </a:ext>
            </a:extLst>
          </p:cNvPr>
          <p:cNvSpPr>
            <a:spLocks noGrp="1"/>
          </p:cNvSpPr>
          <p:nvPr>
            <p:ph idx="1"/>
          </p:nvPr>
        </p:nvSpPr>
        <p:spPr>
          <a:xfrm>
            <a:off x="601133" y="1253331"/>
            <a:ext cx="10515600" cy="4351338"/>
          </a:xfrm>
        </p:spPr>
        <p:txBody>
          <a:bodyPr>
            <a:normAutofit fontScale="92500" lnSpcReduction="10000"/>
          </a:bodyPr>
          <a:lstStyle/>
          <a:p>
            <a:pPr algn="l"/>
            <a:r>
              <a:rPr lang="en-US" b="0" i="0" dirty="0">
                <a:solidFill>
                  <a:srgbClr val="000000"/>
                </a:solidFill>
                <a:effectLst/>
                <a:latin typeface="Metro"/>
              </a:rPr>
              <a:t>Infrastructure as Code (</a:t>
            </a:r>
            <a:r>
              <a:rPr lang="en-US" b="0" i="0" dirty="0" err="1">
                <a:solidFill>
                  <a:srgbClr val="000000"/>
                </a:solidFill>
                <a:effectLst/>
                <a:latin typeface="Metro"/>
              </a:rPr>
              <a:t>IaC</a:t>
            </a:r>
            <a:r>
              <a:rPr lang="en-US" b="0" i="0" dirty="0">
                <a:solidFill>
                  <a:srgbClr val="000000"/>
                </a:solidFill>
                <a:effectLst/>
                <a:latin typeface="Metro"/>
              </a:rPr>
              <a:t>) is the process of managing and provisioning cloud infrastructure with machine-readable definition files.</a:t>
            </a:r>
          </a:p>
          <a:p>
            <a:pPr algn="l"/>
            <a:r>
              <a:rPr lang="en-US" b="0" i="0" dirty="0">
                <a:solidFill>
                  <a:srgbClr val="1D1D1D"/>
                </a:solidFill>
                <a:effectLst/>
                <a:latin typeface="Open Sans" panose="020B0606030504020204" pitchFamily="34" charset="0"/>
              </a:rPr>
              <a:t>It allows users to easily edit and distribute configurations while ensuring the desired state of the infrastructure</a:t>
            </a:r>
          </a:p>
          <a:p>
            <a:pPr algn="l"/>
            <a:r>
              <a:rPr lang="en-IN" dirty="0">
                <a:solidFill>
                  <a:srgbClr val="1D1D1D"/>
                </a:solidFill>
                <a:latin typeface="Open Sans" panose="020B0606030504020204" pitchFamily="34" charset="0"/>
              </a:rPr>
              <a:t>C</a:t>
            </a:r>
            <a:r>
              <a:rPr lang="en-IN" b="0" i="0" dirty="0">
                <a:solidFill>
                  <a:srgbClr val="1D1D1D"/>
                </a:solidFill>
                <a:effectLst/>
                <a:latin typeface="Open Sans" panose="020B0606030504020204" pitchFamily="34" charset="0"/>
              </a:rPr>
              <a:t>reate reproducible infrastructure configurations.</a:t>
            </a:r>
          </a:p>
          <a:p>
            <a:pPr algn="l"/>
            <a:r>
              <a:rPr lang="en-US" dirty="0"/>
              <a:t>Allows infrastructure to be easily integrated into version control mechanisms </a:t>
            </a:r>
          </a:p>
          <a:p>
            <a:pPr algn="l"/>
            <a:r>
              <a:rPr lang="en-US" dirty="0"/>
              <a:t>Provides the ability to introduce extensive automation for infrastructure management</a:t>
            </a:r>
          </a:p>
          <a:p>
            <a:pPr algn="l"/>
            <a:r>
              <a:rPr lang="en-US" dirty="0"/>
              <a:t>Eliminates the need for manual infrastructure provisioning and management. </a:t>
            </a:r>
            <a:endParaRPr lang="en-IN" dirty="0"/>
          </a:p>
        </p:txBody>
      </p:sp>
    </p:spTree>
    <p:extLst>
      <p:ext uri="{BB962C8B-B14F-4D97-AF65-F5344CB8AC3E}">
        <p14:creationId xmlns:p14="http://schemas.microsoft.com/office/powerpoint/2010/main" val="3853979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11013914" cy="5505946"/>
          </a:xfrm>
        </p:spPr>
        <p:txBody>
          <a:bodyPr>
            <a:noAutofit/>
          </a:bodyPr>
          <a:lstStyle/>
          <a:p>
            <a:pPr marL="0" lvl="1" indent="0">
              <a:spcBef>
                <a:spcPts val="1000"/>
              </a:spcBef>
              <a:buNone/>
            </a:pPr>
            <a:r>
              <a:rPr lang="en-US" dirty="0">
                <a:solidFill>
                  <a:srgbClr val="343536"/>
                </a:solidFill>
              </a:rPr>
              <a:t>Variable precedence</a:t>
            </a:r>
          </a:p>
          <a:p>
            <a:pPr marL="0" lvl="1" indent="0">
              <a:spcBef>
                <a:spcPts val="1000"/>
              </a:spcBef>
              <a:buNone/>
            </a:pPr>
            <a:r>
              <a:rPr lang="en-US" sz="2000" dirty="0">
                <a:solidFill>
                  <a:srgbClr val="343536"/>
                </a:solidFill>
              </a:rPr>
              <a:t>Terraform loads variables in the following order, with later sources taking precedence over earlier ones:</a:t>
            </a:r>
          </a:p>
          <a:p>
            <a:pPr marL="742950" lvl="2" indent="-285750">
              <a:spcBef>
                <a:spcPts val="1000"/>
              </a:spcBef>
            </a:pPr>
            <a:r>
              <a:rPr lang="en-US" dirty="0">
                <a:solidFill>
                  <a:srgbClr val="343536"/>
                </a:solidFill>
              </a:rPr>
              <a:t>Environment variables</a:t>
            </a:r>
          </a:p>
          <a:p>
            <a:pPr marL="742950" lvl="2" indent="-285750">
              <a:spcBef>
                <a:spcPts val="1000"/>
              </a:spcBef>
            </a:pPr>
            <a:r>
              <a:rPr lang="en-US" dirty="0">
                <a:solidFill>
                  <a:srgbClr val="343536"/>
                </a:solidFill>
              </a:rPr>
              <a:t>The </a:t>
            </a:r>
            <a:r>
              <a:rPr lang="en-US" i="1" dirty="0" err="1">
                <a:solidFill>
                  <a:srgbClr val="00B0F0"/>
                </a:solidFill>
              </a:rPr>
              <a:t>terraform.tfvars</a:t>
            </a:r>
            <a:r>
              <a:rPr lang="en-US" i="1" dirty="0">
                <a:solidFill>
                  <a:srgbClr val="00B0F0"/>
                </a:solidFill>
              </a:rPr>
              <a:t> </a:t>
            </a:r>
            <a:r>
              <a:rPr lang="en-US" dirty="0">
                <a:solidFill>
                  <a:srgbClr val="343536"/>
                </a:solidFill>
              </a:rPr>
              <a:t>file, if present.</a:t>
            </a:r>
          </a:p>
          <a:p>
            <a:pPr marL="742950" lvl="2" indent="-285750">
              <a:spcBef>
                <a:spcPts val="1000"/>
              </a:spcBef>
            </a:pPr>
            <a:r>
              <a:rPr lang="en-US" dirty="0">
                <a:solidFill>
                  <a:srgbClr val="343536"/>
                </a:solidFill>
              </a:rPr>
              <a:t>The </a:t>
            </a:r>
            <a:r>
              <a:rPr lang="en-US" i="1" dirty="0" err="1">
                <a:solidFill>
                  <a:srgbClr val="00B0F0"/>
                </a:solidFill>
              </a:rPr>
              <a:t>terraform.tfvars.json</a:t>
            </a:r>
            <a:r>
              <a:rPr lang="en-US" i="1" dirty="0">
                <a:solidFill>
                  <a:srgbClr val="00B0F0"/>
                </a:solidFill>
              </a:rPr>
              <a:t> </a:t>
            </a:r>
            <a:r>
              <a:rPr lang="en-US" dirty="0">
                <a:solidFill>
                  <a:srgbClr val="343536"/>
                </a:solidFill>
              </a:rPr>
              <a:t>file, if present.</a:t>
            </a:r>
          </a:p>
          <a:p>
            <a:pPr marL="742950" lvl="2" indent="-285750">
              <a:spcBef>
                <a:spcPts val="1000"/>
              </a:spcBef>
            </a:pPr>
            <a:r>
              <a:rPr lang="en-US" dirty="0">
                <a:solidFill>
                  <a:srgbClr val="343536"/>
                </a:solidFill>
              </a:rPr>
              <a:t>Any </a:t>
            </a:r>
            <a:r>
              <a:rPr lang="en-US" i="1" dirty="0">
                <a:solidFill>
                  <a:srgbClr val="00B0F0"/>
                </a:solidFill>
              </a:rPr>
              <a:t>*.</a:t>
            </a:r>
            <a:r>
              <a:rPr lang="en-US" i="1" dirty="0" err="1">
                <a:solidFill>
                  <a:srgbClr val="00B0F0"/>
                </a:solidFill>
              </a:rPr>
              <a:t>auto.tfvars</a:t>
            </a:r>
            <a:r>
              <a:rPr lang="en-US" i="1" dirty="0">
                <a:solidFill>
                  <a:srgbClr val="00B0F0"/>
                </a:solidFill>
              </a:rPr>
              <a:t> </a:t>
            </a:r>
            <a:r>
              <a:rPr lang="en-US" dirty="0">
                <a:solidFill>
                  <a:srgbClr val="343536"/>
                </a:solidFill>
              </a:rPr>
              <a:t>or </a:t>
            </a:r>
            <a:r>
              <a:rPr lang="en-US" i="1" dirty="0">
                <a:solidFill>
                  <a:srgbClr val="00B0F0"/>
                </a:solidFill>
              </a:rPr>
              <a:t>*.</a:t>
            </a:r>
            <a:r>
              <a:rPr lang="en-US" i="1" dirty="0" err="1">
                <a:solidFill>
                  <a:srgbClr val="00B0F0"/>
                </a:solidFill>
              </a:rPr>
              <a:t>auto.tfvars.json</a:t>
            </a:r>
            <a:r>
              <a:rPr lang="en-US" i="1" dirty="0">
                <a:solidFill>
                  <a:srgbClr val="00B0F0"/>
                </a:solidFill>
              </a:rPr>
              <a:t> </a:t>
            </a:r>
            <a:r>
              <a:rPr lang="en-US" dirty="0">
                <a:solidFill>
                  <a:srgbClr val="343536"/>
                </a:solidFill>
              </a:rPr>
              <a:t>files, processed in lexical order of their filenames.</a:t>
            </a:r>
          </a:p>
          <a:p>
            <a:pPr marL="742950" lvl="2" indent="-285750">
              <a:spcBef>
                <a:spcPts val="1000"/>
              </a:spcBef>
            </a:pPr>
            <a:r>
              <a:rPr lang="en-US" dirty="0">
                <a:solidFill>
                  <a:srgbClr val="343536"/>
                </a:solidFill>
              </a:rPr>
              <a:t>Any </a:t>
            </a:r>
            <a:r>
              <a:rPr lang="en-US" i="1" dirty="0">
                <a:solidFill>
                  <a:srgbClr val="00B0F0"/>
                </a:solidFill>
              </a:rPr>
              <a:t>-var </a:t>
            </a:r>
            <a:r>
              <a:rPr lang="en-US" dirty="0">
                <a:solidFill>
                  <a:srgbClr val="343536"/>
                </a:solidFill>
              </a:rPr>
              <a:t>and </a:t>
            </a:r>
            <a:r>
              <a:rPr lang="en-US" i="1" dirty="0">
                <a:solidFill>
                  <a:srgbClr val="00B0F0"/>
                </a:solidFill>
              </a:rPr>
              <a:t>-var-file </a:t>
            </a:r>
            <a:r>
              <a:rPr lang="en-US" dirty="0">
                <a:solidFill>
                  <a:srgbClr val="343536"/>
                </a:solidFill>
              </a:rPr>
              <a:t>options on the command line, in the order they are provided. </a:t>
            </a:r>
          </a:p>
        </p:txBody>
      </p:sp>
    </p:spTree>
    <p:extLst>
      <p:ext uri="{BB962C8B-B14F-4D97-AF65-F5344CB8AC3E}">
        <p14:creationId xmlns:p14="http://schemas.microsoft.com/office/powerpoint/2010/main" val="2545593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Variables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11013914" cy="1419423"/>
          </a:xfrm>
        </p:spPr>
        <p:txBody>
          <a:bodyPr>
            <a:noAutofit/>
          </a:bodyPr>
          <a:lstStyle/>
          <a:p>
            <a:pPr marL="0" lvl="1" indent="0">
              <a:spcBef>
                <a:spcPts val="1000"/>
              </a:spcBef>
              <a:buNone/>
            </a:pPr>
            <a:r>
              <a:rPr lang="en-US" b="1" dirty="0">
                <a:solidFill>
                  <a:srgbClr val="343536"/>
                </a:solidFill>
              </a:rPr>
              <a:t>Local Values</a:t>
            </a:r>
          </a:p>
          <a:p>
            <a:pPr marL="0" lvl="1" indent="0">
              <a:spcBef>
                <a:spcPts val="1000"/>
              </a:spcBef>
              <a:buNone/>
            </a:pPr>
            <a:r>
              <a:rPr lang="en-IN" i="0" dirty="0">
                <a:effectLst/>
              </a:rPr>
              <a:t>Declaring a Local Value</a:t>
            </a:r>
          </a:p>
          <a:p>
            <a:pPr marL="342900" lvl="1" indent="-342900">
              <a:spcBef>
                <a:spcPts val="1000"/>
              </a:spcBef>
            </a:pPr>
            <a:r>
              <a:rPr lang="en-US" dirty="0">
                <a:solidFill>
                  <a:srgbClr val="343536"/>
                </a:solidFill>
              </a:rPr>
              <a:t>A set of related local values can be declared together in a single locals block:</a:t>
            </a:r>
          </a:p>
          <a:p>
            <a:pPr marL="0" lvl="1" indent="0">
              <a:spcBef>
                <a:spcPts val="1000"/>
              </a:spcBef>
              <a:buNone/>
            </a:pPr>
            <a:endParaRPr lang="en-US" dirty="0">
              <a:solidFill>
                <a:srgbClr val="343536"/>
              </a:solidFill>
            </a:endParaRPr>
          </a:p>
        </p:txBody>
      </p:sp>
      <p:pic>
        <p:nvPicPr>
          <p:cNvPr id="5" name="Picture 4">
            <a:extLst>
              <a:ext uri="{FF2B5EF4-FFF2-40B4-BE49-F238E27FC236}">
                <a16:creationId xmlns:a16="http://schemas.microsoft.com/office/drawing/2014/main" id="{BF335CCB-5F71-4485-95A9-5953985172B3}"/>
              </a:ext>
            </a:extLst>
          </p:cNvPr>
          <p:cNvPicPr>
            <a:picLocks noChangeAspect="1"/>
          </p:cNvPicPr>
          <p:nvPr/>
        </p:nvPicPr>
        <p:blipFill>
          <a:blip r:embed="rId2"/>
          <a:stretch>
            <a:fillRect/>
          </a:stretch>
        </p:blipFill>
        <p:spPr>
          <a:xfrm>
            <a:off x="948612" y="2163090"/>
            <a:ext cx="3477110" cy="1419423"/>
          </a:xfrm>
          <a:prstGeom prst="rect">
            <a:avLst/>
          </a:prstGeom>
        </p:spPr>
      </p:pic>
      <p:sp>
        <p:nvSpPr>
          <p:cNvPr id="6" name="Content Placeholder 2">
            <a:extLst>
              <a:ext uri="{FF2B5EF4-FFF2-40B4-BE49-F238E27FC236}">
                <a16:creationId xmlns:a16="http://schemas.microsoft.com/office/drawing/2014/main" id="{641602E7-7B0D-44A3-BA2B-E358847A2D33}"/>
              </a:ext>
            </a:extLst>
          </p:cNvPr>
          <p:cNvSpPr txBox="1">
            <a:spLocks/>
          </p:cNvSpPr>
          <p:nvPr/>
        </p:nvSpPr>
        <p:spPr>
          <a:xfrm>
            <a:off x="381874" y="4709620"/>
            <a:ext cx="11013914" cy="14194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en-US" b="1" dirty="0">
                <a:solidFill>
                  <a:srgbClr val="343536"/>
                </a:solidFill>
              </a:rPr>
              <a:t>Local Values</a:t>
            </a:r>
          </a:p>
          <a:p>
            <a:pPr marL="0" indent="0" algn="l">
              <a:buNone/>
            </a:pPr>
            <a:r>
              <a:rPr lang="en-IN" sz="2400" dirty="0"/>
              <a:t>Using Local Values</a:t>
            </a:r>
          </a:p>
          <a:p>
            <a:pPr marL="342900" lvl="1" indent="-342900">
              <a:spcBef>
                <a:spcPts val="1000"/>
              </a:spcBef>
            </a:pPr>
            <a:r>
              <a:rPr lang="en-US" dirty="0">
                <a:solidFill>
                  <a:srgbClr val="343536"/>
                </a:solidFill>
              </a:rPr>
              <a:t>Once a local value is declared, you can reference it as local.&lt;NAME&gt;.</a:t>
            </a:r>
          </a:p>
        </p:txBody>
      </p:sp>
      <p:pic>
        <p:nvPicPr>
          <p:cNvPr id="8" name="Picture 7">
            <a:extLst>
              <a:ext uri="{FF2B5EF4-FFF2-40B4-BE49-F238E27FC236}">
                <a16:creationId xmlns:a16="http://schemas.microsoft.com/office/drawing/2014/main" id="{604F542A-92DF-48FA-84D0-44B0F989A50B}"/>
              </a:ext>
            </a:extLst>
          </p:cNvPr>
          <p:cNvPicPr>
            <a:picLocks noChangeAspect="1"/>
          </p:cNvPicPr>
          <p:nvPr/>
        </p:nvPicPr>
        <p:blipFill>
          <a:blip r:embed="rId3"/>
          <a:stretch>
            <a:fillRect/>
          </a:stretch>
        </p:blipFill>
        <p:spPr>
          <a:xfrm>
            <a:off x="5214064" y="2163090"/>
            <a:ext cx="6258798" cy="3153215"/>
          </a:xfrm>
          <a:prstGeom prst="rect">
            <a:avLst/>
          </a:prstGeom>
        </p:spPr>
      </p:pic>
    </p:spTree>
    <p:extLst>
      <p:ext uri="{BB962C8B-B14F-4D97-AF65-F5344CB8AC3E}">
        <p14:creationId xmlns:p14="http://schemas.microsoft.com/office/powerpoint/2010/main" val="3189840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Output</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6593697" cy="5505946"/>
          </a:xfrm>
        </p:spPr>
        <p:txBody>
          <a:bodyPr>
            <a:noAutofit/>
          </a:bodyPr>
          <a:lstStyle/>
          <a:p>
            <a:pPr marL="0" lvl="1" indent="0">
              <a:spcBef>
                <a:spcPts val="1000"/>
              </a:spcBef>
              <a:buNone/>
            </a:pPr>
            <a:r>
              <a:rPr lang="en-US" b="0" i="0" dirty="0">
                <a:solidFill>
                  <a:srgbClr val="343536"/>
                </a:solidFill>
                <a:effectLst/>
                <a:latin typeface="metro-web"/>
              </a:rPr>
              <a:t>Output values are similar to return values in programming languages.</a:t>
            </a:r>
          </a:p>
          <a:p>
            <a:pPr marL="0" lvl="1" indent="0">
              <a:spcBef>
                <a:spcPts val="1000"/>
              </a:spcBef>
              <a:buNone/>
            </a:pPr>
            <a:endParaRPr lang="en-US" dirty="0">
              <a:solidFill>
                <a:srgbClr val="343536"/>
              </a:solidFill>
              <a:latin typeface="metro-web"/>
            </a:endParaRPr>
          </a:p>
          <a:p>
            <a:pPr marL="0" lvl="1" indent="0">
              <a:spcBef>
                <a:spcPts val="1000"/>
              </a:spcBef>
              <a:buNone/>
            </a:pPr>
            <a:r>
              <a:rPr lang="en-IN" b="1" i="0" dirty="0">
                <a:effectLst/>
                <a:latin typeface="var(--font-display)"/>
              </a:rPr>
              <a:t>Declaring an Output Value</a:t>
            </a:r>
          </a:p>
          <a:p>
            <a:pPr marL="0" lvl="1" indent="0">
              <a:spcBef>
                <a:spcPts val="1000"/>
              </a:spcBef>
              <a:buNone/>
            </a:pPr>
            <a:r>
              <a:rPr lang="en-US" dirty="0">
                <a:solidFill>
                  <a:srgbClr val="343536"/>
                </a:solidFill>
              </a:rPr>
              <a:t>Each output value exported by a module must be declared using an </a:t>
            </a:r>
            <a:r>
              <a:rPr lang="en-US" i="1" dirty="0">
                <a:solidFill>
                  <a:srgbClr val="00B0F0"/>
                </a:solidFill>
              </a:rPr>
              <a:t>output</a:t>
            </a:r>
            <a:r>
              <a:rPr lang="en-US" dirty="0">
                <a:solidFill>
                  <a:srgbClr val="343536"/>
                </a:solidFill>
              </a:rPr>
              <a:t> block</a:t>
            </a:r>
          </a:p>
          <a:p>
            <a:pPr marL="0" lvl="1" indent="0">
              <a:spcBef>
                <a:spcPts val="1000"/>
              </a:spcBef>
              <a:buNone/>
            </a:pPr>
            <a:endParaRPr lang="en-US" dirty="0">
              <a:solidFill>
                <a:srgbClr val="343536"/>
              </a:solidFill>
            </a:endParaRPr>
          </a:p>
          <a:p>
            <a:pPr marL="0" lvl="1" indent="0">
              <a:spcBef>
                <a:spcPts val="1000"/>
              </a:spcBef>
              <a:buNone/>
            </a:pPr>
            <a:r>
              <a:rPr lang="en-US" i="1" dirty="0">
                <a:solidFill>
                  <a:srgbClr val="00B0F0"/>
                </a:solidFill>
              </a:rPr>
              <a:t>output</a:t>
            </a:r>
            <a:r>
              <a:rPr lang="en-US" dirty="0">
                <a:solidFill>
                  <a:srgbClr val="343536"/>
                </a:solidFill>
              </a:rPr>
              <a:t> blocks can optionally include </a:t>
            </a:r>
            <a:r>
              <a:rPr lang="en-US" i="1" dirty="0">
                <a:solidFill>
                  <a:srgbClr val="00B0F0"/>
                </a:solidFill>
              </a:rPr>
              <a:t>description</a:t>
            </a:r>
            <a:r>
              <a:rPr lang="en-US" dirty="0">
                <a:solidFill>
                  <a:srgbClr val="343536"/>
                </a:solidFill>
              </a:rPr>
              <a:t>, </a:t>
            </a:r>
            <a:r>
              <a:rPr lang="en-US" i="1" dirty="0">
                <a:solidFill>
                  <a:srgbClr val="00B0F0"/>
                </a:solidFill>
              </a:rPr>
              <a:t>sensitive</a:t>
            </a:r>
            <a:r>
              <a:rPr lang="en-US" dirty="0">
                <a:solidFill>
                  <a:srgbClr val="343536"/>
                </a:solidFill>
              </a:rPr>
              <a:t>, and </a:t>
            </a:r>
            <a:r>
              <a:rPr lang="en-US" i="1" dirty="0" err="1">
                <a:solidFill>
                  <a:srgbClr val="00B0F0"/>
                </a:solidFill>
              </a:rPr>
              <a:t>depends_on</a:t>
            </a:r>
            <a:r>
              <a:rPr lang="en-US" i="1" dirty="0">
                <a:solidFill>
                  <a:srgbClr val="00B0F0"/>
                </a:solidFill>
              </a:rPr>
              <a:t> </a:t>
            </a:r>
            <a:r>
              <a:rPr lang="en-US" dirty="0">
                <a:solidFill>
                  <a:srgbClr val="343536"/>
                </a:solidFill>
              </a:rPr>
              <a:t>arguments, which are described in the following sections.</a:t>
            </a:r>
          </a:p>
        </p:txBody>
      </p:sp>
      <p:pic>
        <p:nvPicPr>
          <p:cNvPr id="7" name="Picture 6">
            <a:extLst>
              <a:ext uri="{FF2B5EF4-FFF2-40B4-BE49-F238E27FC236}">
                <a16:creationId xmlns:a16="http://schemas.microsoft.com/office/drawing/2014/main" id="{958B74AC-7441-4036-BA5C-BBDD079AC757}"/>
              </a:ext>
            </a:extLst>
          </p:cNvPr>
          <p:cNvPicPr>
            <a:picLocks noChangeAspect="1"/>
          </p:cNvPicPr>
          <p:nvPr/>
        </p:nvPicPr>
        <p:blipFill>
          <a:blip r:embed="rId2"/>
          <a:stretch>
            <a:fillRect/>
          </a:stretch>
        </p:blipFill>
        <p:spPr>
          <a:xfrm>
            <a:off x="6823171" y="1933298"/>
            <a:ext cx="4420217" cy="1181265"/>
          </a:xfrm>
          <a:prstGeom prst="rect">
            <a:avLst/>
          </a:prstGeom>
        </p:spPr>
      </p:pic>
      <p:pic>
        <p:nvPicPr>
          <p:cNvPr id="10" name="Picture 9">
            <a:extLst>
              <a:ext uri="{FF2B5EF4-FFF2-40B4-BE49-F238E27FC236}">
                <a16:creationId xmlns:a16="http://schemas.microsoft.com/office/drawing/2014/main" id="{2CC8C33A-AA3C-4ADC-8E2A-734253393A1C}"/>
              </a:ext>
            </a:extLst>
          </p:cNvPr>
          <p:cNvPicPr>
            <a:picLocks noChangeAspect="1"/>
          </p:cNvPicPr>
          <p:nvPr/>
        </p:nvPicPr>
        <p:blipFill>
          <a:blip r:embed="rId3"/>
          <a:stretch>
            <a:fillRect/>
          </a:stretch>
        </p:blipFill>
        <p:spPr>
          <a:xfrm>
            <a:off x="5697171" y="4608842"/>
            <a:ext cx="5944430" cy="1428949"/>
          </a:xfrm>
          <a:prstGeom prst="rect">
            <a:avLst/>
          </a:prstGeom>
        </p:spPr>
      </p:pic>
    </p:spTree>
    <p:extLst>
      <p:ext uri="{BB962C8B-B14F-4D97-AF65-F5344CB8AC3E}">
        <p14:creationId xmlns:p14="http://schemas.microsoft.com/office/powerpoint/2010/main" val="673450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String Templates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10659350" cy="2137595"/>
          </a:xfrm>
        </p:spPr>
        <p:txBody>
          <a:bodyPr>
            <a:noAutofit/>
          </a:bodyPr>
          <a:lstStyle/>
          <a:p>
            <a:pPr algn="l"/>
            <a:r>
              <a:rPr lang="en-IN" b="1" i="0" dirty="0">
                <a:effectLst/>
                <a:latin typeface="var(--font-display)"/>
              </a:rPr>
              <a:t>Interpolation</a:t>
            </a:r>
          </a:p>
          <a:p>
            <a:pPr marL="0" indent="0" algn="l">
              <a:buNone/>
            </a:pPr>
            <a:endParaRPr lang="en-IN" b="1" i="0" dirty="0">
              <a:effectLst/>
              <a:latin typeface="var(--font-display)"/>
            </a:endParaRPr>
          </a:p>
          <a:p>
            <a:pPr marL="0" lvl="1" indent="0">
              <a:spcBef>
                <a:spcPts val="1000"/>
              </a:spcBef>
              <a:buNone/>
            </a:pPr>
            <a:r>
              <a:rPr lang="en-US" sz="2200" dirty="0">
                <a:solidFill>
                  <a:srgbClr val="343536"/>
                </a:solidFill>
                <a:latin typeface="metro-web"/>
              </a:rPr>
              <a:t>A ${ ... } sequence is an interpolation, which evaluates the expression given between the markers, converts the result to a string if necessary, and then inserts it into the final string</a:t>
            </a:r>
          </a:p>
        </p:txBody>
      </p:sp>
      <p:pic>
        <p:nvPicPr>
          <p:cNvPr id="9" name="Picture 8">
            <a:extLst>
              <a:ext uri="{FF2B5EF4-FFF2-40B4-BE49-F238E27FC236}">
                <a16:creationId xmlns:a16="http://schemas.microsoft.com/office/drawing/2014/main" id="{F4771D2E-13EF-4898-AC8A-5A00BF9CD64F}"/>
              </a:ext>
            </a:extLst>
          </p:cNvPr>
          <p:cNvPicPr>
            <a:picLocks noChangeAspect="1"/>
          </p:cNvPicPr>
          <p:nvPr/>
        </p:nvPicPr>
        <p:blipFill>
          <a:blip r:embed="rId2"/>
          <a:stretch>
            <a:fillRect/>
          </a:stretch>
        </p:blipFill>
        <p:spPr>
          <a:xfrm>
            <a:off x="2109752" y="3900197"/>
            <a:ext cx="7468642" cy="666843"/>
          </a:xfrm>
          <a:prstGeom prst="rect">
            <a:avLst/>
          </a:prstGeom>
        </p:spPr>
      </p:pic>
    </p:spTree>
    <p:extLst>
      <p:ext uri="{BB962C8B-B14F-4D97-AF65-F5344CB8AC3E}">
        <p14:creationId xmlns:p14="http://schemas.microsoft.com/office/powerpoint/2010/main" val="3860908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String Templates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29474" y="820209"/>
            <a:ext cx="6593697" cy="5505946"/>
          </a:xfrm>
        </p:spPr>
        <p:txBody>
          <a:bodyPr>
            <a:noAutofit/>
          </a:bodyPr>
          <a:lstStyle/>
          <a:p>
            <a:pPr marL="0" lvl="1" indent="0">
              <a:spcBef>
                <a:spcPts val="1000"/>
              </a:spcBef>
              <a:buNone/>
            </a:pPr>
            <a:r>
              <a:rPr lang="en-IN" b="1" i="0" dirty="0">
                <a:effectLst/>
                <a:latin typeface="var(--font-display)"/>
              </a:rPr>
              <a:t>Directives</a:t>
            </a:r>
          </a:p>
          <a:p>
            <a:pPr marL="0" lvl="1" indent="0">
              <a:spcBef>
                <a:spcPts val="1000"/>
              </a:spcBef>
              <a:buNone/>
            </a:pPr>
            <a:r>
              <a:rPr lang="en-US" sz="2200" i="0" dirty="0">
                <a:effectLst/>
              </a:rPr>
              <a:t>A </a:t>
            </a:r>
            <a:r>
              <a:rPr lang="en-US" sz="2200" i="0" dirty="0">
                <a:solidFill>
                  <a:srgbClr val="00B0F0"/>
                </a:solidFill>
                <a:effectLst/>
              </a:rPr>
              <a:t>%{ ... } </a:t>
            </a:r>
            <a:r>
              <a:rPr lang="en-US" sz="2200" i="0" dirty="0">
                <a:effectLst/>
              </a:rPr>
              <a:t>sequence is a directive, which allows for conditional results and iteration over collections, similar to conditional and for expressions.</a:t>
            </a:r>
            <a:endParaRPr lang="en-IN" sz="2200" i="0" dirty="0">
              <a:effectLst/>
            </a:endParaRPr>
          </a:p>
          <a:p>
            <a:pPr marL="0" lvl="1" indent="0">
              <a:spcBef>
                <a:spcPts val="1000"/>
              </a:spcBef>
              <a:buNone/>
            </a:pPr>
            <a:r>
              <a:rPr lang="en-US" sz="2200" dirty="0">
                <a:solidFill>
                  <a:srgbClr val="343536"/>
                </a:solidFill>
              </a:rPr>
              <a:t>The following directives are supported:</a:t>
            </a:r>
          </a:p>
          <a:p>
            <a:pPr marL="0" lvl="1" indent="0">
              <a:spcBef>
                <a:spcPts val="1000"/>
              </a:spcBef>
              <a:buNone/>
            </a:pPr>
            <a:endParaRPr lang="en-US" sz="2200" dirty="0">
              <a:solidFill>
                <a:srgbClr val="343536"/>
              </a:solidFill>
            </a:endParaRPr>
          </a:p>
          <a:p>
            <a:pPr marL="342900" lvl="1" indent="-342900">
              <a:spcBef>
                <a:spcPts val="1000"/>
              </a:spcBef>
            </a:pPr>
            <a:r>
              <a:rPr lang="en-US" sz="2200" dirty="0">
                <a:solidFill>
                  <a:srgbClr val="343536"/>
                </a:solidFill>
              </a:rPr>
              <a:t>The </a:t>
            </a:r>
            <a:r>
              <a:rPr lang="en-US" sz="2200" dirty="0">
                <a:solidFill>
                  <a:srgbClr val="00B0F0"/>
                </a:solidFill>
              </a:rPr>
              <a:t>%{if &lt;BOOL&gt;}/%{else}/%{endif} </a:t>
            </a:r>
            <a:r>
              <a:rPr lang="en-US" sz="2200" dirty="0">
                <a:solidFill>
                  <a:srgbClr val="343536"/>
                </a:solidFill>
              </a:rPr>
              <a:t>directive chooses between two templates based on the value of a bool expression:</a:t>
            </a:r>
          </a:p>
          <a:p>
            <a:pPr marL="342900" lvl="1" indent="-342900">
              <a:spcBef>
                <a:spcPts val="1000"/>
              </a:spcBef>
            </a:pPr>
            <a:endParaRPr lang="en-US" sz="2200" dirty="0">
              <a:solidFill>
                <a:srgbClr val="343536"/>
              </a:solidFill>
            </a:endParaRPr>
          </a:p>
          <a:p>
            <a:pPr marL="342900" lvl="1" indent="-342900">
              <a:spcBef>
                <a:spcPts val="1000"/>
              </a:spcBef>
            </a:pPr>
            <a:r>
              <a:rPr lang="en-US" sz="2200" dirty="0">
                <a:solidFill>
                  <a:srgbClr val="343536"/>
                </a:solidFill>
              </a:rPr>
              <a:t>The </a:t>
            </a:r>
            <a:r>
              <a:rPr lang="en-US" sz="2200" dirty="0">
                <a:solidFill>
                  <a:srgbClr val="00B0F0"/>
                </a:solidFill>
              </a:rPr>
              <a:t>%{for &lt;NAME&gt; in &lt;COLLECTION&gt;} / %{</a:t>
            </a:r>
            <a:r>
              <a:rPr lang="en-US" sz="2200" dirty="0" err="1">
                <a:solidFill>
                  <a:srgbClr val="00B0F0"/>
                </a:solidFill>
              </a:rPr>
              <a:t>endfor</a:t>
            </a:r>
            <a:r>
              <a:rPr lang="en-US" sz="2200" dirty="0">
                <a:solidFill>
                  <a:srgbClr val="00B0F0"/>
                </a:solidFill>
              </a:rPr>
              <a:t>} </a:t>
            </a:r>
            <a:r>
              <a:rPr lang="en-US" sz="2200" dirty="0">
                <a:solidFill>
                  <a:srgbClr val="343536"/>
                </a:solidFill>
              </a:rPr>
              <a:t>directive iterates over the elements of a given collection or structural value and evaluates a given template once for each element, concatenating the results together</a:t>
            </a:r>
          </a:p>
        </p:txBody>
      </p:sp>
      <p:pic>
        <p:nvPicPr>
          <p:cNvPr id="5" name="Picture 4">
            <a:extLst>
              <a:ext uri="{FF2B5EF4-FFF2-40B4-BE49-F238E27FC236}">
                <a16:creationId xmlns:a16="http://schemas.microsoft.com/office/drawing/2014/main" id="{E75D697D-3520-4A4A-A6C4-899774CCE867}"/>
              </a:ext>
            </a:extLst>
          </p:cNvPr>
          <p:cNvPicPr>
            <a:picLocks noChangeAspect="1"/>
          </p:cNvPicPr>
          <p:nvPr/>
        </p:nvPicPr>
        <p:blipFill>
          <a:blip r:embed="rId2"/>
          <a:stretch>
            <a:fillRect/>
          </a:stretch>
        </p:blipFill>
        <p:spPr>
          <a:xfrm>
            <a:off x="5257800" y="2218305"/>
            <a:ext cx="6601746" cy="685896"/>
          </a:xfrm>
          <a:prstGeom prst="rect">
            <a:avLst/>
          </a:prstGeom>
        </p:spPr>
      </p:pic>
      <p:pic>
        <p:nvPicPr>
          <p:cNvPr id="7" name="Picture 6">
            <a:extLst>
              <a:ext uri="{FF2B5EF4-FFF2-40B4-BE49-F238E27FC236}">
                <a16:creationId xmlns:a16="http://schemas.microsoft.com/office/drawing/2014/main" id="{7E166330-4C8D-4508-A6B3-91C06C836AB0}"/>
              </a:ext>
            </a:extLst>
          </p:cNvPr>
          <p:cNvPicPr>
            <a:picLocks noChangeAspect="1"/>
          </p:cNvPicPr>
          <p:nvPr/>
        </p:nvPicPr>
        <p:blipFill>
          <a:blip r:embed="rId3"/>
          <a:stretch>
            <a:fillRect/>
          </a:stretch>
        </p:blipFill>
        <p:spPr>
          <a:xfrm>
            <a:off x="6658170" y="3767334"/>
            <a:ext cx="5201376" cy="1695687"/>
          </a:xfrm>
          <a:prstGeom prst="rect">
            <a:avLst/>
          </a:prstGeom>
        </p:spPr>
      </p:pic>
    </p:spTree>
    <p:extLst>
      <p:ext uri="{BB962C8B-B14F-4D97-AF65-F5344CB8AC3E}">
        <p14:creationId xmlns:p14="http://schemas.microsoft.com/office/powerpoint/2010/main" val="205904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Operators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1414462" y="1086132"/>
            <a:ext cx="6593697" cy="2342868"/>
          </a:xfrm>
        </p:spPr>
        <p:txBody>
          <a:bodyPr>
            <a:noAutofit/>
          </a:bodyPr>
          <a:lstStyle/>
          <a:p>
            <a:pPr marL="0" lvl="1" indent="0">
              <a:spcBef>
                <a:spcPts val="1000"/>
              </a:spcBef>
              <a:buNone/>
            </a:pPr>
            <a:r>
              <a:rPr lang="en-IN" b="1" i="0" dirty="0">
                <a:effectLst/>
                <a:latin typeface="var(--font-display)"/>
              </a:rPr>
              <a:t>Arithmetic Operators : +, -, *, /, %</a:t>
            </a:r>
          </a:p>
          <a:p>
            <a:pPr marL="0" lvl="1" indent="0">
              <a:spcBef>
                <a:spcPts val="1000"/>
              </a:spcBef>
              <a:buNone/>
            </a:pPr>
            <a:r>
              <a:rPr lang="en-IN" b="1" dirty="0">
                <a:latin typeface="var(--font-display)"/>
              </a:rPr>
              <a:t>Equality Operators: ==, !=</a:t>
            </a:r>
          </a:p>
          <a:p>
            <a:pPr marL="0" lvl="1" indent="0">
              <a:spcBef>
                <a:spcPts val="1000"/>
              </a:spcBef>
              <a:buNone/>
            </a:pPr>
            <a:r>
              <a:rPr lang="en-IN" b="1" i="0" dirty="0">
                <a:effectLst/>
                <a:latin typeface="var(--font-display)"/>
              </a:rPr>
              <a:t>Comparison Operat</a:t>
            </a:r>
            <a:r>
              <a:rPr lang="en-IN" b="1" dirty="0">
                <a:latin typeface="var(--font-display)"/>
              </a:rPr>
              <a:t>ors : &lt; , &lt;=, &gt;,&gt;=</a:t>
            </a:r>
          </a:p>
          <a:p>
            <a:pPr marL="0" lvl="1" indent="0">
              <a:spcBef>
                <a:spcPts val="1000"/>
              </a:spcBef>
              <a:buNone/>
            </a:pPr>
            <a:r>
              <a:rPr lang="en-IN" b="1" i="0" dirty="0">
                <a:effectLst/>
                <a:latin typeface="var(--font-display)"/>
              </a:rPr>
              <a:t>Logical Operators</a:t>
            </a:r>
            <a:r>
              <a:rPr lang="en-IN" b="1" dirty="0">
                <a:latin typeface="var(--font-display)"/>
              </a:rPr>
              <a:t>: ||, &amp;&amp;, !</a:t>
            </a:r>
            <a:endParaRPr lang="en-IN" b="1" i="0" dirty="0">
              <a:effectLst/>
              <a:latin typeface="var(--font-display)"/>
            </a:endParaRPr>
          </a:p>
          <a:p>
            <a:pPr marL="0" lvl="1" indent="0">
              <a:spcBef>
                <a:spcPts val="1000"/>
              </a:spcBef>
              <a:buNone/>
            </a:pPr>
            <a:r>
              <a:rPr lang="en-IN" b="1" i="0" dirty="0">
                <a:effectLst/>
                <a:latin typeface="var(--font-display)"/>
              </a:rPr>
              <a:t>Versioning Operators :</a:t>
            </a:r>
          </a:p>
        </p:txBody>
      </p:sp>
      <p:pic>
        <p:nvPicPr>
          <p:cNvPr id="6" name="Picture 5">
            <a:extLst>
              <a:ext uri="{FF2B5EF4-FFF2-40B4-BE49-F238E27FC236}">
                <a16:creationId xmlns:a16="http://schemas.microsoft.com/office/drawing/2014/main" id="{FF41E68D-E0B1-40D4-9D8B-700F44D3BD0D}"/>
              </a:ext>
            </a:extLst>
          </p:cNvPr>
          <p:cNvPicPr>
            <a:picLocks noChangeAspect="1"/>
          </p:cNvPicPr>
          <p:nvPr/>
        </p:nvPicPr>
        <p:blipFill>
          <a:blip r:embed="rId2"/>
          <a:stretch>
            <a:fillRect/>
          </a:stretch>
        </p:blipFill>
        <p:spPr>
          <a:xfrm>
            <a:off x="1665169" y="3588312"/>
            <a:ext cx="9528038" cy="2068458"/>
          </a:xfrm>
          <a:prstGeom prst="rect">
            <a:avLst/>
          </a:prstGeom>
        </p:spPr>
      </p:pic>
    </p:spTree>
    <p:extLst>
      <p:ext uri="{BB962C8B-B14F-4D97-AF65-F5344CB8AC3E}">
        <p14:creationId xmlns:p14="http://schemas.microsoft.com/office/powerpoint/2010/main" val="2071188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For Expression</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683904" y="1086132"/>
            <a:ext cx="9147791" cy="1535770"/>
          </a:xfrm>
        </p:spPr>
        <p:txBody>
          <a:bodyPr>
            <a:noAutofit/>
          </a:bodyPr>
          <a:lstStyle/>
          <a:p>
            <a:pPr marL="0" lvl="1" indent="0">
              <a:spcBef>
                <a:spcPts val="1000"/>
              </a:spcBef>
              <a:buNone/>
            </a:pPr>
            <a:r>
              <a:rPr lang="en-US" i="0" dirty="0">
                <a:effectLst/>
              </a:rPr>
              <a:t>A </a:t>
            </a:r>
            <a:r>
              <a:rPr lang="en-US" i="1" dirty="0">
                <a:solidFill>
                  <a:srgbClr val="00B0F0"/>
                </a:solidFill>
                <a:effectLst/>
              </a:rPr>
              <a:t>for</a:t>
            </a:r>
            <a:r>
              <a:rPr lang="en-US" i="0" dirty="0">
                <a:effectLst/>
              </a:rPr>
              <a:t> expression creates a complex type value by transforming another complex type value. </a:t>
            </a:r>
          </a:p>
          <a:p>
            <a:pPr marL="0" lvl="1" indent="0">
              <a:spcBef>
                <a:spcPts val="1000"/>
              </a:spcBef>
              <a:buNone/>
            </a:pPr>
            <a:r>
              <a:rPr lang="en-US" i="0" dirty="0">
                <a:effectLst/>
              </a:rPr>
              <a:t>Each element in the input value can correspond to either one or zero values in the result</a:t>
            </a:r>
          </a:p>
          <a:p>
            <a:pPr marL="0" lvl="1" indent="0">
              <a:spcBef>
                <a:spcPts val="1000"/>
              </a:spcBef>
              <a:buNone/>
            </a:pPr>
            <a:endParaRPr lang="en-US" dirty="0">
              <a:latin typeface="var(--font-display)"/>
            </a:endParaRPr>
          </a:p>
          <a:p>
            <a:pPr marL="0" lvl="1" indent="0">
              <a:spcBef>
                <a:spcPts val="1000"/>
              </a:spcBef>
              <a:buNone/>
            </a:pPr>
            <a:endParaRPr lang="en-US" i="0" dirty="0">
              <a:effectLst/>
              <a:latin typeface="var(--font-display)"/>
            </a:endParaRPr>
          </a:p>
          <a:p>
            <a:pPr marL="0" lvl="1" indent="0">
              <a:spcBef>
                <a:spcPts val="1000"/>
              </a:spcBef>
              <a:buNone/>
            </a:pPr>
            <a:r>
              <a:rPr lang="en-IN" b="1" i="0" dirty="0">
                <a:effectLst/>
              </a:rPr>
              <a:t>Filtering Elements</a:t>
            </a:r>
          </a:p>
          <a:p>
            <a:pPr marL="0" lvl="1" indent="0">
              <a:spcBef>
                <a:spcPts val="1000"/>
              </a:spcBef>
              <a:buNone/>
            </a:pPr>
            <a:r>
              <a:rPr lang="en-US" i="0" dirty="0">
                <a:effectLst/>
              </a:rPr>
              <a:t>A </a:t>
            </a:r>
            <a:r>
              <a:rPr lang="en-US" i="1" dirty="0">
                <a:solidFill>
                  <a:srgbClr val="00B0F0"/>
                </a:solidFill>
                <a:effectLst/>
              </a:rPr>
              <a:t>for</a:t>
            </a:r>
            <a:r>
              <a:rPr lang="en-US" i="0" dirty="0">
                <a:effectLst/>
              </a:rPr>
              <a:t> expression can also include an optional </a:t>
            </a:r>
            <a:r>
              <a:rPr lang="en-US" i="1" dirty="0">
                <a:solidFill>
                  <a:srgbClr val="00B0F0"/>
                </a:solidFill>
                <a:effectLst/>
              </a:rPr>
              <a:t>if</a:t>
            </a:r>
            <a:r>
              <a:rPr lang="en-US" i="0" dirty="0">
                <a:effectLst/>
              </a:rPr>
              <a:t> clause to filter elements from the source collection, producing a value with fewer elements than the source value</a:t>
            </a:r>
          </a:p>
          <a:p>
            <a:pPr marL="0" lvl="1" indent="0">
              <a:spcBef>
                <a:spcPts val="1000"/>
              </a:spcBef>
              <a:buNone/>
            </a:pPr>
            <a:endParaRPr lang="en-IN" i="0" dirty="0">
              <a:effectLst/>
            </a:endParaRPr>
          </a:p>
        </p:txBody>
      </p:sp>
      <p:pic>
        <p:nvPicPr>
          <p:cNvPr id="7" name="Picture 6">
            <a:extLst>
              <a:ext uri="{FF2B5EF4-FFF2-40B4-BE49-F238E27FC236}">
                <a16:creationId xmlns:a16="http://schemas.microsoft.com/office/drawing/2014/main" id="{6BC8DD6E-C445-419B-930B-606906D459CF}"/>
              </a:ext>
            </a:extLst>
          </p:cNvPr>
          <p:cNvPicPr>
            <a:picLocks noChangeAspect="1"/>
          </p:cNvPicPr>
          <p:nvPr/>
        </p:nvPicPr>
        <p:blipFill>
          <a:blip r:embed="rId2"/>
          <a:stretch>
            <a:fillRect/>
          </a:stretch>
        </p:blipFill>
        <p:spPr>
          <a:xfrm>
            <a:off x="2455695" y="2887826"/>
            <a:ext cx="2857899" cy="504895"/>
          </a:xfrm>
          <a:prstGeom prst="rect">
            <a:avLst/>
          </a:prstGeom>
        </p:spPr>
      </p:pic>
      <p:pic>
        <p:nvPicPr>
          <p:cNvPr id="10" name="Picture 9">
            <a:extLst>
              <a:ext uri="{FF2B5EF4-FFF2-40B4-BE49-F238E27FC236}">
                <a16:creationId xmlns:a16="http://schemas.microsoft.com/office/drawing/2014/main" id="{E05E176B-1B8A-431F-938D-A5676FCC3536}"/>
              </a:ext>
            </a:extLst>
          </p:cNvPr>
          <p:cNvPicPr>
            <a:picLocks noChangeAspect="1"/>
          </p:cNvPicPr>
          <p:nvPr/>
        </p:nvPicPr>
        <p:blipFill>
          <a:blip r:embed="rId3"/>
          <a:stretch>
            <a:fillRect/>
          </a:stretch>
        </p:blipFill>
        <p:spPr>
          <a:xfrm>
            <a:off x="2036536" y="5486078"/>
            <a:ext cx="3696216" cy="571580"/>
          </a:xfrm>
          <a:prstGeom prst="rect">
            <a:avLst/>
          </a:prstGeom>
        </p:spPr>
      </p:pic>
    </p:spTree>
    <p:extLst>
      <p:ext uri="{BB962C8B-B14F-4D97-AF65-F5344CB8AC3E}">
        <p14:creationId xmlns:p14="http://schemas.microsoft.com/office/powerpoint/2010/main" val="212492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Dynamic blocks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683905" y="1086132"/>
            <a:ext cx="8861312" cy="1535770"/>
          </a:xfrm>
        </p:spPr>
        <p:txBody>
          <a:bodyPr>
            <a:noAutofit/>
          </a:bodyPr>
          <a:lstStyle/>
          <a:p>
            <a:pPr marL="0" lvl="1" indent="0">
              <a:spcBef>
                <a:spcPts val="1000"/>
              </a:spcBef>
              <a:buNone/>
            </a:pPr>
            <a:r>
              <a:rPr lang="en-US" i="0" dirty="0">
                <a:effectLst/>
              </a:rPr>
              <a:t>A </a:t>
            </a:r>
            <a:r>
              <a:rPr lang="en-US" i="1" dirty="0">
                <a:solidFill>
                  <a:srgbClr val="00B0F0"/>
                </a:solidFill>
                <a:effectLst/>
              </a:rPr>
              <a:t>dynamic</a:t>
            </a:r>
            <a:r>
              <a:rPr lang="en-US" i="0" dirty="0">
                <a:effectLst/>
              </a:rPr>
              <a:t> block acts much like a for expression, but produces nested blocks instead of a complex typed value. </a:t>
            </a:r>
          </a:p>
          <a:p>
            <a:pPr marL="0" lvl="1" indent="0">
              <a:spcBef>
                <a:spcPts val="1000"/>
              </a:spcBef>
              <a:buNone/>
            </a:pPr>
            <a:r>
              <a:rPr lang="en-US" i="0" dirty="0">
                <a:effectLst/>
              </a:rPr>
              <a:t>It iterates over a given complex value, and generates a nested block for each element of that complex value.</a:t>
            </a:r>
            <a:endParaRPr lang="en-IN" i="0" dirty="0">
              <a:effectLst/>
            </a:endParaRPr>
          </a:p>
        </p:txBody>
      </p:sp>
      <p:pic>
        <p:nvPicPr>
          <p:cNvPr id="8" name="Picture 7">
            <a:extLst>
              <a:ext uri="{FF2B5EF4-FFF2-40B4-BE49-F238E27FC236}">
                <a16:creationId xmlns:a16="http://schemas.microsoft.com/office/drawing/2014/main" id="{07B5C5CE-9DED-4F35-9C16-4CBCC69D8D86}"/>
              </a:ext>
            </a:extLst>
          </p:cNvPr>
          <p:cNvPicPr>
            <a:picLocks noChangeAspect="1"/>
          </p:cNvPicPr>
          <p:nvPr/>
        </p:nvPicPr>
        <p:blipFill>
          <a:blip r:embed="rId2"/>
          <a:stretch>
            <a:fillRect/>
          </a:stretch>
        </p:blipFill>
        <p:spPr>
          <a:xfrm>
            <a:off x="775535" y="3205067"/>
            <a:ext cx="3829584" cy="3410426"/>
          </a:xfrm>
          <a:prstGeom prst="rect">
            <a:avLst/>
          </a:prstGeom>
        </p:spPr>
      </p:pic>
      <p:pic>
        <p:nvPicPr>
          <p:cNvPr id="11" name="Picture 10">
            <a:extLst>
              <a:ext uri="{FF2B5EF4-FFF2-40B4-BE49-F238E27FC236}">
                <a16:creationId xmlns:a16="http://schemas.microsoft.com/office/drawing/2014/main" id="{F6CAF180-1321-4621-AFFD-B22618D435EE}"/>
              </a:ext>
            </a:extLst>
          </p:cNvPr>
          <p:cNvPicPr>
            <a:picLocks noChangeAspect="1"/>
          </p:cNvPicPr>
          <p:nvPr/>
        </p:nvPicPr>
        <p:blipFill>
          <a:blip r:embed="rId3"/>
          <a:stretch>
            <a:fillRect/>
          </a:stretch>
        </p:blipFill>
        <p:spPr>
          <a:xfrm>
            <a:off x="7725174" y="2286102"/>
            <a:ext cx="3640085" cy="4449982"/>
          </a:xfrm>
          <a:prstGeom prst="rect">
            <a:avLst/>
          </a:prstGeom>
        </p:spPr>
      </p:pic>
    </p:spTree>
    <p:extLst>
      <p:ext uri="{BB962C8B-B14F-4D97-AF65-F5344CB8AC3E}">
        <p14:creationId xmlns:p14="http://schemas.microsoft.com/office/powerpoint/2010/main" val="1245974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count and </a:t>
            </a:r>
            <a:r>
              <a:rPr lang="en-IN" dirty="0" err="1"/>
              <a:t>for_each</a:t>
            </a:r>
            <a:endParaRPr lang="en-IN" dirty="0"/>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413316" y="820208"/>
            <a:ext cx="4933124" cy="1535770"/>
          </a:xfrm>
        </p:spPr>
        <p:txBody>
          <a:bodyPr>
            <a:noAutofit/>
          </a:bodyPr>
          <a:lstStyle/>
          <a:p>
            <a:pPr marL="0" lvl="1" indent="0">
              <a:spcBef>
                <a:spcPts val="1000"/>
              </a:spcBef>
              <a:buNone/>
            </a:pPr>
            <a:r>
              <a:rPr lang="en-US" sz="1800" i="1" dirty="0">
                <a:solidFill>
                  <a:srgbClr val="00B0F0"/>
                </a:solidFill>
                <a:effectLst/>
              </a:rPr>
              <a:t>count</a:t>
            </a:r>
            <a:r>
              <a:rPr lang="en-US" sz="1800" i="0" dirty="0">
                <a:effectLst/>
              </a:rPr>
              <a:t> is a meta-argument defined by the Terraform language. </a:t>
            </a:r>
          </a:p>
          <a:p>
            <a:pPr marL="0" lvl="1" indent="0">
              <a:spcBef>
                <a:spcPts val="1000"/>
              </a:spcBef>
              <a:buNone/>
            </a:pPr>
            <a:r>
              <a:rPr lang="en-US" sz="1800" i="0" dirty="0">
                <a:effectLst/>
              </a:rPr>
              <a:t>It can be used with modules and with every resource type.</a:t>
            </a:r>
          </a:p>
          <a:p>
            <a:pPr marL="0" lvl="1" indent="0">
              <a:spcBef>
                <a:spcPts val="1000"/>
              </a:spcBef>
              <a:buNone/>
            </a:pPr>
            <a:r>
              <a:rPr lang="en-US" sz="1800" i="0" dirty="0">
                <a:effectLst/>
              </a:rPr>
              <a:t>The count meta-argument accepts a whole number, and creates that many instances of the resource or module.</a:t>
            </a:r>
          </a:p>
          <a:p>
            <a:pPr marL="0" lvl="1" indent="0">
              <a:spcBef>
                <a:spcPts val="1000"/>
              </a:spcBef>
              <a:buNone/>
            </a:pPr>
            <a:r>
              <a:rPr lang="en-US" sz="1800" i="0" dirty="0">
                <a:effectLst/>
              </a:rPr>
              <a:t>count is sensible for any changes in list order, this means that if for some reason order of the list is changed, terraform will force replacement of all resources of which the index in the list has changed</a:t>
            </a:r>
          </a:p>
        </p:txBody>
      </p:sp>
      <p:sp>
        <p:nvSpPr>
          <p:cNvPr id="7" name="Content Placeholder 2">
            <a:extLst>
              <a:ext uri="{FF2B5EF4-FFF2-40B4-BE49-F238E27FC236}">
                <a16:creationId xmlns:a16="http://schemas.microsoft.com/office/drawing/2014/main" id="{50C9F3C1-16B7-442A-8F29-943899E85E27}"/>
              </a:ext>
            </a:extLst>
          </p:cNvPr>
          <p:cNvSpPr txBox="1">
            <a:spLocks/>
          </p:cNvSpPr>
          <p:nvPr/>
        </p:nvSpPr>
        <p:spPr>
          <a:xfrm>
            <a:off x="5955362" y="820208"/>
            <a:ext cx="4933124" cy="1535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en-US" sz="2000" i="1" dirty="0" err="1">
                <a:solidFill>
                  <a:srgbClr val="00B0F0"/>
                </a:solidFill>
              </a:rPr>
              <a:t>for_each</a:t>
            </a:r>
            <a:r>
              <a:rPr lang="en-US" sz="2000" i="1" dirty="0">
                <a:solidFill>
                  <a:srgbClr val="00B0F0"/>
                </a:solidFill>
              </a:rPr>
              <a:t> </a:t>
            </a:r>
            <a:r>
              <a:rPr lang="en-US" sz="2000" dirty="0"/>
              <a:t>is a meta-argument defined by the Terraform language. </a:t>
            </a:r>
          </a:p>
          <a:p>
            <a:pPr marL="0" lvl="1" indent="0">
              <a:spcBef>
                <a:spcPts val="1000"/>
              </a:spcBef>
              <a:buFont typeface="Arial" panose="020B0604020202020204" pitchFamily="34" charset="0"/>
              <a:buNone/>
            </a:pPr>
            <a:r>
              <a:rPr lang="en-US" sz="2000" dirty="0"/>
              <a:t>It can be used with modules and with every resource type.</a:t>
            </a:r>
          </a:p>
          <a:p>
            <a:pPr marL="0" lvl="1" indent="0">
              <a:spcBef>
                <a:spcPts val="1000"/>
              </a:spcBef>
              <a:buFont typeface="Arial" panose="020B0604020202020204" pitchFamily="34" charset="0"/>
              <a:buNone/>
            </a:pPr>
            <a:r>
              <a:rPr lang="en-US" sz="2000" dirty="0"/>
              <a:t>The </a:t>
            </a:r>
            <a:r>
              <a:rPr lang="en-US" sz="2000" dirty="0" err="1"/>
              <a:t>for_each</a:t>
            </a:r>
            <a:r>
              <a:rPr lang="en-US" sz="2000" dirty="0"/>
              <a:t> meta-argument accepts a map or a set of strings, and creates an instance for each item in that map or set.</a:t>
            </a:r>
          </a:p>
          <a:p>
            <a:pPr marL="0" lvl="1" indent="0">
              <a:spcBef>
                <a:spcPts val="1000"/>
              </a:spcBef>
              <a:buFont typeface="Arial" panose="020B0604020202020204" pitchFamily="34" charset="0"/>
              <a:buNone/>
            </a:pPr>
            <a:r>
              <a:rPr lang="en-US" sz="2000" dirty="0" err="1"/>
              <a:t>for_each</a:t>
            </a:r>
            <a:r>
              <a:rPr lang="en-US" sz="2000" dirty="0"/>
              <a:t> helps to avoid accidental / unwanted recreation of resource instances when a input list (or just it’s order) has been modified.</a:t>
            </a:r>
          </a:p>
        </p:txBody>
      </p:sp>
      <p:pic>
        <p:nvPicPr>
          <p:cNvPr id="6" name="Picture 5">
            <a:extLst>
              <a:ext uri="{FF2B5EF4-FFF2-40B4-BE49-F238E27FC236}">
                <a16:creationId xmlns:a16="http://schemas.microsoft.com/office/drawing/2014/main" id="{FB9BF6DF-F23F-4BC5-A6A5-18AE8CFC1064}"/>
              </a:ext>
            </a:extLst>
          </p:cNvPr>
          <p:cNvPicPr>
            <a:picLocks noChangeAspect="1"/>
          </p:cNvPicPr>
          <p:nvPr/>
        </p:nvPicPr>
        <p:blipFill>
          <a:blip r:embed="rId2"/>
          <a:stretch>
            <a:fillRect/>
          </a:stretch>
        </p:blipFill>
        <p:spPr>
          <a:xfrm>
            <a:off x="812665" y="4381154"/>
            <a:ext cx="4134427" cy="2476846"/>
          </a:xfrm>
          <a:prstGeom prst="rect">
            <a:avLst/>
          </a:prstGeom>
        </p:spPr>
      </p:pic>
      <p:pic>
        <p:nvPicPr>
          <p:cNvPr id="10" name="Picture 9">
            <a:extLst>
              <a:ext uri="{FF2B5EF4-FFF2-40B4-BE49-F238E27FC236}">
                <a16:creationId xmlns:a16="http://schemas.microsoft.com/office/drawing/2014/main" id="{0C1BD0DE-8B38-48E2-9340-3B9258526196}"/>
              </a:ext>
            </a:extLst>
          </p:cNvPr>
          <p:cNvPicPr>
            <a:picLocks noChangeAspect="1"/>
          </p:cNvPicPr>
          <p:nvPr/>
        </p:nvPicPr>
        <p:blipFill>
          <a:blip r:embed="rId3"/>
          <a:stretch>
            <a:fillRect/>
          </a:stretch>
        </p:blipFill>
        <p:spPr>
          <a:xfrm>
            <a:off x="6096000" y="4242462"/>
            <a:ext cx="4867954" cy="2534004"/>
          </a:xfrm>
          <a:prstGeom prst="rect">
            <a:avLst/>
          </a:prstGeom>
        </p:spPr>
      </p:pic>
    </p:spTree>
    <p:extLst>
      <p:ext uri="{BB962C8B-B14F-4D97-AF65-F5344CB8AC3E}">
        <p14:creationId xmlns:p14="http://schemas.microsoft.com/office/powerpoint/2010/main" val="3250192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Built in Functions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3"/>
            <a:ext cx="10708774" cy="1535770"/>
          </a:xfrm>
        </p:spPr>
        <p:txBody>
          <a:bodyPr>
            <a:noAutofit/>
          </a:bodyPr>
          <a:lstStyle/>
          <a:p>
            <a:pPr marL="285750" lvl="1" indent="-285750">
              <a:spcBef>
                <a:spcPts val="1000"/>
              </a:spcBef>
            </a:pPr>
            <a:r>
              <a:rPr lang="en-US" sz="1800" dirty="0">
                <a:effectLst/>
              </a:rPr>
              <a:t>The Terraform language includes a number of built-in functions that you can call from within expressions to transform and combine values. </a:t>
            </a:r>
          </a:p>
          <a:p>
            <a:pPr marL="285750" lvl="1" indent="-285750">
              <a:spcBef>
                <a:spcPts val="1000"/>
              </a:spcBef>
            </a:pPr>
            <a:r>
              <a:rPr lang="en-US" sz="1800" dirty="0">
                <a:effectLst/>
              </a:rPr>
              <a:t>The general syntax for function calls is a function name followed by comma-separated arguments in parentheses:</a:t>
            </a:r>
          </a:p>
          <a:p>
            <a:pPr marL="0" lvl="1" indent="0">
              <a:spcBef>
                <a:spcPts val="1000"/>
              </a:spcBef>
              <a:buNone/>
            </a:pPr>
            <a:r>
              <a:rPr lang="en-US" sz="1800" i="1" dirty="0">
                <a:solidFill>
                  <a:srgbClr val="FF0000"/>
                </a:solidFill>
                <a:effectLst/>
              </a:rPr>
              <a:t>	max(5, 12, 9)</a:t>
            </a:r>
          </a:p>
          <a:p>
            <a:pPr marL="285750" lvl="1" indent="-285750">
              <a:spcBef>
                <a:spcPts val="1000"/>
              </a:spcBef>
            </a:pPr>
            <a:r>
              <a:rPr lang="en-US" sz="1800" dirty="0">
                <a:effectLst/>
              </a:rPr>
              <a:t>The Terraform language does not support user-defined functions, and so only the functions built in to the language are available for use.</a:t>
            </a:r>
          </a:p>
          <a:p>
            <a:pPr marL="285750" lvl="1" indent="-285750">
              <a:spcBef>
                <a:spcPts val="1000"/>
              </a:spcBef>
            </a:pPr>
            <a:r>
              <a:rPr lang="en-US" sz="1800" dirty="0"/>
              <a:t>Available functions </a:t>
            </a:r>
          </a:p>
          <a:p>
            <a:pPr marL="742950" lvl="2" indent="-285750">
              <a:spcBef>
                <a:spcPts val="1000"/>
              </a:spcBef>
            </a:pPr>
            <a:r>
              <a:rPr lang="en-US" sz="1400" dirty="0">
                <a:effectLst/>
              </a:rPr>
              <a:t>Numeric Functions : </a:t>
            </a:r>
            <a:r>
              <a:rPr lang="en-US" sz="1400" dirty="0"/>
              <a:t>min(), max(),ceil(), floor()</a:t>
            </a:r>
          </a:p>
          <a:p>
            <a:pPr marL="742950" lvl="2" indent="-285750">
              <a:spcBef>
                <a:spcPts val="1000"/>
              </a:spcBef>
            </a:pPr>
            <a:r>
              <a:rPr lang="en-US" sz="1400" dirty="0"/>
              <a:t>String functions: chomp(),join(),</a:t>
            </a:r>
            <a:r>
              <a:rPr lang="en-US" sz="1400" dirty="0" err="1"/>
              <a:t>substr</a:t>
            </a:r>
            <a:r>
              <a:rPr lang="en-US" sz="1400" dirty="0"/>
              <a:t>(),split(),lower(),upper()</a:t>
            </a:r>
          </a:p>
          <a:p>
            <a:pPr marL="742950" lvl="2" indent="-285750">
              <a:spcBef>
                <a:spcPts val="1000"/>
              </a:spcBef>
            </a:pPr>
            <a:r>
              <a:rPr lang="en-US" sz="1400" dirty="0">
                <a:effectLst/>
              </a:rPr>
              <a:t>Collection functions : </a:t>
            </a:r>
            <a:r>
              <a:rPr lang="en-US" sz="1400" dirty="0" err="1">
                <a:effectLst/>
              </a:rPr>
              <a:t>concat</a:t>
            </a:r>
            <a:r>
              <a:rPr lang="en-US" sz="1400" dirty="0">
                <a:effectLst/>
              </a:rPr>
              <a:t>(), distinct(),length(),lookup()</a:t>
            </a:r>
          </a:p>
          <a:p>
            <a:pPr marL="742950" lvl="2" indent="-285750">
              <a:spcBef>
                <a:spcPts val="1000"/>
              </a:spcBef>
            </a:pPr>
            <a:r>
              <a:rPr lang="en-US" sz="1400" dirty="0"/>
              <a:t>Filesystem functions: </a:t>
            </a:r>
            <a:r>
              <a:rPr lang="en-US" sz="1400" dirty="0" err="1"/>
              <a:t>dirname</a:t>
            </a:r>
            <a:r>
              <a:rPr lang="en-US" sz="1400" dirty="0"/>
              <a:t>(),</a:t>
            </a:r>
            <a:r>
              <a:rPr lang="en-US" sz="1400" dirty="0" err="1"/>
              <a:t>basename</a:t>
            </a:r>
            <a:r>
              <a:rPr lang="en-US" sz="1400" dirty="0"/>
              <a:t>(),file(),</a:t>
            </a:r>
            <a:r>
              <a:rPr lang="en-US" sz="1400" dirty="0" err="1"/>
              <a:t>fileexists</a:t>
            </a:r>
            <a:r>
              <a:rPr lang="en-US" sz="1400" dirty="0"/>
              <a:t>(),</a:t>
            </a:r>
            <a:r>
              <a:rPr lang="en-US" sz="1400" dirty="0" err="1"/>
              <a:t>templatefile</a:t>
            </a:r>
            <a:r>
              <a:rPr lang="en-US" sz="1400" dirty="0"/>
              <a:t>()</a:t>
            </a:r>
          </a:p>
          <a:p>
            <a:pPr marL="742950" lvl="2" indent="-285750">
              <a:spcBef>
                <a:spcPts val="1000"/>
              </a:spcBef>
            </a:pPr>
            <a:r>
              <a:rPr lang="en-US" sz="1400" dirty="0">
                <a:effectLst/>
              </a:rPr>
              <a:t>Date and </a:t>
            </a:r>
            <a:r>
              <a:rPr lang="en-US" sz="1400" dirty="0"/>
              <a:t>Time functions: timestamp()</a:t>
            </a:r>
          </a:p>
          <a:p>
            <a:pPr marL="742950" lvl="2" indent="-285750">
              <a:spcBef>
                <a:spcPts val="1000"/>
              </a:spcBef>
            </a:pPr>
            <a:r>
              <a:rPr lang="en-US" sz="1400" dirty="0">
                <a:effectLst/>
              </a:rPr>
              <a:t>Type conversion functions : </a:t>
            </a:r>
            <a:r>
              <a:rPr lang="en-US" sz="1400" dirty="0" err="1">
                <a:effectLst/>
              </a:rPr>
              <a:t>toset</a:t>
            </a:r>
            <a:r>
              <a:rPr lang="en-US" sz="1400" dirty="0">
                <a:effectLst/>
              </a:rPr>
              <a:t>(),</a:t>
            </a:r>
            <a:r>
              <a:rPr lang="en-US" sz="1400" dirty="0" err="1">
                <a:effectLst/>
              </a:rPr>
              <a:t>tolist</a:t>
            </a:r>
            <a:r>
              <a:rPr lang="en-US" sz="1400" dirty="0">
                <a:effectLst/>
              </a:rPr>
              <a:t>(),</a:t>
            </a:r>
            <a:r>
              <a:rPr lang="en-US" sz="1400" dirty="0" err="1">
                <a:effectLst/>
              </a:rPr>
              <a:t>tostring</a:t>
            </a:r>
            <a:r>
              <a:rPr lang="en-US" sz="1400" dirty="0">
                <a:effectLst/>
              </a:rPr>
              <a:t>(),</a:t>
            </a:r>
            <a:r>
              <a:rPr lang="en-US" sz="1400" dirty="0" err="1">
                <a:effectLst/>
              </a:rPr>
              <a:t>t</a:t>
            </a:r>
            <a:r>
              <a:rPr lang="en-US" sz="1400" dirty="0" err="1"/>
              <a:t>onumber</a:t>
            </a:r>
            <a:r>
              <a:rPr lang="en-US" sz="1400" dirty="0"/>
              <a:t>(), </a:t>
            </a:r>
            <a:r>
              <a:rPr lang="en-US" sz="1400" dirty="0" err="1"/>
              <a:t>tomap</a:t>
            </a:r>
            <a:r>
              <a:rPr lang="en-US" sz="1400" dirty="0"/>
              <a:t>()</a:t>
            </a:r>
            <a:endParaRPr lang="en-US" sz="1400" dirty="0">
              <a:effectLst/>
            </a:endParaRPr>
          </a:p>
          <a:p>
            <a:pPr marL="0" lvl="1" indent="0">
              <a:spcBef>
                <a:spcPts val="1000"/>
              </a:spcBef>
              <a:buNone/>
            </a:pPr>
            <a:endParaRPr lang="en-US" sz="1800" dirty="0">
              <a:effectLst/>
            </a:endParaRPr>
          </a:p>
        </p:txBody>
      </p:sp>
    </p:spTree>
    <p:extLst>
      <p:ext uri="{BB962C8B-B14F-4D97-AF65-F5344CB8AC3E}">
        <p14:creationId xmlns:p14="http://schemas.microsoft.com/office/powerpoint/2010/main" val="28646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18255"/>
            <a:ext cx="10337800" cy="1150145"/>
          </a:xfrm>
        </p:spPr>
        <p:txBody>
          <a:bodyPr/>
          <a:lstStyle/>
          <a:p>
            <a:r>
              <a:rPr lang="en-US" i="0" dirty="0">
                <a:solidFill>
                  <a:srgbClr val="000000"/>
                </a:solidFill>
                <a:effectLst/>
                <a:latin typeface="Metro"/>
              </a:rPr>
              <a:t>What is Infrastructure as Code?</a:t>
            </a:r>
            <a:endParaRPr lang="en-IN" dirty="0"/>
          </a:p>
        </p:txBody>
      </p:sp>
      <p:sp>
        <p:nvSpPr>
          <p:cNvPr id="3" name="Content Placeholder 2">
            <a:extLst>
              <a:ext uri="{FF2B5EF4-FFF2-40B4-BE49-F238E27FC236}">
                <a16:creationId xmlns:a16="http://schemas.microsoft.com/office/drawing/2014/main" id="{D00FFE07-CB89-4B92-94D8-F4423034E814}"/>
              </a:ext>
            </a:extLst>
          </p:cNvPr>
          <p:cNvSpPr>
            <a:spLocks noGrp="1"/>
          </p:cNvSpPr>
          <p:nvPr>
            <p:ph idx="1"/>
          </p:nvPr>
        </p:nvSpPr>
        <p:spPr>
          <a:xfrm>
            <a:off x="601133" y="1253331"/>
            <a:ext cx="10515600" cy="4351338"/>
          </a:xfrm>
        </p:spPr>
        <p:txBody>
          <a:bodyPr>
            <a:normAutofit/>
          </a:bodyPr>
          <a:lstStyle/>
          <a:p>
            <a:pPr algn="l"/>
            <a:r>
              <a:rPr lang="en-US" b="0" i="0" dirty="0">
                <a:solidFill>
                  <a:srgbClr val="000000"/>
                </a:solidFill>
                <a:effectLst/>
                <a:latin typeface="Metro"/>
              </a:rPr>
              <a:t>Different approaches of </a:t>
            </a:r>
            <a:r>
              <a:rPr lang="en-US" b="0" i="0" dirty="0" err="1">
                <a:solidFill>
                  <a:srgbClr val="000000"/>
                </a:solidFill>
                <a:effectLst/>
                <a:latin typeface="Metro"/>
              </a:rPr>
              <a:t>IaC</a:t>
            </a:r>
            <a:endParaRPr lang="en-US" b="0" i="0" dirty="0">
              <a:solidFill>
                <a:srgbClr val="000000"/>
              </a:solidFill>
              <a:effectLst/>
              <a:latin typeface="Metro"/>
            </a:endParaRPr>
          </a:p>
          <a:p>
            <a:pPr lvl="1"/>
            <a:r>
              <a:rPr lang="en-US" b="0" i="0" dirty="0">
                <a:solidFill>
                  <a:srgbClr val="000000"/>
                </a:solidFill>
                <a:effectLst/>
                <a:latin typeface="Metro"/>
              </a:rPr>
              <a:t>An imperative approach allows users to specify the exact steps to be taken for a change, and the system does not deviate from the specified steps.</a:t>
            </a:r>
          </a:p>
          <a:p>
            <a:pPr lvl="1"/>
            <a:endParaRPr lang="en-US" b="0" i="0" dirty="0">
              <a:solidFill>
                <a:srgbClr val="000000"/>
              </a:solidFill>
              <a:effectLst/>
              <a:latin typeface="Metro"/>
            </a:endParaRPr>
          </a:p>
          <a:p>
            <a:pPr lvl="1"/>
            <a:r>
              <a:rPr lang="en-US" dirty="0"/>
              <a:t>A declarative approach essentially means users only need to define the end requirement, and the specific tool or platform handles the steps to take in order to achieve the defined requirement.</a:t>
            </a:r>
            <a:endParaRPr lang="en-IN" dirty="0"/>
          </a:p>
        </p:txBody>
      </p:sp>
    </p:spTree>
    <p:extLst>
      <p:ext uri="{BB962C8B-B14F-4D97-AF65-F5344CB8AC3E}">
        <p14:creationId xmlns:p14="http://schemas.microsoft.com/office/powerpoint/2010/main" val="3847365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0708774" cy="3154633"/>
          </a:xfrm>
        </p:spPr>
        <p:txBody>
          <a:bodyPr>
            <a:noAutofit/>
          </a:bodyPr>
          <a:lstStyle/>
          <a:p>
            <a:pPr marL="0" lvl="1" indent="0">
              <a:spcBef>
                <a:spcPts val="1000"/>
              </a:spcBef>
              <a:buNone/>
            </a:pPr>
            <a:r>
              <a:rPr lang="en-US" b="1" dirty="0">
                <a:effectLst/>
              </a:rPr>
              <a:t>What are modules for?</a:t>
            </a:r>
          </a:p>
          <a:p>
            <a:pPr marL="285750" lvl="1" indent="-285750">
              <a:spcBef>
                <a:spcPts val="1000"/>
              </a:spcBef>
            </a:pPr>
            <a:r>
              <a:rPr lang="en-US" sz="2000" dirty="0">
                <a:effectLst/>
              </a:rPr>
              <a:t>Organize configuration: Modules make it easier to navigate, understand, and update your configuration by keeping related parts of your configuration together</a:t>
            </a:r>
          </a:p>
          <a:p>
            <a:pPr marL="285750" lvl="1" indent="-285750">
              <a:spcBef>
                <a:spcPts val="1000"/>
              </a:spcBef>
            </a:pPr>
            <a:endParaRPr lang="en-US" sz="2000" dirty="0">
              <a:effectLst/>
            </a:endParaRPr>
          </a:p>
          <a:p>
            <a:pPr marL="285750" lvl="1" indent="-285750">
              <a:spcBef>
                <a:spcPts val="1000"/>
              </a:spcBef>
            </a:pPr>
            <a:r>
              <a:rPr lang="en-US" sz="2000" dirty="0">
                <a:effectLst/>
              </a:rPr>
              <a:t>Encapsulate configuration - Another benefit of using modules is to encapsulate configuration into distinct logical components</a:t>
            </a:r>
          </a:p>
          <a:p>
            <a:pPr marL="285750" lvl="1" indent="-285750">
              <a:spcBef>
                <a:spcPts val="1000"/>
              </a:spcBef>
            </a:pPr>
            <a:endParaRPr lang="en-US" sz="2000" dirty="0">
              <a:effectLst/>
            </a:endParaRPr>
          </a:p>
          <a:p>
            <a:pPr marL="285750" lvl="1" indent="-285750">
              <a:spcBef>
                <a:spcPts val="1000"/>
              </a:spcBef>
            </a:pPr>
            <a:r>
              <a:rPr lang="en-US" sz="2000" dirty="0">
                <a:effectLst/>
              </a:rPr>
              <a:t>Re-use configuration - Writing all of your configuration from scratch can be time consuming and error prone.</a:t>
            </a:r>
          </a:p>
          <a:p>
            <a:pPr marL="285750" lvl="1" indent="-285750">
              <a:spcBef>
                <a:spcPts val="1000"/>
              </a:spcBef>
            </a:pPr>
            <a:endParaRPr lang="en-US" sz="2000" dirty="0">
              <a:effectLst/>
            </a:endParaRPr>
          </a:p>
          <a:p>
            <a:pPr marL="285750" lvl="1" indent="-285750">
              <a:spcBef>
                <a:spcPts val="1000"/>
              </a:spcBef>
            </a:pPr>
            <a:r>
              <a:rPr lang="en-US" sz="2000" dirty="0">
                <a:effectLst/>
              </a:rPr>
              <a:t>Provide consistency and ensure best practices - Modules also help to provide consistency in your configurations. </a:t>
            </a:r>
          </a:p>
        </p:txBody>
      </p:sp>
    </p:spTree>
    <p:extLst>
      <p:ext uri="{BB962C8B-B14F-4D97-AF65-F5344CB8AC3E}">
        <p14:creationId xmlns:p14="http://schemas.microsoft.com/office/powerpoint/2010/main" val="582102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0708774" cy="3154633"/>
          </a:xfrm>
        </p:spPr>
        <p:txBody>
          <a:bodyPr>
            <a:noAutofit/>
          </a:bodyPr>
          <a:lstStyle/>
          <a:p>
            <a:pPr marL="342900" lvl="1" indent="-342900">
              <a:spcBef>
                <a:spcPts val="1000"/>
              </a:spcBef>
            </a:pPr>
            <a:r>
              <a:rPr lang="en-US" dirty="0">
                <a:effectLst/>
              </a:rPr>
              <a:t>Modules are containers for multiple resources that are used together. </a:t>
            </a:r>
          </a:p>
          <a:p>
            <a:pPr marL="342900" lvl="1" indent="-342900">
              <a:spcBef>
                <a:spcPts val="1000"/>
              </a:spcBef>
            </a:pPr>
            <a:r>
              <a:rPr lang="en-US" dirty="0">
                <a:effectLst/>
              </a:rPr>
              <a:t>A module consists of a collection of .</a:t>
            </a:r>
            <a:r>
              <a:rPr lang="en-US" dirty="0" err="1">
                <a:effectLst/>
              </a:rPr>
              <a:t>tf</a:t>
            </a:r>
            <a:r>
              <a:rPr lang="en-US" dirty="0">
                <a:effectLst/>
              </a:rPr>
              <a:t> and/or .</a:t>
            </a:r>
            <a:r>
              <a:rPr lang="en-US" dirty="0" err="1">
                <a:effectLst/>
              </a:rPr>
              <a:t>tf.json</a:t>
            </a:r>
            <a:r>
              <a:rPr lang="en-US" dirty="0">
                <a:effectLst/>
              </a:rPr>
              <a:t> files kept together in a directory.</a:t>
            </a:r>
          </a:p>
          <a:p>
            <a:pPr marL="342900" lvl="1" indent="-342900">
              <a:spcBef>
                <a:spcPts val="1000"/>
              </a:spcBef>
            </a:pPr>
            <a:r>
              <a:rPr lang="en-US" dirty="0">
                <a:effectLst/>
              </a:rPr>
              <a:t>Modules are the main way to package and reuse resource configurations with Terraform.</a:t>
            </a:r>
          </a:p>
          <a:p>
            <a:pPr marL="342900" lvl="1" indent="-342900">
              <a:spcBef>
                <a:spcPts val="1000"/>
              </a:spcBef>
            </a:pPr>
            <a:r>
              <a:rPr lang="en-IN" b="1" dirty="0"/>
              <a:t>The Root Module</a:t>
            </a:r>
            <a:r>
              <a:rPr lang="en-US" dirty="0"/>
              <a:t>:  Every Terraform configuration has at least one module, known as its root module, which consists of the resources defined in the .</a:t>
            </a:r>
            <a:r>
              <a:rPr lang="en-US" dirty="0" err="1"/>
              <a:t>tf</a:t>
            </a:r>
            <a:r>
              <a:rPr lang="en-US" dirty="0"/>
              <a:t> files in the main working directory</a:t>
            </a:r>
          </a:p>
          <a:p>
            <a:pPr marL="342900" lvl="1" indent="-342900">
              <a:spcBef>
                <a:spcPts val="1000"/>
              </a:spcBef>
            </a:pPr>
            <a:r>
              <a:rPr lang="en-IN" b="1" dirty="0"/>
              <a:t>Child Modules</a:t>
            </a:r>
            <a:r>
              <a:rPr lang="en-US" b="1" dirty="0"/>
              <a:t> </a:t>
            </a:r>
            <a:r>
              <a:rPr lang="en-US" dirty="0"/>
              <a:t>: A Terraform module (usually the root module of a configuration) can call other modules to include their resources into the configuration. A module that has been called by another module is often referred to as a child module.</a:t>
            </a:r>
            <a:endParaRPr lang="en-IN" dirty="0"/>
          </a:p>
        </p:txBody>
      </p:sp>
    </p:spTree>
    <p:extLst>
      <p:ext uri="{BB962C8B-B14F-4D97-AF65-F5344CB8AC3E}">
        <p14:creationId xmlns:p14="http://schemas.microsoft.com/office/powerpoint/2010/main" val="716952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6127444" cy="3154633"/>
          </a:xfrm>
        </p:spPr>
        <p:txBody>
          <a:bodyPr>
            <a:noAutofit/>
          </a:bodyPr>
          <a:lstStyle/>
          <a:p>
            <a:pPr marL="0" lvl="1" indent="0">
              <a:spcBef>
                <a:spcPts val="1000"/>
              </a:spcBef>
              <a:buNone/>
            </a:pPr>
            <a:r>
              <a:rPr lang="en-IN" b="1" i="0" dirty="0">
                <a:effectLst/>
                <a:latin typeface="var(--font-display)"/>
              </a:rPr>
              <a:t>Calling a Child Module</a:t>
            </a:r>
          </a:p>
          <a:p>
            <a:pPr marL="342900" lvl="1" indent="-342900">
              <a:spcBef>
                <a:spcPts val="1000"/>
              </a:spcBef>
            </a:pPr>
            <a:r>
              <a:rPr lang="en-US" sz="1800" dirty="0">
                <a:effectLst/>
              </a:rPr>
              <a:t>A module that includes a </a:t>
            </a:r>
            <a:r>
              <a:rPr lang="en-US" sz="1800" i="1" dirty="0">
                <a:solidFill>
                  <a:srgbClr val="00B0F0"/>
                </a:solidFill>
                <a:effectLst/>
              </a:rPr>
              <a:t>module</a:t>
            </a:r>
            <a:r>
              <a:rPr lang="en-US" sz="1800" dirty="0">
                <a:effectLst/>
              </a:rPr>
              <a:t> block like this is the calling module of the child module.</a:t>
            </a:r>
          </a:p>
          <a:p>
            <a:pPr marL="342900" lvl="1" indent="-342900">
              <a:spcBef>
                <a:spcPts val="1000"/>
              </a:spcBef>
            </a:pPr>
            <a:r>
              <a:rPr lang="en-US" sz="1800" dirty="0">
                <a:effectLst/>
              </a:rPr>
              <a:t>The label immediately after the module keyword is a local name, </a:t>
            </a:r>
          </a:p>
          <a:p>
            <a:pPr marL="342900" lvl="1" indent="-342900">
              <a:spcBef>
                <a:spcPts val="1000"/>
              </a:spcBef>
            </a:pPr>
            <a:r>
              <a:rPr lang="en-US" sz="1800" dirty="0">
                <a:effectLst/>
              </a:rPr>
              <a:t>Within the block body (between { and }) are the arguments for the module. Module calls use the following kinds of arguments:</a:t>
            </a:r>
          </a:p>
          <a:p>
            <a:pPr marL="800100" lvl="2" indent="-342900">
              <a:spcBef>
                <a:spcPts val="1000"/>
              </a:spcBef>
            </a:pPr>
            <a:r>
              <a:rPr lang="en-US" sz="1600" dirty="0">
                <a:effectLst/>
              </a:rPr>
              <a:t>The </a:t>
            </a:r>
            <a:r>
              <a:rPr lang="en-US" sz="1600" i="1" dirty="0">
                <a:solidFill>
                  <a:srgbClr val="00B0F0"/>
                </a:solidFill>
                <a:effectLst/>
              </a:rPr>
              <a:t>source</a:t>
            </a:r>
            <a:r>
              <a:rPr lang="en-US" sz="1600" dirty="0">
                <a:effectLst/>
              </a:rPr>
              <a:t> argument is mandatory for all modules.</a:t>
            </a:r>
          </a:p>
          <a:p>
            <a:pPr marL="800100" lvl="2" indent="-342900">
              <a:spcBef>
                <a:spcPts val="1000"/>
              </a:spcBef>
            </a:pPr>
            <a:r>
              <a:rPr lang="en-US" sz="1600" dirty="0">
                <a:effectLst/>
              </a:rPr>
              <a:t>The </a:t>
            </a:r>
            <a:r>
              <a:rPr lang="en-US" sz="1600" i="1" dirty="0">
                <a:solidFill>
                  <a:srgbClr val="00B0F0"/>
                </a:solidFill>
                <a:effectLst/>
              </a:rPr>
              <a:t>version</a:t>
            </a:r>
            <a:r>
              <a:rPr lang="en-US" sz="1600" dirty="0">
                <a:effectLst/>
              </a:rPr>
              <a:t> argument is recommended for modules from a registry.</a:t>
            </a:r>
          </a:p>
          <a:p>
            <a:pPr marL="800100" lvl="2" indent="-342900">
              <a:spcBef>
                <a:spcPts val="1000"/>
              </a:spcBef>
            </a:pPr>
            <a:r>
              <a:rPr lang="en-US" sz="1600" dirty="0">
                <a:effectLst/>
              </a:rPr>
              <a:t>Most other arguments correspond to input variables defined by the module. </a:t>
            </a:r>
          </a:p>
          <a:p>
            <a:pPr marL="800100" lvl="2" indent="-342900">
              <a:spcBef>
                <a:spcPts val="1000"/>
              </a:spcBef>
            </a:pPr>
            <a:r>
              <a:rPr lang="en-US" sz="1600" dirty="0">
                <a:effectLst/>
              </a:rPr>
              <a:t>Terraform defines a few other meta-arguments that can be used with all modules, including </a:t>
            </a:r>
            <a:r>
              <a:rPr lang="en-US" sz="1600" dirty="0" err="1">
                <a:effectLst/>
              </a:rPr>
              <a:t>for_each</a:t>
            </a:r>
            <a:r>
              <a:rPr lang="en-US" sz="1600" dirty="0">
                <a:effectLst/>
              </a:rPr>
              <a:t> and </a:t>
            </a:r>
            <a:r>
              <a:rPr lang="en-US" sz="1600" dirty="0" err="1">
                <a:effectLst/>
              </a:rPr>
              <a:t>depends_on</a:t>
            </a:r>
            <a:endParaRPr lang="en-IN" sz="1600" dirty="0"/>
          </a:p>
        </p:txBody>
      </p:sp>
      <p:pic>
        <p:nvPicPr>
          <p:cNvPr id="5" name="Picture 4">
            <a:extLst>
              <a:ext uri="{FF2B5EF4-FFF2-40B4-BE49-F238E27FC236}">
                <a16:creationId xmlns:a16="http://schemas.microsoft.com/office/drawing/2014/main" id="{E02B54F7-B2F4-4970-BD13-DE9CB4834C07}"/>
              </a:ext>
            </a:extLst>
          </p:cNvPr>
          <p:cNvPicPr>
            <a:picLocks noChangeAspect="1"/>
          </p:cNvPicPr>
          <p:nvPr/>
        </p:nvPicPr>
        <p:blipFill>
          <a:blip r:embed="rId2"/>
          <a:stretch>
            <a:fillRect/>
          </a:stretch>
        </p:blipFill>
        <p:spPr>
          <a:xfrm>
            <a:off x="7748762" y="842969"/>
            <a:ext cx="3057952" cy="1638529"/>
          </a:xfrm>
          <a:prstGeom prst="rect">
            <a:avLst/>
          </a:prstGeom>
        </p:spPr>
      </p:pic>
      <p:pic>
        <p:nvPicPr>
          <p:cNvPr id="7" name="Picture 6">
            <a:extLst>
              <a:ext uri="{FF2B5EF4-FFF2-40B4-BE49-F238E27FC236}">
                <a16:creationId xmlns:a16="http://schemas.microsoft.com/office/drawing/2014/main" id="{07CACCCC-211E-4B30-BFE6-6C998AAEE565}"/>
              </a:ext>
            </a:extLst>
          </p:cNvPr>
          <p:cNvPicPr>
            <a:picLocks noChangeAspect="1"/>
          </p:cNvPicPr>
          <p:nvPr/>
        </p:nvPicPr>
        <p:blipFill>
          <a:blip r:embed="rId3"/>
          <a:stretch>
            <a:fillRect/>
          </a:stretch>
        </p:blipFill>
        <p:spPr>
          <a:xfrm>
            <a:off x="7191016" y="3185101"/>
            <a:ext cx="3762900" cy="1943371"/>
          </a:xfrm>
          <a:prstGeom prst="rect">
            <a:avLst/>
          </a:prstGeom>
        </p:spPr>
      </p:pic>
    </p:spTree>
    <p:extLst>
      <p:ext uri="{BB962C8B-B14F-4D97-AF65-F5344CB8AC3E}">
        <p14:creationId xmlns:p14="http://schemas.microsoft.com/office/powerpoint/2010/main" val="2726387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1063338" cy="3154633"/>
          </a:xfrm>
        </p:spPr>
        <p:txBody>
          <a:bodyPr>
            <a:noAutofit/>
          </a:bodyPr>
          <a:lstStyle/>
          <a:p>
            <a:pPr marL="0" indent="0" algn="l">
              <a:buNone/>
            </a:pPr>
            <a:r>
              <a:rPr lang="en-IN" b="1" i="0" dirty="0">
                <a:effectLst/>
                <a:latin typeface="var(--font-display)"/>
              </a:rPr>
              <a:t>Accessing Module Output Values</a:t>
            </a:r>
          </a:p>
          <a:p>
            <a:pPr marL="342900" lvl="1" indent="-342900">
              <a:spcBef>
                <a:spcPts val="1000"/>
              </a:spcBef>
            </a:pPr>
            <a:r>
              <a:rPr lang="en-US" sz="1800" dirty="0">
                <a:effectLst/>
              </a:rPr>
              <a:t>The resources defined in a module are encapsulated, so the calling module cannot access their attributes directly. However, the child module can declare output values to selectively export certain values to be accessed by the calling module.</a:t>
            </a:r>
            <a:endParaRPr lang="en-IN" sz="1600" dirty="0"/>
          </a:p>
        </p:txBody>
      </p:sp>
      <p:pic>
        <p:nvPicPr>
          <p:cNvPr id="6" name="Picture 5">
            <a:extLst>
              <a:ext uri="{FF2B5EF4-FFF2-40B4-BE49-F238E27FC236}">
                <a16:creationId xmlns:a16="http://schemas.microsoft.com/office/drawing/2014/main" id="{6AD10179-CAA4-4BB7-A2EA-DBDFEFE13890}"/>
              </a:ext>
            </a:extLst>
          </p:cNvPr>
          <p:cNvPicPr>
            <a:picLocks noChangeAspect="1"/>
          </p:cNvPicPr>
          <p:nvPr/>
        </p:nvPicPr>
        <p:blipFill>
          <a:blip r:embed="rId2"/>
          <a:stretch>
            <a:fillRect/>
          </a:stretch>
        </p:blipFill>
        <p:spPr>
          <a:xfrm>
            <a:off x="2914529" y="3220498"/>
            <a:ext cx="4515480" cy="1676634"/>
          </a:xfrm>
          <a:prstGeom prst="rect">
            <a:avLst/>
          </a:prstGeom>
        </p:spPr>
      </p:pic>
    </p:spTree>
    <p:extLst>
      <p:ext uri="{BB962C8B-B14F-4D97-AF65-F5344CB8AC3E}">
        <p14:creationId xmlns:p14="http://schemas.microsoft.com/office/powerpoint/2010/main" val="1997765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1063338" cy="4815483"/>
          </a:xfrm>
        </p:spPr>
        <p:txBody>
          <a:bodyPr>
            <a:noAutofit/>
          </a:bodyPr>
          <a:lstStyle/>
          <a:p>
            <a:pPr marL="0" indent="0" algn="l">
              <a:buNone/>
            </a:pPr>
            <a:r>
              <a:rPr lang="en-IN" sz="2400" b="1" i="0" dirty="0">
                <a:effectLst/>
              </a:rPr>
              <a:t>Module Sources</a:t>
            </a:r>
          </a:p>
          <a:p>
            <a:pPr algn="l"/>
            <a:r>
              <a:rPr lang="en-IN" sz="2000" i="0" dirty="0">
                <a:effectLst/>
              </a:rPr>
              <a:t>The module installer supports installation from a number of different source types, as listed below.</a:t>
            </a:r>
          </a:p>
          <a:p>
            <a:pPr algn="l"/>
            <a:r>
              <a:rPr lang="en-IN" sz="2000" i="0" dirty="0">
                <a:effectLst/>
              </a:rPr>
              <a:t>Local paths</a:t>
            </a:r>
          </a:p>
          <a:p>
            <a:pPr algn="l"/>
            <a:r>
              <a:rPr lang="en-IN" sz="2000" i="0" dirty="0">
                <a:effectLst/>
              </a:rPr>
              <a:t>Terraform Registry</a:t>
            </a:r>
          </a:p>
          <a:p>
            <a:pPr algn="l"/>
            <a:r>
              <a:rPr lang="en-IN" sz="2000" i="0" dirty="0">
                <a:effectLst/>
              </a:rPr>
              <a:t>GitHub</a:t>
            </a:r>
          </a:p>
          <a:p>
            <a:pPr algn="l"/>
            <a:r>
              <a:rPr lang="en-IN" sz="2000" i="0" dirty="0">
                <a:effectLst/>
              </a:rPr>
              <a:t>Bitbucket</a:t>
            </a:r>
          </a:p>
          <a:p>
            <a:pPr algn="l"/>
            <a:r>
              <a:rPr lang="en-IN" sz="2000" i="0" dirty="0">
                <a:effectLst/>
              </a:rPr>
              <a:t>Generic Git, Mercurial repositories</a:t>
            </a:r>
          </a:p>
          <a:p>
            <a:pPr algn="l"/>
            <a:r>
              <a:rPr lang="en-IN" sz="2000" i="0" dirty="0">
                <a:effectLst/>
              </a:rPr>
              <a:t>HTTP URLs</a:t>
            </a:r>
          </a:p>
          <a:p>
            <a:pPr algn="l"/>
            <a:r>
              <a:rPr lang="en-IN" sz="2000" i="0" dirty="0">
                <a:effectLst/>
              </a:rPr>
              <a:t>S3 buckets</a:t>
            </a:r>
          </a:p>
          <a:p>
            <a:pPr algn="l"/>
            <a:r>
              <a:rPr lang="en-IN" sz="2000" i="0" dirty="0">
                <a:effectLst/>
              </a:rPr>
              <a:t>GCS buckets</a:t>
            </a:r>
          </a:p>
          <a:p>
            <a:pPr algn="l"/>
            <a:r>
              <a:rPr lang="en-IN" sz="2000" i="0" dirty="0">
                <a:effectLst/>
              </a:rPr>
              <a:t>Modules in Package Sub-directories</a:t>
            </a:r>
          </a:p>
        </p:txBody>
      </p:sp>
      <p:pic>
        <p:nvPicPr>
          <p:cNvPr id="5" name="Picture 4">
            <a:extLst>
              <a:ext uri="{FF2B5EF4-FFF2-40B4-BE49-F238E27FC236}">
                <a16:creationId xmlns:a16="http://schemas.microsoft.com/office/drawing/2014/main" id="{C7655CC3-882A-484A-91A0-11682B99DF2C}"/>
              </a:ext>
            </a:extLst>
          </p:cNvPr>
          <p:cNvPicPr>
            <a:picLocks noChangeAspect="1"/>
          </p:cNvPicPr>
          <p:nvPr/>
        </p:nvPicPr>
        <p:blipFill>
          <a:blip r:embed="rId2"/>
          <a:stretch>
            <a:fillRect/>
          </a:stretch>
        </p:blipFill>
        <p:spPr>
          <a:xfrm>
            <a:off x="4890919" y="1770502"/>
            <a:ext cx="2410161" cy="1133633"/>
          </a:xfrm>
          <a:prstGeom prst="rect">
            <a:avLst/>
          </a:prstGeom>
        </p:spPr>
      </p:pic>
      <p:pic>
        <p:nvPicPr>
          <p:cNvPr id="8" name="Picture 7">
            <a:extLst>
              <a:ext uri="{FF2B5EF4-FFF2-40B4-BE49-F238E27FC236}">
                <a16:creationId xmlns:a16="http://schemas.microsoft.com/office/drawing/2014/main" id="{1F574AB6-B336-4A38-ABB9-1EB463BD84DB}"/>
              </a:ext>
            </a:extLst>
          </p:cNvPr>
          <p:cNvPicPr>
            <a:picLocks noChangeAspect="1"/>
          </p:cNvPicPr>
          <p:nvPr/>
        </p:nvPicPr>
        <p:blipFill>
          <a:blip r:embed="rId3"/>
          <a:stretch>
            <a:fillRect/>
          </a:stretch>
        </p:blipFill>
        <p:spPr>
          <a:xfrm>
            <a:off x="7378834" y="1770502"/>
            <a:ext cx="3734321" cy="1228896"/>
          </a:xfrm>
          <a:prstGeom prst="rect">
            <a:avLst/>
          </a:prstGeom>
        </p:spPr>
      </p:pic>
      <p:pic>
        <p:nvPicPr>
          <p:cNvPr id="10" name="Picture 9">
            <a:extLst>
              <a:ext uri="{FF2B5EF4-FFF2-40B4-BE49-F238E27FC236}">
                <a16:creationId xmlns:a16="http://schemas.microsoft.com/office/drawing/2014/main" id="{ED35A14B-1AE0-48D4-B922-89F31D565999}"/>
              </a:ext>
            </a:extLst>
          </p:cNvPr>
          <p:cNvPicPr>
            <a:picLocks noChangeAspect="1"/>
          </p:cNvPicPr>
          <p:nvPr/>
        </p:nvPicPr>
        <p:blipFill>
          <a:blip r:embed="rId4"/>
          <a:stretch>
            <a:fillRect/>
          </a:stretch>
        </p:blipFill>
        <p:spPr>
          <a:xfrm>
            <a:off x="4852813" y="3088037"/>
            <a:ext cx="4896533" cy="1171739"/>
          </a:xfrm>
          <a:prstGeom prst="rect">
            <a:avLst/>
          </a:prstGeom>
        </p:spPr>
      </p:pic>
      <p:pic>
        <p:nvPicPr>
          <p:cNvPr id="12" name="Picture 11">
            <a:extLst>
              <a:ext uri="{FF2B5EF4-FFF2-40B4-BE49-F238E27FC236}">
                <a16:creationId xmlns:a16="http://schemas.microsoft.com/office/drawing/2014/main" id="{97CFC73C-5506-4154-9FE1-341120040F75}"/>
              </a:ext>
            </a:extLst>
          </p:cNvPr>
          <p:cNvPicPr>
            <a:picLocks noChangeAspect="1"/>
          </p:cNvPicPr>
          <p:nvPr/>
        </p:nvPicPr>
        <p:blipFill>
          <a:blip r:embed="rId5"/>
          <a:stretch>
            <a:fillRect/>
          </a:stretch>
        </p:blipFill>
        <p:spPr>
          <a:xfrm>
            <a:off x="4890919" y="4348415"/>
            <a:ext cx="4715533" cy="2133898"/>
          </a:xfrm>
          <a:prstGeom prst="rect">
            <a:avLst/>
          </a:prstGeom>
        </p:spPr>
      </p:pic>
    </p:spTree>
    <p:extLst>
      <p:ext uri="{BB962C8B-B14F-4D97-AF65-F5344CB8AC3E}">
        <p14:creationId xmlns:p14="http://schemas.microsoft.com/office/powerpoint/2010/main" val="571206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1063338" cy="4815483"/>
          </a:xfrm>
        </p:spPr>
        <p:txBody>
          <a:bodyPr>
            <a:noAutofit/>
          </a:bodyPr>
          <a:lstStyle/>
          <a:p>
            <a:pPr algn="l"/>
            <a:r>
              <a:rPr lang="en-IN" sz="2400" b="1" i="0" dirty="0">
                <a:effectLst/>
              </a:rPr>
              <a:t>Standard Module Structure</a:t>
            </a:r>
          </a:p>
          <a:p>
            <a:pPr algn="l"/>
            <a:endParaRPr lang="en-IN" sz="2400" i="0" dirty="0">
              <a:effectLst/>
            </a:endParaRPr>
          </a:p>
          <a:p>
            <a:pPr marL="0" indent="0" algn="l">
              <a:buNone/>
            </a:pPr>
            <a:endParaRPr lang="en-IN" sz="2400" i="0" dirty="0">
              <a:effectLst/>
            </a:endParaRPr>
          </a:p>
        </p:txBody>
      </p:sp>
      <p:pic>
        <p:nvPicPr>
          <p:cNvPr id="6" name="Picture 5">
            <a:extLst>
              <a:ext uri="{FF2B5EF4-FFF2-40B4-BE49-F238E27FC236}">
                <a16:creationId xmlns:a16="http://schemas.microsoft.com/office/drawing/2014/main" id="{89389B74-29F2-4EA3-9B5E-ED14E1B3C89E}"/>
              </a:ext>
            </a:extLst>
          </p:cNvPr>
          <p:cNvPicPr>
            <a:picLocks noChangeAspect="1"/>
          </p:cNvPicPr>
          <p:nvPr/>
        </p:nvPicPr>
        <p:blipFill>
          <a:blip r:embed="rId2"/>
          <a:stretch>
            <a:fillRect/>
          </a:stretch>
        </p:blipFill>
        <p:spPr>
          <a:xfrm>
            <a:off x="987919" y="1627476"/>
            <a:ext cx="3591426" cy="1886213"/>
          </a:xfrm>
          <a:prstGeom prst="rect">
            <a:avLst/>
          </a:prstGeom>
        </p:spPr>
      </p:pic>
      <p:pic>
        <p:nvPicPr>
          <p:cNvPr id="9" name="Picture 8">
            <a:extLst>
              <a:ext uri="{FF2B5EF4-FFF2-40B4-BE49-F238E27FC236}">
                <a16:creationId xmlns:a16="http://schemas.microsoft.com/office/drawing/2014/main" id="{25AB04DD-7FDC-4499-AF5D-A6B793EB9397}"/>
              </a:ext>
            </a:extLst>
          </p:cNvPr>
          <p:cNvPicPr>
            <a:picLocks noChangeAspect="1"/>
          </p:cNvPicPr>
          <p:nvPr/>
        </p:nvPicPr>
        <p:blipFill>
          <a:blip r:embed="rId3"/>
          <a:stretch>
            <a:fillRect/>
          </a:stretch>
        </p:blipFill>
        <p:spPr>
          <a:xfrm>
            <a:off x="6096000" y="1064775"/>
            <a:ext cx="3982006" cy="5344271"/>
          </a:xfrm>
          <a:prstGeom prst="rect">
            <a:avLst/>
          </a:prstGeom>
        </p:spPr>
      </p:pic>
    </p:spTree>
    <p:extLst>
      <p:ext uri="{BB962C8B-B14F-4D97-AF65-F5344CB8AC3E}">
        <p14:creationId xmlns:p14="http://schemas.microsoft.com/office/powerpoint/2010/main" val="2071163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modules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1063338" cy="4815483"/>
          </a:xfrm>
        </p:spPr>
        <p:txBody>
          <a:bodyPr>
            <a:noAutofit/>
          </a:bodyPr>
          <a:lstStyle/>
          <a:p>
            <a:pPr marL="0" indent="0" algn="l">
              <a:buNone/>
            </a:pPr>
            <a:r>
              <a:rPr lang="en-IN" sz="2400" b="1" i="0" dirty="0">
                <a:effectLst/>
              </a:rPr>
              <a:t>Terraform Registry</a:t>
            </a:r>
          </a:p>
          <a:p>
            <a:pPr algn="l"/>
            <a:r>
              <a:rPr lang="en-US" sz="2000" i="0" dirty="0">
                <a:effectLst/>
              </a:rPr>
              <a:t>A module registry is the native way of distributing Terraform modules for use across multiple configurations, using a Terraform-specific protocol that has full support for module versioning.</a:t>
            </a:r>
          </a:p>
          <a:p>
            <a:pPr algn="l"/>
            <a:endParaRPr lang="en-US" sz="2000" i="0" dirty="0">
              <a:effectLst/>
            </a:endParaRPr>
          </a:p>
          <a:p>
            <a:pPr algn="l"/>
            <a:r>
              <a:rPr lang="en-US" sz="2000" i="0" dirty="0">
                <a:effectLst/>
              </a:rPr>
              <a:t>Terraform Registry is an index of modules shared publicly using this protocol. This public registry is the easiest way to get started with Terraform and find modules created by others in the community.</a:t>
            </a:r>
            <a:endParaRPr lang="en-IN" sz="2000" i="0" dirty="0">
              <a:effectLst/>
            </a:endParaRPr>
          </a:p>
          <a:p>
            <a:pPr algn="l"/>
            <a:endParaRPr lang="en-IN" sz="2400" i="0" dirty="0">
              <a:effectLst/>
            </a:endParaRPr>
          </a:p>
          <a:p>
            <a:pPr marL="0" indent="0" algn="l">
              <a:buNone/>
            </a:pPr>
            <a:endParaRPr lang="en-IN" sz="2400" i="0" dirty="0">
              <a:effectLst/>
            </a:endParaRPr>
          </a:p>
        </p:txBody>
      </p:sp>
      <p:pic>
        <p:nvPicPr>
          <p:cNvPr id="5" name="Picture 4">
            <a:extLst>
              <a:ext uri="{FF2B5EF4-FFF2-40B4-BE49-F238E27FC236}">
                <a16:creationId xmlns:a16="http://schemas.microsoft.com/office/drawing/2014/main" id="{CD8F9F28-967C-462D-88BB-6BD2FFFD1030}"/>
              </a:ext>
            </a:extLst>
          </p:cNvPr>
          <p:cNvPicPr>
            <a:picLocks noChangeAspect="1"/>
          </p:cNvPicPr>
          <p:nvPr/>
        </p:nvPicPr>
        <p:blipFill>
          <a:blip r:embed="rId2"/>
          <a:stretch>
            <a:fillRect/>
          </a:stretch>
        </p:blipFill>
        <p:spPr>
          <a:xfrm>
            <a:off x="1138513" y="3223337"/>
            <a:ext cx="3010320" cy="1400370"/>
          </a:xfrm>
          <a:prstGeom prst="rect">
            <a:avLst/>
          </a:prstGeom>
        </p:spPr>
      </p:pic>
      <p:pic>
        <p:nvPicPr>
          <p:cNvPr id="8" name="Picture 7">
            <a:extLst>
              <a:ext uri="{FF2B5EF4-FFF2-40B4-BE49-F238E27FC236}">
                <a16:creationId xmlns:a16="http://schemas.microsoft.com/office/drawing/2014/main" id="{C113CAB5-E12A-4A49-808A-F910B4B88103}"/>
              </a:ext>
            </a:extLst>
          </p:cNvPr>
          <p:cNvPicPr>
            <a:picLocks noChangeAspect="1"/>
          </p:cNvPicPr>
          <p:nvPr/>
        </p:nvPicPr>
        <p:blipFill>
          <a:blip r:embed="rId3"/>
          <a:stretch>
            <a:fillRect/>
          </a:stretch>
        </p:blipFill>
        <p:spPr>
          <a:xfrm>
            <a:off x="5295171" y="3223337"/>
            <a:ext cx="5220429" cy="1428949"/>
          </a:xfrm>
          <a:prstGeom prst="rect">
            <a:avLst/>
          </a:prstGeom>
        </p:spPr>
      </p:pic>
    </p:spTree>
    <p:extLst>
      <p:ext uri="{BB962C8B-B14F-4D97-AF65-F5344CB8AC3E}">
        <p14:creationId xmlns:p14="http://schemas.microsoft.com/office/powerpoint/2010/main" val="37729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State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680247"/>
            <a:ext cx="11063338" cy="4815483"/>
          </a:xfrm>
        </p:spPr>
        <p:txBody>
          <a:bodyPr>
            <a:noAutofit/>
          </a:bodyPr>
          <a:lstStyle/>
          <a:p>
            <a:pPr algn="l"/>
            <a:r>
              <a:rPr lang="en-US" sz="2000" b="0" i="0" dirty="0">
                <a:solidFill>
                  <a:srgbClr val="343536"/>
                </a:solidFill>
                <a:effectLst/>
              </a:rPr>
              <a:t>Terraform must store state about your managed infrastructure and configuration.</a:t>
            </a:r>
          </a:p>
          <a:p>
            <a:pPr algn="l"/>
            <a:r>
              <a:rPr lang="en-US" sz="2000" b="0" i="0" dirty="0">
                <a:solidFill>
                  <a:srgbClr val="343536"/>
                </a:solidFill>
                <a:effectLst/>
              </a:rPr>
              <a:t> This state is used by Terraform to map real world resources to your configuration, keep track of metadata, and to improve performance for large infrastructures.</a:t>
            </a:r>
          </a:p>
          <a:p>
            <a:pPr algn="l"/>
            <a:r>
              <a:rPr lang="en-US" sz="2000" b="0" i="0" dirty="0">
                <a:solidFill>
                  <a:srgbClr val="343536"/>
                </a:solidFill>
                <a:effectLst/>
              </a:rPr>
              <a:t>This state is stored by default in a local file named "</a:t>
            </a:r>
            <a:r>
              <a:rPr lang="en-US" sz="2000" b="0" i="0" dirty="0" err="1">
                <a:solidFill>
                  <a:srgbClr val="343536"/>
                </a:solidFill>
                <a:effectLst/>
              </a:rPr>
              <a:t>terraform.tfstate</a:t>
            </a:r>
            <a:r>
              <a:rPr lang="en-US" sz="2000" b="0" i="0" dirty="0">
                <a:solidFill>
                  <a:srgbClr val="343536"/>
                </a:solidFill>
                <a:effectLst/>
              </a:rPr>
              <a:t>", but it can also be stored remotely, which works better in a team environment.</a:t>
            </a:r>
          </a:p>
          <a:p>
            <a:pPr algn="l"/>
            <a:r>
              <a:rPr lang="en-US" sz="2000" b="0" i="0" dirty="0">
                <a:solidFill>
                  <a:srgbClr val="343536"/>
                </a:solidFill>
                <a:effectLst/>
              </a:rPr>
              <a:t>Terraform uses this local state to create plans and make changes to your infrastructure. Prior to any operation, Terraform does a refresh to update the state with the real infrastructure.</a:t>
            </a:r>
          </a:p>
          <a:p>
            <a:pPr algn="l"/>
            <a:r>
              <a:rPr lang="en-US" sz="2000" b="0" i="0" dirty="0">
                <a:solidFill>
                  <a:srgbClr val="343536"/>
                </a:solidFill>
                <a:effectLst/>
              </a:rPr>
              <a:t>The primary purpose of Terraform state is to store bindings between objects in a remote system and resource instances declared in your configuration</a:t>
            </a:r>
          </a:p>
          <a:p>
            <a:pPr algn="l"/>
            <a:endParaRPr lang="en-IN" sz="2400" i="0" dirty="0">
              <a:effectLst/>
            </a:endParaRPr>
          </a:p>
          <a:p>
            <a:pPr marL="0" indent="0" algn="l">
              <a:buNone/>
            </a:pPr>
            <a:endParaRPr lang="en-IN" sz="2400" i="0" dirty="0">
              <a:effectLst/>
            </a:endParaRPr>
          </a:p>
        </p:txBody>
      </p:sp>
      <p:pic>
        <p:nvPicPr>
          <p:cNvPr id="6" name="Picture 5">
            <a:extLst>
              <a:ext uri="{FF2B5EF4-FFF2-40B4-BE49-F238E27FC236}">
                <a16:creationId xmlns:a16="http://schemas.microsoft.com/office/drawing/2014/main" id="{92FCAD59-59AB-44B6-A666-1FB4E282A593}"/>
              </a:ext>
            </a:extLst>
          </p:cNvPr>
          <p:cNvPicPr>
            <a:picLocks noChangeAspect="1"/>
          </p:cNvPicPr>
          <p:nvPr/>
        </p:nvPicPr>
        <p:blipFill>
          <a:blip r:embed="rId2"/>
          <a:stretch>
            <a:fillRect/>
          </a:stretch>
        </p:blipFill>
        <p:spPr>
          <a:xfrm>
            <a:off x="965587" y="3896206"/>
            <a:ext cx="9279038" cy="2961794"/>
          </a:xfrm>
          <a:prstGeom prst="rect">
            <a:avLst/>
          </a:prstGeom>
        </p:spPr>
      </p:pic>
    </p:spTree>
    <p:extLst>
      <p:ext uri="{BB962C8B-B14F-4D97-AF65-F5344CB8AC3E}">
        <p14:creationId xmlns:p14="http://schemas.microsoft.com/office/powerpoint/2010/main" val="3004303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State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11063338" cy="4815483"/>
          </a:xfrm>
        </p:spPr>
        <p:txBody>
          <a:bodyPr>
            <a:noAutofit/>
          </a:bodyPr>
          <a:lstStyle/>
          <a:p>
            <a:pPr marL="0" indent="0">
              <a:buNone/>
            </a:pPr>
            <a:r>
              <a:rPr lang="en-IN" sz="2400" b="1" i="0" dirty="0">
                <a:effectLst/>
              </a:rPr>
              <a:t>Purpose of Terraform State</a:t>
            </a:r>
          </a:p>
          <a:p>
            <a:pPr marL="0" indent="0">
              <a:buNone/>
            </a:pPr>
            <a:endParaRPr lang="en-IN" sz="2400" b="1" i="0" dirty="0">
              <a:effectLst/>
            </a:endParaRPr>
          </a:p>
          <a:p>
            <a:r>
              <a:rPr lang="en-US" sz="2000" i="0" dirty="0">
                <a:effectLst/>
              </a:rPr>
              <a:t>Mapping to the Real World</a:t>
            </a:r>
          </a:p>
          <a:p>
            <a:pPr marL="457200" lvl="1" indent="0">
              <a:buNone/>
            </a:pPr>
            <a:r>
              <a:rPr lang="en-US" sz="1600" i="0" dirty="0">
                <a:effectLst/>
              </a:rPr>
              <a:t>Terraform requires some sort of database to map Terraform config to the real world. When you have a resource "aws_instance" "foo" in your configuration, Terraform uses this map to know that instance i-abcd1234 is represented by that resource.</a:t>
            </a:r>
          </a:p>
          <a:p>
            <a:r>
              <a:rPr lang="en-IN" sz="2000" i="0" dirty="0">
                <a:effectLst/>
              </a:rPr>
              <a:t>Metadata</a:t>
            </a:r>
          </a:p>
          <a:p>
            <a:pPr marL="457200" lvl="1" indent="0">
              <a:buNone/>
            </a:pPr>
            <a:r>
              <a:rPr lang="en-US" sz="1600" i="0" dirty="0">
                <a:effectLst/>
              </a:rPr>
              <a:t>Terraform typically uses the configuration to determine dependency order. However, when you delete a resource from a Terraform configuration, Terraform must know how to delete that resource. Terraform can see that a mapping exists for a resource not in your configuration and plan to destroy.</a:t>
            </a:r>
            <a:endParaRPr lang="en-IN" sz="1600" i="0" dirty="0">
              <a:effectLst/>
            </a:endParaRPr>
          </a:p>
          <a:p>
            <a:r>
              <a:rPr lang="en-IN" sz="2000" i="0" dirty="0">
                <a:effectLst/>
              </a:rPr>
              <a:t>Performance</a:t>
            </a:r>
          </a:p>
          <a:p>
            <a:pPr marL="457200" lvl="1" indent="0">
              <a:buNone/>
            </a:pPr>
            <a:r>
              <a:rPr lang="en-US" sz="1600" dirty="0"/>
              <a:t>In addition to basic mapping, Terraform stores a cache of the attribute values for all resources in the state. This is the most optional feature of Terraform state and is done only as a performance improvement.</a:t>
            </a:r>
            <a:endParaRPr lang="en-IN" sz="1600" dirty="0"/>
          </a:p>
          <a:p>
            <a:r>
              <a:rPr lang="en-IN" sz="2000" i="0" dirty="0">
                <a:effectLst/>
              </a:rPr>
              <a:t>Syncing</a:t>
            </a:r>
          </a:p>
          <a:p>
            <a:pPr marL="457200" lvl="1" indent="0">
              <a:buNone/>
            </a:pPr>
            <a:r>
              <a:rPr lang="en-US" sz="1600" i="0" dirty="0">
                <a:effectLst/>
              </a:rPr>
              <a:t>With a fully-featured state backend, Terraform can use remote locking as a measure to avoid two or more different users accidentally running Terraform at the same time, and thus ensure that each Terraform run begins with the most recent updated state.</a:t>
            </a:r>
            <a:endParaRPr lang="en-IN" sz="1600" i="0" dirty="0">
              <a:effectLst/>
            </a:endParaRPr>
          </a:p>
          <a:p>
            <a:pPr algn="l"/>
            <a:endParaRPr lang="en-IN" sz="2400" i="0" dirty="0">
              <a:effectLst/>
            </a:endParaRPr>
          </a:p>
          <a:p>
            <a:pPr marL="0" indent="0" algn="l">
              <a:buNone/>
            </a:pPr>
            <a:endParaRPr lang="en-IN" sz="2400" i="0" dirty="0">
              <a:effectLst/>
            </a:endParaRPr>
          </a:p>
        </p:txBody>
      </p:sp>
    </p:spTree>
    <p:extLst>
      <p:ext uri="{BB962C8B-B14F-4D97-AF65-F5344CB8AC3E}">
        <p14:creationId xmlns:p14="http://schemas.microsoft.com/office/powerpoint/2010/main" val="985306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State</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375993" y="904182"/>
            <a:ext cx="6808578" cy="4815483"/>
          </a:xfrm>
        </p:spPr>
        <p:txBody>
          <a:bodyPr>
            <a:noAutofit/>
          </a:bodyPr>
          <a:lstStyle/>
          <a:p>
            <a:pPr marL="0" indent="0">
              <a:buNone/>
            </a:pPr>
            <a:r>
              <a:rPr lang="en-IN" sz="2400" b="1" i="0" dirty="0">
                <a:effectLst/>
              </a:rPr>
              <a:t>Manipulating State</a:t>
            </a:r>
          </a:p>
          <a:p>
            <a:pPr marL="0" indent="0">
              <a:buNone/>
            </a:pPr>
            <a:endParaRPr lang="en-IN" sz="2400" b="1" i="0" dirty="0">
              <a:effectLst/>
            </a:endParaRPr>
          </a:p>
          <a:p>
            <a:r>
              <a:rPr lang="en-US" sz="2000" i="0" dirty="0">
                <a:effectLst/>
              </a:rPr>
              <a:t>The </a:t>
            </a:r>
            <a:r>
              <a:rPr lang="en-US" sz="2000" i="0" dirty="0">
                <a:solidFill>
                  <a:srgbClr val="00B0F0"/>
                </a:solidFill>
                <a:effectLst/>
              </a:rPr>
              <a:t>terraform state list </a:t>
            </a:r>
            <a:r>
              <a:rPr lang="en-US" sz="2000" i="0" dirty="0">
                <a:effectLst/>
              </a:rPr>
              <a:t>command shows the resource addresses for every resource Terraform knows about in a configuration, optionally filtered by partial resource address.</a:t>
            </a:r>
          </a:p>
          <a:p>
            <a:r>
              <a:rPr lang="en-US" sz="2000" i="0" dirty="0">
                <a:effectLst/>
              </a:rPr>
              <a:t>The </a:t>
            </a:r>
            <a:r>
              <a:rPr lang="en-US" sz="2000" i="0" dirty="0">
                <a:solidFill>
                  <a:srgbClr val="00B0F0"/>
                </a:solidFill>
                <a:effectLst/>
              </a:rPr>
              <a:t>terraform state show </a:t>
            </a:r>
            <a:r>
              <a:rPr lang="en-US" sz="2000" i="0" dirty="0">
                <a:effectLst/>
              </a:rPr>
              <a:t>command displays detailed state data about one resource.</a:t>
            </a:r>
          </a:p>
          <a:p>
            <a:r>
              <a:rPr lang="en-US" sz="2000" i="0" dirty="0">
                <a:effectLst/>
              </a:rPr>
              <a:t>The </a:t>
            </a:r>
            <a:r>
              <a:rPr lang="en-US" sz="2000" i="0" dirty="0">
                <a:solidFill>
                  <a:srgbClr val="00B0F0"/>
                </a:solidFill>
                <a:effectLst/>
              </a:rPr>
              <a:t>terraform refresh </a:t>
            </a:r>
            <a:r>
              <a:rPr lang="en-US" sz="2000" i="0" dirty="0">
                <a:effectLst/>
              </a:rPr>
              <a:t>command updates state data to match the real-world condition of the managed resources. This is done automatically during plans and applies, but not when interacting with state directly.</a:t>
            </a:r>
            <a:endParaRPr lang="en-IN" sz="2000" i="0" dirty="0">
              <a:effectLst/>
            </a:endParaRPr>
          </a:p>
          <a:p>
            <a:pPr marL="0" indent="0" algn="l">
              <a:buNone/>
            </a:pPr>
            <a:endParaRPr lang="en-IN" sz="2400" i="0" dirty="0">
              <a:effectLst/>
            </a:endParaRPr>
          </a:p>
        </p:txBody>
      </p:sp>
      <p:pic>
        <p:nvPicPr>
          <p:cNvPr id="5" name="Picture 4">
            <a:extLst>
              <a:ext uri="{FF2B5EF4-FFF2-40B4-BE49-F238E27FC236}">
                <a16:creationId xmlns:a16="http://schemas.microsoft.com/office/drawing/2014/main" id="{6EF94908-3B70-44F9-97B7-4558D46F57A4}"/>
              </a:ext>
            </a:extLst>
          </p:cNvPr>
          <p:cNvPicPr>
            <a:picLocks noChangeAspect="1"/>
          </p:cNvPicPr>
          <p:nvPr/>
        </p:nvPicPr>
        <p:blipFill>
          <a:blip r:embed="rId2"/>
          <a:stretch>
            <a:fillRect/>
          </a:stretch>
        </p:blipFill>
        <p:spPr>
          <a:xfrm>
            <a:off x="7847045" y="1569991"/>
            <a:ext cx="3629532" cy="1124107"/>
          </a:xfrm>
          <a:prstGeom prst="rect">
            <a:avLst/>
          </a:prstGeom>
        </p:spPr>
      </p:pic>
      <p:pic>
        <p:nvPicPr>
          <p:cNvPr id="7" name="Picture 6">
            <a:extLst>
              <a:ext uri="{FF2B5EF4-FFF2-40B4-BE49-F238E27FC236}">
                <a16:creationId xmlns:a16="http://schemas.microsoft.com/office/drawing/2014/main" id="{8CFE47E6-1BCE-4367-81E3-EA4D50486406}"/>
              </a:ext>
            </a:extLst>
          </p:cNvPr>
          <p:cNvPicPr>
            <a:picLocks noChangeAspect="1"/>
          </p:cNvPicPr>
          <p:nvPr/>
        </p:nvPicPr>
        <p:blipFill>
          <a:blip r:embed="rId3"/>
          <a:stretch>
            <a:fillRect/>
          </a:stretch>
        </p:blipFill>
        <p:spPr>
          <a:xfrm>
            <a:off x="7251649" y="2912036"/>
            <a:ext cx="4820323" cy="2638793"/>
          </a:xfrm>
          <a:prstGeom prst="rect">
            <a:avLst/>
          </a:prstGeom>
        </p:spPr>
      </p:pic>
      <p:pic>
        <p:nvPicPr>
          <p:cNvPr id="9" name="Picture 8">
            <a:extLst>
              <a:ext uri="{FF2B5EF4-FFF2-40B4-BE49-F238E27FC236}">
                <a16:creationId xmlns:a16="http://schemas.microsoft.com/office/drawing/2014/main" id="{0F051009-2495-424A-AF85-CCD2B5B7E777}"/>
              </a:ext>
            </a:extLst>
          </p:cNvPr>
          <p:cNvPicPr>
            <a:picLocks noChangeAspect="1"/>
          </p:cNvPicPr>
          <p:nvPr/>
        </p:nvPicPr>
        <p:blipFill>
          <a:blip r:embed="rId4"/>
          <a:stretch>
            <a:fillRect/>
          </a:stretch>
        </p:blipFill>
        <p:spPr>
          <a:xfrm>
            <a:off x="827733" y="5114058"/>
            <a:ext cx="3743847" cy="638264"/>
          </a:xfrm>
          <a:prstGeom prst="rect">
            <a:avLst/>
          </a:prstGeom>
        </p:spPr>
      </p:pic>
    </p:spTree>
    <p:extLst>
      <p:ext uri="{BB962C8B-B14F-4D97-AF65-F5344CB8AC3E}">
        <p14:creationId xmlns:p14="http://schemas.microsoft.com/office/powerpoint/2010/main" val="36047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78E0-1ABC-45B0-A7BF-98C78F998DC6}"/>
              </a:ext>
            </a:extLst>
          </p:cNvPr>
          <p:cNvSpPr>
            <a:spLocks noGrp="1"/>
          </p:cNvSpPr>
          <p:nvPr>
            <p:ph type="title"/>
          </p:nvPr>
        </p:nvSpPr>
        <p:spPr>
          <a:xfrm>
            <a:off x="0" y="0"/>
            <a:ext cx="10515600" cy="1325563"/>
          </a:xfrm>
        </p:spPr>
        <p:txBody>
          <a:bodyPr/>
          <a:lstStyle/>
          <a:p>
            <a:r>
              <a:rPr lang="en-US" dirty="0"/>
              <a:t>Introduction to Terraform</a:t>
            </a:r>
            <a:endParaRPr lang="en-IN" dirty="0"/>
          </a:p>
        </p:txBody>
      </p:sp>
      <p:sp>
        <p:nvSpPr>
          <p:cNvPr id="3" name="Content Placeholder 2">
            <a:extLst>
              <a:ext uri="{FF2B5EF4-FFF2-40B4-BE49-F238E27FC236}">
                <a16:creationId xmlns:a16="http://schemas.microsoft.com/office/drawing/2014/main" id="{417EDD3A-A2DC-4B0B-8BFC-364F351C5DBA}"/>
              </a:ext>
            </a:extLst>
          </p:cNvPr>
          <p:cNvSpPr>
            <a:spLocks noGrp="1"/>
          </p:cNvSpPr>
          <p:nvPr>
            <p:ph idx="1"/>
          </p:nvPr>
        </p:nvSpPr>
        <p:spPr>
          <a:xfrm>
            <a:off x="508000" y="1253331"/>
            <a:ext cx="10515600" cy="4351338"/>
          </a:xfrm>
        </p:spPr>
        <p:txBody>
          <a:bodyPr>
            <a:normAutofit lnSpcReduction="10000"/>
          </a:bodyPr>
          <a:lstStyle/>
          <a:p>
            <a:pPr marL="0" indent="0">
              <a:buNone/>
            </a:pPr>
            <a:r>
              <a:rPr lang="en-US" dirty="0"/>
              <a:t>History of Terraform</a:t>
            </a:r>
          </a:p>
          <a:p>
            <a:pPr marL="0" indent="0">
              <a:buNone/>
            </a:pPr>
            <a:endParaRPr lang="en-US" dirty="0"/>
          </a:p>
          <a:p>
            <a:pPr lvl="1">
              <a:buFont typeface="Wingdings" panose="05000000000000000000" pitchFamily="2" charset="2"/>
              <a:buChar char="Ø"/>
            </a:pPr>
            <a:r>
              <a:rPr lang="en-US" dirty="0"/>
              <a:t>Terraform was created based on the idea of having </a:t>
            </a:r>
            <a:r>
              <a:rPr lang="en-US" b="0" i="0" dirty="0">
                <a:solidFill>
                  <a:srgbClr val="343536"/>
                </a:solidFill>
                <a:effectLst/>
                <a:latin typeface="metro-web"/>
              </a:rPr>
              <a:t>an open source, cloud-agnostic solution; a tool that could provide the same workflows, no matter what cloud you were using.</a:t>
            </a:r>
          </a:p>
          <a:p>
            <a:pPr lvl="1">
              <a:buFont typeface="Wingdings" panose="05000000000000000000" pitchFamily="2" charset="2"/>
              <a:buChar char="Ø"/>
            </a:pPr>
            <a:endParaRPr lang="en-US" b="0" i="0" dirty="0">
              <a:solidFill>
                <a:srgbClr val="343536"/>
              </a:solidFill>
              <a:effectLst/>
              <a:latin typeface="metro-web"/>
            </a:endParaRPr>
          </a:p>
          <a:p>
            <a:pPr lvl="1">
              <a:buFont typeface="Wingdings" panose="05000000000000000000" pitchFamily="2" charset="2"/>
              <a:buChar char="Ø"/>
            </a:pPr>
            <a:r>
              <a:rPr lang="en-US" dirty="0">
                <a:solidFill>
                  <a:srgbClr val="343536"/>
                </a:solidFill>
                <a:latin typeface="metro-web"/>
              </a:rPr>
              <a:t>Terraform 0.1 version was first released in July 2014</a:t>
            </a:r>
          </a:p>
          <a:p>
            <a:pPr lvl="1">
              <a:buFont typeface="Wingdings" panose="05000000000000000000" pitchFamily="2" charset="2"/>
              <a:buChar char="Ø"/>
            </a:pPr>
            <a:endParaRPr lang="en-US" dirty="0">
              <a:solidFill>
                <a:srgbClr val="343536"/>
              </a:solidFill>
              <a:latin typeface="metro-web"/>
            </a:endParaRPr>
          </a:p>
          <a:p>
            <a:pPr lvl="1">
              <a:buFont typeface="Wingdings" panose="05000000000000000000" pitchFamily="2" charset="2"/>
              <a:buChar char="Ø"/>
            </a:pPr>
            <a:r>
              <a:rPr lang="en-US" dirty="0">
                <a:solidFill>
                  <a:srgbClr val="343536"/>
                </a:solidFill>
                <a:latin typeface="metro-web"/>
              </a:rPr>
              <a:t>An Enterprise version of Terraform was first released in 2018.</a:t>
            </a:r>
          </a:p>
          <a:p>
            <a:pPr lvl="1">
              <a:buFont typeface="Wingdings" panose="05000000000000000000" pitchFamily="2" charset="2"/>
              <a:buChar char="Ø"/>
            </a:pPr>
            <a:endParaRPr lang="en-US" dirty="0">
              <a:solidFill>
                <a:srgbClr val="343536"/>
              </a:solidFill>
              <a:latin typeface="metro-web"/>
            </a:endParaRPr>
          </a:p>
          <a:p>
            <a:pPr lvl="1">
              <a:buFont typeface="Wingdings" panose="05000000000000000000" pitchFamily="2" charset="2"/>
              <a:buChar char="Ø"/>
            </a:pPr>
            <a:r>
              <a:rPr lang="en-US" dirty="0">
                <a:solidFill>
                  <a:srgbClr val="343536"/>
                </a:solidFill>
                <a:latin typeface="metro-web"/>
              </a:rPr>
              <a:t>Most impactful release of Terraform was 0.12 </a:t>
            </a:r>
            <a:endParaRPr lang="en-IN" dirty="0"/>
          </a:p>
        </p:txBody>
      </p:sp>
    </p:spTree>
    <p:extLst>
      <p:ext uri="{BB962C8B-B14F-4D97-AF65-F5344CB8AC3E}">
        <p14:creationId xmlns:p14="http://schemas.microsoft.com/office/powerpoint/2010/main" val="2128756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Settings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64025" y="721042"/>
            <a:ext cx="11063338" cy="4815483"/>
          </a:xfrm>
        </p:spPr>
        <p:txBody>
          <a:bodyPr>
            <a:noAutofit/>
          </a:bodyPr>
          <a:lstStyle/>
          <a:p>
            <a:pPr marL="0" indent="0">
              <a:buNone/>
            </a:pPr>
            <a:r>
              <a:rPr lang="en-US" sz="2000" i="0" dirty="0">
                <a:effectLst/>
              </a:rPr>
              <a:t>The special terraform configuration block type is used to configure some behaviors of Terraform itself, such as requiring a minimum Terraform version to apply your configuration.</a:t>
            </a:r>
          </a:p>
          <a:p>
            <a:pPr marL="0" indent="0">
              <a:buNone/>
            </a:pPr>
            <a:endParaRPr lang="en-IN" sz="2000" i="0" dirty="0">
              <a:effectLst/>
            </a:endParaRPr>
          </a:p>
          <a:p>
            <a:pPr marL="0" indent="0">
              <a:buNone/>
            </a:pPr>
            <a:r>
              <a:rPr lang="en-IN" sz="2400" b="1" dirty="0"/>
              <a:t>Terraform Block Syntax</a:t>
            </a:r>
          </a:p>
          <a:p>
            <a:r>
              <a:rPr lang="en-US" sz="2000" i="0" dirty="0">
                <a:effectLst/>
              </a:rPr>
              <a:t>Each terraform block can contain a number of settings related to </a:t>
            </a:r>
            <a:r>
              <a:rPr lang="en-US" sz="2000" i="0" dirty="0" err="1">
                <a:effectLst/>
              </a:rPr>
              <a:t>Terraform's</a:t>
            </a:r>
            <a:r>
              <a:rPr lang="en-US" sz="2000" i="0" dirty="0">
                <a:effectLst/>
              </a:rPr>
              <a:t> behavior. </a:t>
            </a:r>
          </a:p>
          <a:p>
            <a:r>
              <a:rPr lang="en-US" sz="2000" i="0" dirty="0">
                <a:effectLst/>
              </a:rPr>
              <a:t>Within a terraform block, only constant values can be used; arguments may not refer to named objects such as resources, input variables, </a:t>
            </a:r>
            <a:r>
              <a:rPr lang="en-US" sz="2000" i="0" dirty="0" err="1">
                <a:effectLst/>
              </a:rPr>
              <a:t>etc</a:t>
            </a:r>
            <a:r>
              <a:rPr lang="en-US" sz="2000" i="0" dirty="0">
                <a:effectLst/>
              </a:rPr>
              <a:t>, and may not use any of the Terraform language built-in functions.</a:t>
            </a:r>
          </a:p>
          <a:p>
            <a:endParaRPr lang="en-US" sz="2000" i="0" dirty="0">
              <a:effectLst/>
            </a:endParaRPr>
          </a:p>
          <a:p>
            <a:pPr marL="0" indent="0">
              <a:buNone/>
            </a:pPr>
            <a:r>
              <a:rPr lang="en-US" sz="1800" b="1" i="0" dirty="0">
                <a:effectLst/>
              </a:rPr>
              <a:t>Specifying a Required Terraform Version</a:t>
            </a:r>
          </a:p>
          <a:p>
            <a:pPr marL="0" indent="0">
              <a:buNone/>
            </a:pPr>
            <a:endParaRPr lang="en-IN" sz="1800" b="1" dirty="0"/>
          </a:p>
          <a:p>
            <a:pPr marL="0" indent="0">
              <a:buNone/>
            </a:pPr>
            <a:r>
              <a:rPr lang="en-IN" sz="1800" b="1" dirty="0"/>
              <a:t>Specifying Provider Requirements</a:t>
            </a:r>
          </a:p>
          <a:p>
            <a:pPr marL="0" indent="0" algn="l">
              <a:buNone/>
            </a:pPr>
            <a:endParaRPr lang="en-IN" sz="2400" i="0" dirty="0">
              <a:effectLst/>
            </a:endParaRPr>
          </a:p>
        </p:txBody>
      </p:sp>
      <p:pic>
        <p:nvPicPr>
          <p:cNvPr id="8" name="Picture 7">
            <a:extLst>
              <a:ext uri="{FF2B5EF4-FFF2-40B4-BE49-F238E27FC236}">
                <a16:creationId xmlns:a16="http://schemas.microsoft.com/office/drawing/2014/main" id="{6B52F414-7E77-4EFB-A92F-19B2DD9F71CA}"/>
              </a:ext>
            </a:extLst>
          </p:cNvPr>
          <p:cNvPicPr>
            <a:picLocks noChangeAspect="1"/>
          </p:cNvPicPr>
          <p:nvPr/>
        </p:nvPicPr>
        <p:blipFill>
          <a:blip r:embed="rId2"/>
          <a:stretch>
            <a:fillRect/>
          </a:stretch>
        </p:blipFill>
        <p:spPr>
          <a:xfrm>
            <a:off x="5389684" y="3729216"/>
            <a:ext cx="2905530" cy="3019846"/>
          </a:xfrm>
          <a:prstGeom prst="rect">
            <a:avLst/>
          </a:prstGeom>
        </p:spPr>
      </p:pic>
    </p:spTree>
    <p:extLst>
      <p:ext uri="{BB962C8B-B14F-4D97-AF65-F5344CB8AC3E}">
        <p14:creationId xmlns:p14="http://schemas.microsoft.com/office/powerpoint/2010/main" val="2131751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Terraform Settings</a:t>
            </a:r>
          </a:p>
        </p:txBody>
      </p:sp>
      <p:sp>
        <p:nvSpPr>
          <p:cNvPr id="3" name="Content Placeholder 2">
            <a:extLst>
              <a:ext uri="{FF2B5EF4-FFF2-40B4-BE49-F238E27FC236}">
                <a16:creationId xmlns:a16="http://schemas.microsoft.com/office/drawing/2014/main" id="{D8028AEE-7CE0-468A-AE8B-F0F09CCF77FA}"/>
              </a:ext>
            </a:extLst>
          </p:cNvPr>
          <p:cNvSpPr>
            <a:spLocks noGrp="1"/>
          </p:cNvSpPr>
          <p:nvPr>
            <p:ph idx="1"/>
          </p:nvPr>
        </p:nvSpPr>
        <p:spPr>
          <a:xfrm>
            <a:off x="264025" y="721042"/>
            <a:ext cx="11063338" cy="4815483"/>
          </a:xfrm>
        </p:spPr>
        <p:txBody>
          <a:bodyPr>
            <a:noAutofit/>
          </a:bodyPr>
          <a:lstStyle/>
          <a:p>
            <a:pPr marL="0" indent="0">
              <a:buNone/>
            </a:pPr>
            <a:r>
              <a:rPr lang="en-IN" sz="2400" b="1" i="0" dirty="0">
                <a:effectLst/>
              </a:rPr>
              <a:t>Backends</a:t>
            </a:r>
          </a:p>
          <a:p>
            <a:pPr marL="0" indent="0">
              <a:buNone/>
            </a:pPr>
            <a:r>
              <a:rPr lang="en-US" sz="2000" i="0" dirty="0">
                <a:effectLst/>
              </a:rPr>
              <a:t>Backends define where </a:t>
            </a:r>
            <a:r>
              <a:rPr lang="en-US" sz="2000" i="0" dirty="0" err="1">
                <a:effectLst/>
              </a:rPr>
              <a:t>Terraform's</a:t>
            </a:r>
            <a:r>
              <a:rPr lang="en-US" sz="2000" i="0" dirty="0">
                <a:effectLst/>
              </a:rPr>
              <a:t> state snapshots are stored.</a:t>
            </a:r>
          </a:p>
          <a:p>
            <a:pPr marL="0" indent="0">
              <a:buNone/>
            </a:pPr>
            <a:r>
              <a:rPr lang="en-IN" sz="2000" b="1" i="0" dirty="0">
                <a:effectLst/>
                <a:latin typeface="var(--font-display)"/>
              </a:rPr>
              <a:t>What Backends Do</a:t>
            </a:r>
          </a:p>
          <a:p>
            <a:r>
              <a:rPr lang="en-US" sz="2000" b="0" i="0" dirty="0">
                <a:solidFill>
                  <a:srgbClr val="343536"/>
                </a:solidFill>
                <a:effectLst/>
              </a:rPr>
              <a:t>Backends primarily determine where Terraform stores its state</a:t>
            </a:r>
            <a:r>
              <a:rPr lang="en-US" sz="2000" dirty="0">
                <a:solidFill>
                  <a:srgbClr val="343536"/>
                </a:solidFill>
              </a:rPr>
              <a:t>. </a:t>
            </a:r>
          </a:p>
          <a:p>
            <a:r>
              <a:rPr lang="en-US" sz="2000" b="0" i="0" dirty="0">
                <a:solidFill>
                  <a:srgbClr val="343536"/>
                </a:solidFill>
                <a:effectLst/>
              </a:rPr>
              <a:t>Terraform uses this persisted state data to keep track of the resources it manages.</a:t>
            </a:r>
          </a:p>
          <a:p>
            <a:r>
              <a:rPr lang="en-US" sz="2000" i="0" dirty="0">
                <a:effectLst/>
              </a:rPr>
              <a:t>By default, Terraform implicitly uses a backend called local to store state as a local file on disk</a:t>
            </a:r>
          </a:p>
          <a:p>
            <a:r>
              <a:rPr lang="en-US" sz="2000" i="0" dirty="0">
                <a:effectLst/>
              </a:rPr>
              <a:t>Every other backend stores state in a remote service of some kind, which allows multiple people to access it.</a:t>
            </a:r>
          </a:p>
          <a:p>
            <a:pPr marL="0" indent="0">
              <a:buNone/>
            </a:pPr>
            <a:r>
              <a:rPr lang="en-IN" sz="2000" b="1" dirty="0">
                <a:latin typeface="var(--font-display)"/>
              </a:rPr>
              <a:t>Using a Backend Block</a:t>
            </a:r>
          </a:p>
          <a:p>
            <a:pPr marL="0" indent="0" algn="l">
              <a:buNone/>
            </a:pPr>
            <a:endParaRPr lang="en-IN" sz="2400" i="0" dirty="0">
              <a:effectLst/>
            </a:endParaRPr>
          </a:p>
        </p:txBody>
      </p:sp>
      <p:pic>
        <p:nvPicPr>
          <p:cNvPr id="6" name="Picture 5">
            <a:extLst>
              <a:ext uri="{FF2B5EF4-FFF2-40B4-BE49-F238E27FC236}">
                <a16:creationId xmlns:a16="http://schemas.microsoft.com/office/drawing/2014/main" id="{599DEB42-A38E-4505-B90A-15D6C81C2001}"/>
              </a:ext>
            </a:extLst>
          </p:cNvPr>
          <p:cNvPicPr>
            <a:picLocks noChangeAspect="1"/>
          </p:cNvPicPr>
          <p:nvPr/>
        </p:nvPicPr>
        <p:blipFill>
          <a:blip r:embed="rId2"/>
          <a:stretch>
            <a:fillRect/>
          </a:stretch>
        </p:blipFill>
        <p:spPr>
          <a:xfrm>
            <a:off x="5111006" y="3742068"/>
            <a:ext cx="3238952" cy="2676899"/>
          </a:xfrm>
          <a:prstGeom prst="rect">
            <a:avLst/>
          </a:prstGeom>
        </p:spPr>
      </p:pic>
    </p:spTree>
    <p:extLst>
      <p:ext uri="{BB962C8B-B14F-4D97-AF65-F5344CB8AC3E}">
        <p14:creationId xmlns:p14="http://schemas.microsoft.com/office/powerpoint/2010/main" val="2628341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Settings</a:t>
            </a:r>
            <a:endParaRPr lang="en-IN" b="1" i="0" dirty="0">
              <a:solidFill>
                <a:srgbClr val="000000"/>
              </a:solidFill>
              <a:effectLst/>
              <a:latin typeface="Metro"/>
            </a:endParaRP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4093428"/>
          </a:xfrm>
          <a:prstGeom prst="rect">
            <a:avLst/>
          </a:prstGeom>
          <a:noFill/>
        </p:spPr>
        <p:txBody>
          <a:bodyPr wrap="square" rtlCol="0">
            <a:spAutoFit/>
          </a:bodyPr>
          <a:lstStyle/>
          <a:p>
            <a:r>
              <a:rPr lang="en-US" sz="2000" b="1" dirty="0"/>
              <a:t>Backend Types</a:t>
            </a:r>
          </a:p>
          <a:p>
            <a:r>
              <a:rPr lang="en-US" sz="2000" dirty="0" err="1"/>
              <a:t>Terraform's</a:t>
            </a:r>
            <a:r>
              <a:rPr lang="en-US" sz="2000" dirty="0"/>
              <a:t> backends are divided into two main types, according to how they handle state and operations:</a:t>
            </a:r>
          </a:p>
          <a:p>
            <a:endParaRPr lang="en-US" sz="2000" dirty="0"/>
          </a:p>
          <a:p>
            <a:endParaRPr lang="en-US" sz="2000" dirty="0"/>
          </a:p>
          <a:p>
            <a:r>
              <a:rPr lang="en-US" sz="2000" b="1" dirty="0"/>
              <a:t>local</a:t>
            </a:r>
            <a:r>
              <a:rPr lang="en-US" sz="2000" dirty="0"/>
              <a:t> : The local backend stores state on the local filesystem, locks that state using system APIs, and performs operations locally.</a:t>
            </a:r>
          </a:p>
          <a:p>
            <a:endParaRPr lang="en-US" sz="2000" dirty="0"/>
          </a:p>
          <a:p>
            <a:r>
              <a:rPr lang="en-US" sz="2000" dirty="0"/>
              <a:t>terraform {</a:t>
            </a:r>
          </a:p>
          <a:p>
            <a:r>
              <a:rPr lang="en-US" sz="2000" dirty="0"/>
              <a:t>  backend "</a:t>
            </a:r>
            <a:r>
              <a:rPr lang="en-US" sz="2000" b="1" dirty="0"/>
              <a:t>local</a:t>
            </a:r>
            <a:r>
              <a:rPr lang="en-US" sz="2000" dirty="0"/>
              <a:t>" {</a:t>
            </a:r>
          </a:p>
          <a:p>
            <a:r>
              <a:rPr lang="en-US" sz="2000" dirty="0"/>
              <a:t>    path = "relative/path/to/</a:t>
            </a:r>
            <a:r>
              <a:rPr lang="en-US" sz="2000" dirty="0" err="1"/>
              <a:t>terraform.tfstate</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146078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Settings</a:t>
            </a:r>
            <a:endParaRPr lang="en-IN" b="1" i="0" dirty="0">
              <a:solidFill>
                <a:srgbClr val="000000"/>
              </a:solidFill>
              <a:effectLst/>
              <a:latin typeface="Metro"/>
            </a:endParaRP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2954655"/>
          </a:xfrm>
          <a:prstGeom prst="rect">
            <a:avLst/>
          </a:prstGeom>
          <a:noFill/>
        </p:spPr>
        <p:txBody>
          <a:bodyPr wrap="square" rtlCol="0">
            <a:spAutoFit/>
          </a:bodyPr>
          <a:lstStyle/>
          <a:p>
            <a:r>
              <a:rPr lang="en-US" sz="2000" b="1" dirty="0"/>
              <a:t>remote:</a:t>
            </a:r>
          </a:p>
          <a:p>
            <a:r>
              <a:rPr lang="en-US" sz="2000" dirty="0"/>
              <a:t>The remote backend stores Terraform state and may be used to run operations in Terraform Cloud.</a:t>
            </a:r>
          </a:p>
          <a:p>
            <a:endParaRPr lang="en-US" sz="2000" dirty="0"/>
          </a:p>
          <a:p>
            <a:r>
              <a:rPr lang="en-US" b="1" dirty="0"/>
              <a:t>Standard Backends</a:t>
            </a:r>
          </a:p>
          <a:p>
            <a:pPr marL="285750" indent="-285750">
              <a:buFont typeface="Arial" panose="020B0604020202020204" pitchFamily="34" charset="0"/>
              <a:buChar char="•"/>
            </a:pPr>
            <a:r>
              <a:rPr lang="en-US" dirty="0" err="1"/>
              <a:t>artifactory</a:t>
            </a:r>
            <a:endParaRPr lang="en-US" dirty="0"/>
          </a:p>
          <a:p>
            <a:pPr marL="285750" indent="-285750">
              <a:buFont typeface="Arial" panose="020B0604020202020204" pitchFamily="34" charset="0"/>
              <a:buChar char="•"/>
            </a:pPr>
            <a:r>
              <a:rPr lang="en-US" dirty="0" err="1"/>
              <a:t>azurerm</a:t>
            </a:r>
            <a:endParaRPr lang="en-US" dirty="0"/>
          </a:p>
          <a:p>
            <a:pPr marL="285750" indent="-285750">
              <a:buFont typeface="Arial" panose="020B0604020202020204" pitchFamily="34" charset="0"/>
              <a:buChar char="•"/>
            </a:pPr>
            <a:r>
              <a:rPr lang="en-US" dirty="0"/>
              <a:t>consul</a:t>
            </a:r>
          </a:p>
          <a:p>
            <a:pPr marL="285750" indent="-285750">
              <a:buFont typeface="Arial" panose="020B0604020202020204" pitchFamily="34" charset="0"/>
              <a:buChar char="•"/>
            </a:pPr>
            <a:r>
              <a:rPr lang="en-US" dirty="0" err="1"/>
              <a:t>kubernetes</a:t>
            </a:r>
            <a:endParaRPr lang="en-US" dirty="0"/>
          </a:p>
          <a:p>
            <a:pPr marL="285750" indent="-285750">
              <a:buFont typeface="Arial" panose="020B0604020202020204" pitchFamily="34" charset="0"/>
              <a:buChar char="•"/>
            </a:pPr>
            <a:r>
              <a:rPr lang="en-US" dirty="0"/>
              <a:t>s3</a:t>
            </a:r>
          </a:p>
          <a:p>
            <a:pPr marL="285750" indent="-285750">
              <a:buFont typeface="Arial" panose="020B0604020202020204" pitchFamily="34" charset="0"/>
              <a:buChar char="•"/>
            </a:pPr>
            <a:r>
              <a:rPr lang="en-US" dirty="0" err="1"/>
              <a:t>etcd</a:t>
            </a:r>
            <a:endParaRPr lang="en-US" dirty="0"/>
          </a:p>
        </p:txBody>
      </p:sp>
      <p:pic>
        <p:nvPicPr>
          <p:cNvPr id="4" name="Picture 3">
            <a:extLst>
              <a:ext uri="{FF2B5EF4-FFF2-40B4-BE49-F238E27FC236}">
                <a16:creationId xmlns:a16="http://schemas.microsoft.com/office/drawing/2014/main" id="{B0BBC421-6CA4-4514-95AE-E805F4AAB091}"/>
              </a:ext>
            </a:extLst>
          </p:cNvPr>
          <p:cNvPicPr>
            <a:picLocks noChangeAspect="1"/>
          </p:cNvPicPr>
          <p:nvPr/>
        </p:nvPicPr>
        <p:blipFill>
          <a:blip r:embed="rId2"/>
          <a:stretch>
            <a:fillRect/>
          </a:stretch>
        </p:blipFill>
        <p:spPr>
          <a:xfrm>
            <a:off x="4569831" y="2174525"/>
            <a:ext cx="3238952" cy="2676899"/>
          </a:xfrm>
          <a:prstGeom prst="rect">
            <a:avLst/>
          </a:prstGeom>
        </p:spPr>
      </p:pic>
    </p:spTree>
    <p:extLst>
      <p:ext uri="{BB962C8B-B14F-4D97-AF65-F5344CB8AC3E}">
        <p14:creationId xmlns:p14="http://schemas.microsoft.com/office/powerpoint/2010/main" val="3841986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Provisioners</a:t>
            </a:r>
            <a:endParaRPr lang="en-IN" b="1" i="0" dirty="0">
              <a:solidFill>
                <a:srgbClr val="000000"/>
              </a:solidFill>
              <a:effectLst/>
              <a:latin typeface="Metro"/>
            </a:endParaRP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2831544"/>
          </a:xfrm>
          <a:prstGeom prst="rect">
            <a:avLst/>
          </a:prstGeom>
          <a:noFill/>
        </p:spPr>
        <p:txBody>
          <a:bodyPr wrap="square" rtlCol="0">
            <a:spAutoFit/>
          </a:bodyPr>
          <a:lstStyle/>
          <a:p>
            <a:r>
              <a:rPr lang="en-US" sz="2000" b="0" i="0" dirty="0">
                <a:solidFill>
                  <a:srgbClr val="343536"/>
                </a:solidFill>
                <a:effectLst/>
              </a:rPr>
              <a:t>Provisioners can be used to model specific actions on the local machine or on a remote machine in order to prepare servers or other infrastructure objects for service.</a:t>
            </a:r>
          </a:p>
          <a:p>
            <a:endParaRPr lang="en-US" sz="2000" dirty="0">
              <a:solidFill>
                <a:srgbClr val="343536"/>
              </a:solidFill>
            </a:endParaRPr>
          </a:p>
          <a:p>
            <a:r>
              <a:rPr lang="en-US" sz="2000" b="1" i="0" dirty="0">
                <a:effectLst/>
              </a:rPr>
              <a:t>Provisioners are a Last Resort</a:t>
            </a:r>
          </a:p>
          <a:p>
            <a:endParaRPr lang="en-US" sz="2000" b="1" i="0" dirty="0">
              <a:effectLst/>
            </a:endParaRPr>
          </a:p>
          <a:p>
            <a:r>
              <a:rPr lang="en-US" sz="2000" b="1" i="0" dirty="0">
                <a:effectLst/>
              </a:rPr>
              <a:t>file Provisioner : </a:t>
            </a:r>
            <a:r>
              <a:rPr lang="en-US" sz="2000" i="0" dirty="0">
                <a:effectLst/>
              </a:rPr>
              <a:t> used to copy files or directories from the machine executing Terraform to the newly created resource. The file provisioner supports both </a:t>
            </a:r>
            <a:r>
              <a:rPr lang="en-US" sz="2000" i="0" dirty="0" err="1">
                <a:effectLst/>
              </a:rPr>
              <a:t>ssh</a:t>
            </a:r>
            <a:r>
              <a:rPr lang="en-US" sz="2000" i="0" dirty="0">
                <a:effectLst/>
              </a:rPr>
              <a:t> and </a:t>
            </a:r>
            <a:r>
              <a:rPr lang="en-US" sz="2000" i="0" dirty="0" err="1">
                <a:effectLst/>
              </a:rPr>
              <a:t>winrm</a:t>
            </a:r>
            <a:r>
              <a:rPr lang="en-US" sz="2000" i="0" dirty="0">
                <a:effectLst/>
              </a:rPr>
              <a:t> type connections</a:t>
            </a:r>
          </a:p>
          <a:p>
            <a:endParaRPr lang="en-US" sz="2000" b="1" i="0" dirty="0">
              <a:effectLst/>
            </a:endParaRPr>
          </a:p>
          <a:p>
            <a:endParaRPr lang="en-US" dirty="0"/>
          </a:p>
        </p:txBody>
      </p:sp>
      <p:pic>
        <p:nvPicPr>
          <p:cNvPr id="5" name="Picture 4">
            <a:extLst>
              <a:ext uri="{FF2B5EF4-FFF2-40B4-BE49-F238E27FC236}">
                <a16:creationId xmlns:a16="http://schemas.microsoft.com/office/drawing/2014/main" id="{134FFAC4-CF11-4508-8493-7955D4D04723}"/>
              </a:ext>
            </a:extLst>
          </p:cNvPr>
          <p:cNvPicPr>
            <a:picLocks noChangeAspect="1"/>
          </p:cNvPicPr>
          <p:nvPr/>
        </p:nvPicPr>
        <p:blipFill>
          <a:blip r:embed="rId2"/>
          <a:stretch>
            <a:fillRect/>
          </a:stretch>
        </p:blipFill>
        <p:spPr>
          <a:xfrm>
            <a:off x="3132495" y="3229177"/>
            <a:ext cx="6370152" cy="3469920"/>
          </a:xfrm>
          <a:prstGeom prst="rect">
            <a:avLst/>
          </a:prstGeom>
        </p:spPr>
      </p:pic>
    </p:spTree>
    <p:extLst>
      <p:ext uri="{BB962C8B-B14F-4D97-AF65-F5344CB8AC3E}">
        <p14:creationId xmlns:p14="http://schemas.microsoft.com/office/powerpoint/2010/main" val="3394913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Provisioners</a:t>
            </a:r>
            <a:endParaRPr lang="en-IN" b="1" i="0" dirty="0">
              <a:solidFill>
                <a:srgbClr val="000000"/>
              </a:solidFill>
              <a:effectLst/>
              <a:latin typeface="Metro"/>
            </a:endParaRPr>
          </a:p>
        </p:txBody>
      </p:sp>
      <p:sp>
        <p:nvSpPr>
          <p:cNvPr id="3" name="TextBox 2">
            <a:extLst>
              <a:ext uri="{FF2B5EF4-FFF2-40B4-BE49-F238E27FC236}">
                <a16:creationId xmlns:a16="http://schemas.microsoft.com/office/drawing/2014/main" id="{FAF3FB1C-9315-41A2-B542-EEE4FA687811}"/>
              </a:ext>
            </a:extLst>
          </p:cNvPr>
          <p:cNvSpPr txBox="1"/>
          <p:nvPr/>
        </p:nvSpPr>
        <p:spPr>
          <a:xfrm>
            <a:off x="349409" y="1396384"/>
            <a:ext cx="10515599" cy="984885"/>
          </a:xfrm>
          <a:prstGeom prst="rect">
            <a:avLst/>
          </a:prstGeom>
          <a:noFill/>
        </p:spPr>
        <p:txBody>
          <a:bodyPr wrap="square" rtlCol="0">
            <a:spAutoFit/>
          </a:bodyPr>
          <a:lstStyle/>
          <a:p>
            <a:r>
              <a:rPr lang="en-IN" sz="2000" b="1" i="0" dirty="0">
                <a:effectLst/>
                <a:latin typeface="var(--font-display)"/>
              </a:rPr>
              <a:t>local-exec Provisioner</a:t>
            </a:r>
            <a:r>
              <a:rPr lang="en-US" sz="2000" b="1" i="0" dirty="0">
                <a:effectLst/>
              </a:rPr>
              <a:t>: </a:t>
            </a:r>
            <a:r>
              <a:rPr lang="en-US" sz="2000" i="0" dirty="0">
                <a:effectLst/>
              </a:rPr>
              <a:t> </a:t>
            </a:r>
            <a:r>
              <a:rPr lang="en-US" sz="2000" b="0" i="0" dirty="0">
                <a:solidFill>
                  <a:srgbClr val="343536"/>
                </a:solidFill>
                <a:effectLst/>
                <a:latin typeface="metro-web"/>
              </a:rPr>
              <a:t>invokes a local executable after a resource is created. This invokes a process on the machine running Terraform, not on the resource</a:t>
            </a:r>
            <a:endParaRPr lang="en-US" sz="2000" b="1" i="0" dirty="0">
              <a:effectLst/>
            </a:endParaRPr>
          </a:p>
          <a:p>
            <a:endParaRPr lang="en-US" dirty="0"/>
          </a:p>
        </p:txBody>
      </p:sp>
      <p:pic>
        <p:nvPicPr>
          <p:cNvPr id="6" name="Picture 5">
            <a:extLst>
              <a:ext uri="{FF2B5EF4-FFF2-40B4-BE49-F238E27FC236}">
                <a16:creationId xmlns:a16="http://schemas.microsoft.com/office/drawing/2014/main" id="{5BDCB531-AA87-4AE2-A970-0E4CE5A9679C}"/>
              </a:ext>
            </a:extLst>
          </p:cNvPr>
          <p:cNvPicPr>
            <a:picLocks noChangeAspect="1"/>
          </p:cNvPicPr>
          <p:nvPr/>
        </p:nvPicPr>
        <p:blipFill>
          <a:blip r:embed="rId2"/>
          <a:stretch>
            <a:fillRect/>
          </a:stretch>
        </p:blipFill>
        <p:spPr>
          <a:xfrm>
            <a:off x="2525442" y="2710852"/>
            <a:ext cx="6163535" cy="1876687"/>
          </a:xfrm>
          <a:prstGeom prst="rect">
            <a:avLst/>
          </a:prstGeom>
        </p:spPr>
      </p:pic>
    </p:spTree>
    <p:extLst>
      <p:ext uri="{BB962C8B-B14F-4D97-AF65-F5344CB8AC3E}">
        <p14:creationId xmlns:p14="http://schemas.microsoft.com/office/powerpoint/2010/main" val="2482256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Provisioners</a:t>
            </a:r>
            <a:endParaRPr lang="en-IN" b="1" i="0" dirty="0">
              <a:solidFill>
                <a:srgbClr val="000000"/>
              </a:solidFill>
              <a:effectLst/>
              <a:latin typeface="Metro"/>
            </a:endParaRPr>
          </a:p>
        </p:txBody>
      </p:sp>
      <p:sp>
        <p:nvSpPr>
          <p:cNvPr id="7" name="TextBox 6">
            <a:extLst>
              <a:ext uri="{FF2B5EF4-FFF2-40B4-BE49-F238E27FC236}">
                <a16:creationId xmlns:a16="http://schemas.microsoft.com/office/drawing/2014/main" id="{1EDBB58D-8258-46AA-95FE-08E47DAC387C}"/>
              </a:ext>
            </a:extLst>
          </p:cNvPr>
          <p:cNvSpPr txBox="1"/>
          <p:nvPr/>
        </p:nvSpPr>
        <p:spPr>
          <a:xfrm>
            <a:off x="442717" y="1452454"/>
            <a:ext cx="10515599" cy="984885"/>
          </a:xfrm>
          <a:prstGeom prst="rect">
            <a:avLst/>
          </a:prstGeom>
          <a:noFill/>
        </p:spPr>
        <p:txBody>
          <a:bodyPr wrap="square" rtlCol="0">
            <a:spAutoFit/>
          </a:bodyPr>
          <a:lstStyle/>
          <a:p>
            <a:r>
              <a:rPr lang="en-IN" sz="2000" b="1" i="0" dirty="0">
                <a:effectLst/>
                <a:latin typeface="var(--font-display)"/>
              </a:rPr>
              <a:t>remote-exec Provisioner</a:t>
            </a:r>
            <a:r>
              <a:rPr lang="en-US" sz="2000" b="1" i="0" dirty="0">
                <a:effectLst/>
              </a:rPr>
              <a:t>: </a:t>
            </a:r>
            <a:r>
              <a:rPr lang="en-US" sz="2000" i="0" dirty="0">
                <a:effectLst/>
              </a:rPr>
              <a:t> </a:t>
            </a:r>
            <a:r>
              <a:rPr lang="en-US" sz="2000" b="0" i="0" dirty="0">
                <a:solidFill>
                  <a:srgbClr val="343536"/>
                </a:solidFill>
                <a:effectLst/>
                <a:latin typeface="metro-web"/>
              </a:rPr>
              <a:t>invokes a script on a remote resource after it is created. This can be used to run a configuration management tool, bootstrap into a cluster, </a:t>
            </a:r>
            <a:r>
              <a:rPr lang="en-US" sz="2000" b="0" i="0" dirty="0" err="1">
                <a:solidFill>
                  <a:srgbClr val="343536"/>
                </a:solidFill>
                <a:effectLst/>
                <a:latin typeface="metro-web"/>
              </a:rPr>
              <a:t>etc</a:t>
            </a:r>
            <a:endParaRPr lang="en-US" sz="2000" b="1" i="0" dirty="0">
              <a:effectLst/>
            </a:endParaRPr>
          </a:p>
          <a:p>
            <a:endParaRPr lang="en-US" dirty="0"/>
          </a:p>
        </p:txBody>
      </p:sp>
      <p:pic>
        <p:nvPicPr>
          <p:cNvPr id="11" name="Picture 10">
            <a:extLst>
              <a:ext uri="{FF2B5EF4-FFF2-40B4-BE49-F238E27FC236}">
                <a16:creationId xmlns:a16="http://schemas.microsoft.com/office/drawing/2014/main" id="{A7D51263-F68F-4B76-95BE-3D1D5B089B62}"/>
              </a:ext>
            </a:extLst>
          </p:cNvPr>
          <p:cNvPicPr>
            <a:picLocks noChangeAspect="1"/>
          </p:cNvPicPr>
          <p:nvPr/>
        </p:nvPicPr>
        <p:blipFill>
          <a:blip r:embed="rId2"/>
          <a:stretch>
            <a:fillRect/>
          </a:stretch>
        </p:blipFill>
        <p:spPr>
          <a:xfrm>
            <a:off x="3753240" y="2343922"/>
            <a:ext cx="4163006" cy="4153480"/>
          </a:xfrm>
          <a:prstGeom prst="rect">
            <a:avLst/>
          </a:prstGeom>
        </p:spPr>
      </p:pic>
    </p:spTree>
    <p:extLst>
      <p:ext uri="{BB962C8B-B14F-4D97-AF65-F5344CB8AC3E}">
        <p14:creationId xmlns:p14="http://schemas.microsoft.com/office/powerpoint/2010/main" val="2932155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dirty="0"/>
              <a:t>Terraform Provisioners</a:t>
            </a:r>
            <a:endParaRPr lang="en-IN" b="1" i="0" dirty="0">
              <a:solidFill>
                <a:srgbClr val="000000"/>
              </a:solidFill>
              <a:effectLst/>
              <a:latin typeface="Metro"/>
            </a:endParaRPr>
          </a:p>
        </p:txBody>
      </p:sp>
      <p:sp>
        <p:nvSpPr>
          <p:cNvPr id="7" name="TextBox 6">
            <a:extLst>
              <a:ext uri="{FF2B5EF4-FFF2-40B4-BE49-F238E27FC236}">
                <a16:creationId xmlns:a16="http://schemas.microsoft.com/office/drawing/2014/main" id="{1EDBB58D-8258-46AA-95FE-08E47DAC387C}"/>
              </a:ext>
            </a:extLst>
          </p:cNvPr>
          <p:cNvSpPr txBox="1"/>
          <p:nvPr/>
        </p:nvSpPr>
        <p:spPr>
          <a:xfrm>
            <a:off x="254001" y="1043642"/>
            <a:ext cx="6062824" cy="1631216"/>
          </a:xfrm>
          <a:prstGeom prst="rect">
            <a:avLst/>
          </a:prstGeom>
          <a:noFill/>
        </p:spPr>
        <p:txBody>
          <a:bodyPr wrap="square" rtlCol="0">
            <a:spAutoFit/>
          </a:bodyPr>
          <a:lstStyle/>
          <a:p>
            <a:pPr algn="l"/>
            <a:r>
              <a:rPr lang="en-US" sz="2000" b="1" i="0" dirty="0">
                <a:effectLst/>
                <a:latin typeface="var(--font-display)"/>
              </a:rPr>
              <a:t>Provisioners Without a Resource</a:t>
            </a:r>
            <a:endParaRPr lang="en-US" sz="2000" b="0" i="0" dirty="0">
              <a:solidFill>
                <a:srgbClr val="343536"/>
              </a:solidFill>
              <a:effectLst/>
              <a:latin typeface="metro-web"/>
            </a:endParaRPr>
          </a:p>
          <a:p>
            <a:br>
              <a:rPr lang="en-US" sz="2000" dirty="0"/>
            </a:br>
            <a:r>
              <a:rPr lang="en-US" sz="2000" b="0" i="0" dirty="0">
                <a:solidFill>
                  <a:srgbClr val="343536"/>
                </a:solidFill>
                <a:effectLst/>
                <a:latin typeface="metro-web"/>
              </a:rPr>
              <a:t>If you need to run provisioners that aren't directly associated with a specific resource, you can associate them with a </a:t>
            </a:r>
            <a:r>
              <a:rPr lang="en-US" sz="2000" b="0" i="0" dirty="0" err="1">
                <a:solidFill>
                  <a:srgbClr val="343536"/>
                </a:solidFill>
                <a:effectLst/>
                <a:latin typeface="metro-web"/>
              </a:rPr>
              <a:t>null_resource</a:t>
            </a:r>
            <a:r>
              <a:rPr lang="en-US" sz="2000" b="0" i="0" dirty="0">
                <a:solidFill>
                  <a:srgbClr val="343536"/>
                </a:solidFill>
                <a:effectLst/>
                <a:latin typeface="metro-web"/>
              </a:rPr>
              <a:t>.</a:t>
            </a:r>
            <a:endParaRPr lang="en-US" dirty="0"/>
          </a:p>
        </p:txBody>
      </p:sp>
      <p:pic>
        <p:nvPicPr>
          <p:cNvPr id="5" name="Picture 4">
            <a:extLst>
              <a:ext uri="{FF2B5EF4-FFF2-40B4-BE49-F238E27FC236}">
                <a16:creationId xmlns:a16="http://schemas.microsoft.com/office/drawing/2014/main" id="{B13966AF-51A3-4F7E-B5E9-F6E20902F534}"/>
              </a:ext>
            </a:extLst>
          </p:cNvPr>
          <p:cNvPicPr>
            <a:picLocks noChangeAspect="1"/>
          </p:cNvPicPr>
          <p:nvPr/>
        </p:nvPicPr>
        <p:blipFill>
          <a:blip r:embed="rId2"/>
          <a:stretch>
            <a:fillRect/>
          </a:stretch>
        </p:blipFill>
        <p:spPr>
          <a:xfrm>
            <a:off x="6470017" y="935322"/>
            <a:ext cx="5389191" cy="5274852"/>
          </a:xfrm>
          <a:prstGeom prst="rect">
            <a:avLst/>
          </a:prstGeom>
        </p:spPr>
      </p:pic>
    </p:spTree>
    <p:extLst>
      <p:ext uri="{BB962C8B-B14F-4D97-AF65-F5344CB8AC3E}">
        <p14:creationId xmlns:p14="http://schemas.microsoft.com/office/powerpoint/2010/main" val="2804280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93134" y="66201"/>
            <a:ext cx="10515600" cy="904184"/>
          </a:xfrm>
        </p:spPr>
        <p:txBody>
          <a:bodyPr>
            <a:normAutofit/>
          </a:bodyPr>
          <a:lstStyle/>
          <a:p>
            <a:pPr algn="l"/>
            <a:r>
              <a:rPr lang="en-IN" dirty="0"/>
              <a:t>Terraform</a:t>
            </a:r>
            <a:r>
              <a:rPr lang="en-IN" b="1" i="0" dirty="0">
                <a:solidFill>
                  <a:srgbClr val="000000"/>
                </a:solidFill>
                <a:effectLst/>
                <a:latin typeface="Metro"/>
              </a:rPr>
              <a:t> </a:t>
            </a:r>
            <a:r>
              <a:rPr lang="en-IN" dirty="0"/>
              <a:t>Format</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95784" y="970385"/>
            <a:ext cx="9307906" cy="3046988"/>
          </a:xfrm>
          <a:prstGeom prst="rect">
            <a:avLst/>
          </a:prstGeom>
          <a:noFill/>
        </p:spPr>
        <p:txBody>
          <a:bodyPr wrap="square" rtlCol="0">
            <a:spAutoFit/>
          </a:bodyPr>
          <a:lstStyle/>
          <a:p>
            <a:r>
              <a:rPr lang="en-US" sz="2400" b="0" i="0" dirty="0">
                <a:solidFill>
                  <a:srgbClr val="000000"/>
                </a:solidFill>
                <a:effectLst/>
                <a:latin typeface="Metro"/>
              </a:rPr>
              <a:t>Terraform comes with a built in code formatter/cleaner. It can make all your margins and list indentation neat and tidy. Beauty works better.</a:t>
            </a:r>
          </a:p>
          <a:p>
            <a:endParaRPr lang="en-US" sz="2400" b="0" i="0" dirty="0">
              <a:solidFill>
                <a:srgbClr val="000000"/>
              </a:solidFill>
              <a:effectLst/>
              <a:latin typeface="Metro"/>
            </a:endParaRPr>
          </a:p>
          <a:p>
            <a:r>
              <a:rPr lang="en-US" sz="2400" b="0" i="1" dirty="0">
                <a:solidFill>
                  <a:srgbClr val="00B0F0"/>
                </a:solidFill>
                <a:effectLst/>
                <a:latin typeface="Metro"/>
              </a:rPr>
              <a:t>terraform </a:t>
            </a:r>
            <a:r>
              <a:rPr lang="en-US" sz="2400" b="0" i="1" dirty="0" err="1">
                <a:solidFill>
                  <a:srgbClr val="00B0F0"/>
                </a:solidFill>
                <a:effectLst/>
                <a:latin typeface="Metro"/>
              </a:rPr>
              <a:t>fmt</a:t>
            </a:r>
            <a:endParaRPr lang="en-US" sz="2400" b="0" i="1" dirty="0">
              <a:solidFill>
                <a:srgbClr val="00B0F0"/>
              </a:solidFill>
              <a:effectLst/>
              <a:latin typeface="Metro"/>
            </a:endParaRPr>
          </a:p>
          <a:p>
            <a:endParaRPr lang="en-US" sz="2400" dirty="0">
              <a:solidFill>
                <a:srgbClr val="000000"/>
              </a:solidFill>
              <a:latin typeface="Metro"/>
            </a:endParaRPr>
          </a:p>
          <a:p>
            <a:endParaRPr lang="en-US" sz="2400" b="0" i="0" dirty="0">
              <a:solidFill>
                <a:srgbClr val="000000"/>
              </a:solidFill>
              <a:effectLst/>
              <a:latin typeface="Metro"/>
            </a:endParaRPr>
          </a:p>
          <a:p>
            <a:r>
              <a:rPr lang="en-US" sz="2400" b="0" i="0" dirty="0">
                <a:solidFill>
                  <a:srgbClr val="000000"/>
                </a:solidFill>
                <a:effectLst/>
                <a:latin typeface="Metro"/>
              </a:rPr>
              <a:t>Simply run it in a directory containing *.</a:t>
            </a:r>
            <a:r>
              <a:rPr lang="en-US" sz="2400" b="0" i="0" dirty="0" err="1">
                <a:solidFill>
                  <a:srgbClr val="000000"/>
                </a:solidFill>
                <a:effectLst/>
                <a:latin typeface="Metro"/>
              </a:rPr>
              <a:t>tf</a:t>
            </a:r>
            <a:r>
              <a:rPr lang="en-US" sz="2400" b="0" i="0" dirty="0">
                <a:solidFill>
                  <a:srgbClr val="000000"/>
                </a:solidFill>
                <a:effectLst/>
                <a:latin typeface="Metro"/>
              </a:rPr>
              <a:t> files and it will tidy up your code for you.</a:t>
            </a:r>
            <a:endParaRPr lang="en-US" sz="2400" dirty="0"/>
          </a:p>
        </p:txBody>
      </p:sp>
    </p:spTree>
    <p:extLst>
      <p:ext uri="{BB962C8B-B14F-4D97-AF65-F5344CB8AC3E}">
        <p14:creationId xmlns:p14="http://schemas.microsoft.com/office/powerpoint/2010/main" val="4183019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93134" y="66201"/>
            <a:ext cx="10515600" cy="904184"/>
          </a:xfrm>
        </p:spPr>
        <p:txBody>
          <a:bodyPr>
            <a:normAutofit/>
          </a:bodyPr>
          <a:lstStyle/>
          <a:p>
            <a:pPr algn="l"/>
            <a:r>
              <a:rPr lang="en-IN" dirty="0"/>
              <a:t>Terraform</a:t>
            </a:r>
            <a:r>
              <a:rPr lang="en-IN" b="1" i="0" dirty="0">
                <a:solidFill>
                  <a:srgbClr val="000000"/>
                </a:solidFill>
                <a:effectLst/>
                <a:latin typeface="Metro"/>
              </a:rPr>
              <a:t> </a:t>
            </a:r>
            <a:r>
              <a:rPr lang="en-IN" dirty="0"/>
              <a:t>validate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95784" y="970385"/>
            <a:ext cx="11603082" cy="3046988"/>
          </a:xfrm>
          <a:prstGeom prst="rect">
            <a:avLst/>
          </a:prstGeom>
          <a:noFill/>
        </p:spPr>
        <p:txBody>
          <a:bodyPr wrap="square" rtlCol="0">
            <a:spAutoFit/>
          </a:bodyPr>
          <a:lstStyle/>
          <a:p>
            <a:r>
              <a:rPr lang="en-US" sz="2400" b="0" i="0" dirty="0">
                <a:solidFill>
                  <a:srgbClr val="000000"/>
                </a:solidFill>
                <a:effectLst/>
              </a:rPr>
              <a:t>The terraform validate command validates the configuration files in a directory, referring only to the configuration and not accessing any remote services such as remote state, provider APIs, etc.</a:t>
            </a:r>
          </a:p>
          <a:p>
            <a:endParaRPr lang="en-US" sz="2400" b="0" i="0" dirty="0">
              <a:solidFill>
                <a:srgbClr val="000000"/>
              </a:solidFill>
              <a:effectLst/>
            </a:endParaRPr>
          </a:p>
          <a:p>
            <a:r>
              <a:rPr lang="en-US" sz="2400" b="0" i="0" dirty="0">
                <a:solidFill>
                  <a:srgbClr val="000000"/>
                </a:solidFill>
                <a:effectLst/>
              </a:rPr>
              <a:t>Validate runs checks that verify whether a configuration is syntactically valid and internally consistent, regardless of any provided variables or existing state</a:t>
            </a:r>
          </a:p>
          <a:p>
            <a:endParaRPr lang="en-US" sz="2400" dirty="0">
              <a:solidFill>
                <a:srgbClr val="000000"/>
              </a:solidFill>
            </a:endParaRPr>
          </a:p>
          <a:p>
            <a:r>
              <a:rPr lang="en-US" sz="2400" b="1" i="1" dirty="0">
                <a:solidFill>
                  <a:srgbClr val="00B0F0"/>
                </a:solidFill>
              </a:rPr>
              <a:t>terraform validate</a:t>
            </a:r>
          </a:p>
        </p:txBody>
      </p:sp>
    </p:spTree>
    <p:extLst>
      <p:ext uri="{BB962C8B-B14F-4D97-AF65-F5344CB8AC3E}">
        <p14:creationId xmlns:p14="http://schemas.microsoft.com/office/powerpoint/2010/main" val="397650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78E0-1ABC-45B0-A7BF-98C78F998DC6}"/>
              </a:ext>
            </a:extLst>
          </p:cNvPr>
          <p:cNvSpPr>
            <a:spLocks noGrp="1"/>
          </p:cNvSpPr>
          <p:nvPr>
            <p:ph type="title"/>
          </p:nvPr>
        </p:nvSpPr>
        <p:spPr>
          <a:xfrm>
            <a:off x="0" y="0"/>
            <a:ext cx="10515600" cy="1325563"/>
          </a:xfrm>
        </p:spPr>
        <p:txBody>
          <a:bodyPr/>
          <a:lstStyle/>
          <a:p>
            <a:r>
              <a:rPr lang="en-US" dirty="0"/>
              <a:t>Introduction to Terraform</a:t>
            </a:r>
            <a:endParaRPr lang="en-IN" dirty="0"/>
          </a:p>
        </p:txBody>
      </p:sp>
      <p:sp>
        <p:nvSpPr>
          <p:cNvPr id="3" name="Content Placeholder 2">
            <a:extLst>
              <a:ext uri="{FF2B5EF4-FFF2-40B4-BE49-F238E27FC236}">
                <a16:creationId xmlns:a16="http://schemas.microsoft.com/office/drawing/2014/main" id="{417EDD3A-A2DC-4B0B-8BFC-364F351C5DBA}"/>
              </a:ext>
            </a:extLst>
          </p:cNvPr>
          <p:cNvSpPr>
            <a:spLocks noGrp="1"/>
          </p:cNvSpPr>
          <p:nvPr>
            <p:ph idx="1"/>
          </p:nvPr>
        </p:nvSpPr>
        <p:spPr>
          <a:xfrm>
            <a:off x="508000" y="1253330"/>
            <a:ext cx="10515600" cy="5045869"/>
          </a:xfrm>
        </p:spPr>
        <p:txBody>
          <a:bodyPr>
            <a:normAutofit fontScale="70000" lnSpcReduction="20000"/>
          </a:bodyPr>
          <a:lstStyle/>
          <a:p>
            <a:pPr marL="0" indent="0">
              <a:buNone/>
            </a:pPr>
            <a:r>
              <a:rPr lang="en-US" b="1" dirty="0"/>
              <a:t>What is Terraform ?</a:t>
            </a:r>
          </a:p>
          <a:p>
            <a:pPr marL="457200" lvl="1" indent="0">
              <a:buNone/>
            </a:pPr>
            <a:endParaRPr lang="en-US" b="0" i="0" dirty="0">
              <a:solidFill>
                <a:srgbClr val="343536"/>
              </a:solidFill>
              <a:effectLst/>
              <a:latin typeface="metro-web"/>
            </a:endParaRPr>
          </a:p>
          <a:p>
            <a:pPr marL="457200" lvl="1" indent="0">
              <a:buNone/>
            </a:pPr>
            <a:r>
              <a:rPr lang="en-US" sz="2800" dirty="0" err="1"/>
              <a:t>HashiCorp</a:t>
            </a:r>
            <a:r>
              <a:rPr lang="en-US" sz="2800" dirty="0"/>
              <a:t> Terraform is an infrastructure as code tool</a:t>
            </a:r>
          </a:p>
          <a:p>
            <a:pPr lvl="2"/>
            <a:r>
              <a:rPr lang="en-US" sz="2800" dirty="0"/>
              <a:t>Define both cloud and on-prem resources in human-readable configuration files</a:t>
            </a:r>
          </a:p>
          <a:p>
            <a:pPr lvl="2"/>
            <a:endParaRPr lang="en-US" sz="2800" dirty="0"/>
          </a:p>
          <a:p>
            <a:pPr lvl="2"/>
            <a:r>
              <a:rPr lang="en-IN" sz="2800" dirty="0"/>
              <a:t>Version the configuration files in any version control system</a:t>
            </a:r>
          </a:p>
          <a:p>
            <a:pPr lvl="2"/>
            <a:endParaRPr lang="en-US" sz="2800" dirty="0"/>
          </a:p>
          <a:p>
            <a:pPr lvl="2"/>
            <a:r>
              <a:rPr lang="en-US" sz="2800" dirty="0"/>
              <a:t>Reuse the configuration files</a:t>
            </a:r>
          </a:p>
          <a:p>
            <a:pPr lvl="2"/>
            <a:endParaRPr lang="en-US" sz="2800" dirty="0"/>
          </a:p>
          <a:p>
            <a:pPr lvl="2"/>
            <a:r>
              <a:rPr lang="en-US" sz="2800" dirty="0"/>
              <a:t>Share the code and collaborate with different teams </a:t>
            </a:r>
          </a:p>
          <a:p>
            <a:pPr lvl="2"/>
            <a:endParaRPr lang="en-US" sz="2800" dirty="0"/>
          </a:p>
          <a:p>
            <a:pPr lvl="2"/>
            <a:r>
              <a:rPr lang="en-US" sz="2800" dirty="0"/>
              <a:t>Consistent workflow to provision and manage all of your infrastructure throughout its lifecycle.</a:t>
            </a:r>
          </a:p>
          <a:p>
            <a:pPr lvl="2"/>
            <a:endParaRPr lang="en-US" sz="2800" dirty="0"/>
          </a:p>
          <a:p>
            <a:pPr lvl="2"/>
            <a:r>
              <a:rPr lang="en-US" sz="2800" dirty="0"/>
              <a:t>It ships as a single binary which is written in Go. Terraform is cross platform and can run on Linux, Windows, or MacOS.</a:t>
            </a:r>
          </a:p>
          <a:p>
            <a:pPr lvl="2"/>
            <a:endParaRPr lang="en-US" sz="2800" dirty="0"/>
          </a:p>
          <a:p>
            <a:pPr lvl="2"/>
            <a:r>
              <a:rPr lang="en-US" sz="2800" dirty="0"/>
              <a:t>Installing terraform is easy. You simply download a zip file, unzip it, and run it.</a:t>
            </a:r>
          </a:p>
          <a:p>
            <a:pPr lvl="2"/>
            <a:endParaRPr lang="en-US" sz="2800" dirty="0"/>
          </a:p>
        </p:txBody>
      </p:sp>
    </p:spTree>
    <p:extLst>
      <p:ext uri="{BB962C8B-B14F-4D97-AF65-F5344CB8AC3E}">
        <p14:creationId xmlns:p14="http://schemas.microsoft.com/office/powerpoint/2010/main" val="3136776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93134" y="66201"/>
            <a:ext cx="10515600" cy="904184"/>
          </a:xfrm>
        </p:spPr>
        <p:txBody>
          <a:bodyPr>
            <a:normAutofit/>
          </a:bodyPr>
          <a:lstStyle/>
          <a:p>
            <a:pPr algn="l"/>
            <a:r>
              <a:rPr lang="en-IN" dirty="0"/>
              <a:t>Terraform</a:t>
            </a:r>
            <a:r>
              <a:rPr lang="en-IN" b="1" i="0" dirty="0">
                <a:solidFill>
                  <a:srgbClr val="000000"/>
                </a:solidFill>
                <a:effectLst/>
                <a:latin typeface="Metro"/>
              </a:rPr>
              <a:t> </a:t>
            </a:r>
            <a:r>
              <a:rPr lang="en-IN" dirty="0"/>
              <a:t>workspaces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95784" y="970385"/>
            <a:ext cx="11603082" cy="4893647"/>
          </a:xfrm>
          <a:prstGeom prst="rect">
            <a:avLst/>
          </a:prstGeom>
          <a:noFill/>
        </p:spPr>
        <p:txBody>
          <a:bodyPr wrap="square" rtlCol="0">
            <a:spAutoFit/>
          </a:bodyPr>
          <a:lstStyle/>
          <a:p>
            <a:r>
              <a:rPr lang="en-US" sz="2400" b="0" i="0" dirty="0">
                <a:solidFill>
                  <a:srgbClr val="000000"/>
                </a:solidFill>
                <a:effectLst/>
              </a:rPr>
              <a:t>workspaces are separate instances of state data that can be used from the same working directory. You can use workspaces to manage multiple non-overlapping groups of resources with the same configuration.</a:t>
            </a:r>
          </a:p>
          <a:p>
            <a:endParaRPr lang="en-US" sz="2400" b="0" i="0" dirty="0">
              <a:solidFill>
                <a:srgbClr val="000000"/>
              </a:solidFill>
              <a:effectLst/>
            </a:endParaRPr>
          </a:p>
          <a:p>
            <a:r>
              <a:rPr lang="en-US" sz="2400" b="0" i="0" dirty="0">
                <a:solidFill>
                  <a:srgbClr val="000000"/>
                </a:solidFill>
                <a:effectLst/>
              </a:rPr>
              <a:t>Every initialized working directory has at least one workspace</a:t>
            </a:r>
          </a:p>
          <a:p>
            <a:endParaRPr lang="en-US" sz="2400" dirty="0">
              <a:solidFill>
                <a:srgbClr val="000000"/>
              </a:solidFill>
            </a:endParaRPr>
          </a:p>
          <a:p>
            <a:r>
              <a:rPr lang="en-US" sz="2400" dirty="0">
                <a:solidFill>
                  <a:srgbClr val="000000"/>
                </a:solidFill>
              </a:rPr>
              <a:t>The </a:t>
            </a:r>
            <a:r>
              <a:rPr lang="en-US" sz="2400" b="1" i="1" dirty="0">
                <a:solidFill>
                  <a:srgbClr val="00B0F0"/>
                </a:solidFill>
              </a:rPr>
              <a:t>terraform workspace </a:t>
            </a:r>
            <a:r>
              <a:rPr lang="en-US" sz="2400" dirty="0">
                <a:solidFill>
                  <a:srgbClr val="000000"/>
                </a:solidFill>
              </a:rPr>
              <a:t>command is used to manage workspaces.</a:t>
            </a:r>
          </a:p>
          <a:p>
            <a:endParaRPr lang="en-US" sz="2400" dirty="0">
              <a:solidFill>
                <a:srgbClr val="000000"/>
              </a:solidFill>
            </a:endParaRPr>
          </a:p>
          <a:p>
            <a:pPr marL="342900" indent="-342900">
              <a:buFont typeface="Arial" panose="020B0604020202020204" pitchFamily="34" charset="0"/>
              <a:buChar char="•"/>
            </a:pPr>
            <a:r>
              <a:rPr lang="en-US" sz="2400" b="1" i="1" dirty="0">
                <a:solidFill>
                  <a:srgbClr val="00B0F0"/>
                </a:solidFill>
              </a:rPr>
              <a:t>terraform workspace list</a:t>
            </a:r>
          </a:p>
          <a:p>
            <a:pPr marL="342900" indent="-342900">
              <a:buFont typeface="Arial" panose="020B0604020202020204" pitchFamily="34" charset="0"/>
              <a:buChar char="•"/>
            </a:pPr>
            <a:r>
              <a:rPr lang="en-US" sz="2400" b="1" i="1" dirty="0">
                <a:solidFill>
                  <a:srgbClr val="00B0F0"/>
                </a:solidFill>
              </a:rPr>
              <a:t>terraform workspace select</a:t>
            </a:r>
          </a:p>
          <a:p>
            <a:pPr marL="342900" indent="-342900">
              <a:buFont typeface="Arial" panose="020B0604020202020204" pitchFamily="34" charset="0"/>
              <a:buChar char="•"/>
            </a:pPr>
            <a:r>
              <a:rPr lang="en-US" sz="2400" b="1" i="1" dirty="0">
                <a:solidFill>
                  <a:srgbClr val="00B0F0"/>
                </a:solidFill>
              </a:rPr>
              <a:t>terraform workspace new</a:t>
            </a:r>
          </a:p>
          <a:p>
            <a:pPr marL="342900" indent="-342900">
              <a:buFont typeface="Arial" panose="020B0604020202020204" pitchFamily="34" charset="0"/>
              <a:buChar char="•"/>
            </a:pPr>
            <a:r>
              <a:rPr lang="en-US" sz="2400" b="1" i="1" dirty="0">
                <a:solidFill>
                  <a:srgbClr val="00B0F0"/>
                </a:solidFill>
              </a:rPr>
              <a:t>terraform workspace delete</a:t>
            </a:r>
          </a:p>
          <a:p>
            <a:pPr marL="342900" indent="-342900">
              <a:buFont typeface="Arial" panose="020B0604020202020204" pitchFamily="34" charset="0"/>
              <a:buChar char="•"/>
            </a:pPr>
            <a:r>
              <a:rPr lang="en-US" sz="2400" b="1" i="1" dirty="0">
                <a:solidFill>
                  <a:srgbClr val="00B0F0"/>
                </a:solidFill>
              </a:rPr>
              <a:t>terraform workspace show</a:t>
            </a:r>
          </a:p>
        </p:txBody>
      </p:sp>
    </p:spTree>
    <p:extLst>
      <p:ext uri="{BB962C8B-B14F-4D97-AF65-F5344CB8AC3E}">
        <p14:creationId xmlns:p14="http://schemas.microsoft.com/office/powerpoint/2010/main" val="1839805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r>
              <a:rPr lang="en-IN" dirty="0"/>
              <a:t>Terraform Cloud</a:t>
            </a:r>
          </a:p>
        </p:txBody>
      </p:sp>
      <p:sp>
        <p:nvSpPr>
          <p:cNvPr id="3" name="TextBox 2">
            <a:extLst>
              <a:ext uri="{FF2B5EF4-FFF2-40B4-BE49-F238E27FC236}">
                <a16:creationId xmlns:a16="http://schemas.microsoft.com/office/drawing/2014/main" id="{FAF3FB1C-9315-41A2-B542-EEE4FA687811}"/>
              </a:ext>
            </a:extLst>
          </p:cNvPr>
          <p:cNvSpPr txBox="1"/>
          <p:nvPr/>
        </p:nvSpPr>
        <p:spPr>
          <a:xfrm>
            <a:off x="313267" y="2090172"/>
            <a:ext cx="673946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State storage and management</a:t>
            </a:r>
          </a:p>
          <a:p>
            <a:pPr marL="285750" indent="-285750">
              <a:buFont typeface="Arial" panose="020B0604020202020204" pitchFamily="34" charset="0"/>
              <a:buChar char="•"/>
            </a:pPr>
            <a:r>
              <a:rPr lang="en-US" sz="2400" dirty="0"/>
              <a:t>Web UI for viewing and approving Terraform runs</a:t>
            </a:r>
          </a:p>
          <a:p>
            <a:pPr marL="285750" indent="-285750">
              <a:buFont typeface="Arial" panose="020B0604020202020204" pitchFamily="34" charset="0"/>
              <a:buChar char="•"/>
            </a:pPr>
            <a:r>
              <a:rPr lang="en-US" sz="2400" dirty="0"/>
              <a:t>Private module registry</a:t>
            </a:r>
          </a:p>
          <a:p>
            <a:pPr marL="285750" indent="-285750">
              <a:buFont typeface="Arial" panose="020B0604020202020204" pitchFamily="34" charset="0"/>
              <a:buChar char="•"/>
            </a:pPr>
            <a:r>
              <a:rPr lang="en-US" sz="2400" dirty="0"/>
              <a:t>Version Control System (VCS) integration</a:t>
            </a:r>
          </a:p>
          <a:p>
            <a:pPr marL="285750" indent="-285750">
              <a:buFont typeface="Arial" panose="020B0604020202020204" pitchFamily="34" charset="0"/>
              <a:buChar char="•"/>
            </a:pPr>
            <a:r>
              <a:rPr lang="en-US" sz="2400" dirty="0"/>
              <a:t>CLI, API or GUI driven actions</a:t>
            </a:r>
          </a:p>
          <a:p>
            <a:pPr marL="285750" indent="-285750">
              <a:buFont typeface="Arial" panose="020B0604020202020204" pitchFamily="34" charset="0"/>
              <a:buChar char="•"/>
            </a:pPr>
            <a:r>
              <a:rPr lang="en-US" sz="2400" dirty="0"/>
              <a:t>Notifications for run events</a:t>
            </a:r>
          </a:p>
          <a:p>
            <a:pPr marL="285750" indent="-285750">
              <a:buFont typeface="Arial" panose="020B0604020202020204" pitchFamily="34" charset="0"/>
              <a:buChar char="•"/>
            </a:pPr>
            <a:r>
              <a:rPr lang="en-US" sz="2400" dirty="0"/>
              <a:t>Full HTTP API for automation</a:t>
            </a:r>
            <a:endParaRPr lang="en-IN" sz="2400" dirty="0"/>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830997"/>
          </a:xfrm>
          <a:prstGeom prst="rect">
            <a:avLst/>
          </a:prstGeom>
          <a:noFill/>
        </p:spPr>
        <p:txBody>
          <a:bodyPr wrap="square" rtlCol="0">
            <a:spAutoFit/>
          </a:bodyPr>
          <a:lstStyle/>
          <a:p>
            <a:r>
              <a:rPr lang="en-US" sz="2400" dirty="0"/>
              <a:t>Terraform Cloud is a free to use SaaS application that provides the best workflow for writing and building infrastructure as code with Terraform.</a:t>
            </a:r>
          </a:p>
        </p:txBody>
      </p:sp>
      <p:pic>
        <p:nvPicPr>
          <p:cNvPr id="6" name="Picture 5">
            <a:extLst>
              <a:ext uri="{FF2B5EF4-FFF2-40B4-BE49-F238E27FC236}">
                <a16:creationId xmlns:a16="http://schemas.microsoft.com/office/drawing/2014/main" id="{36837C3E-56DD-4CB0-A5FB-F88A9CB224C5}"/>
              </a:ext>
            </a:extLst>
          </p:cNvPr>
          <p:cNvPicPr>
            <a:picLocks noChangeAspect="1"/>
          </p:cNvPicPr>
          <p:nvPr/>
        </p:nvPicPr>
        <p:blipFill>
          <a:blip r:embed="rId2"/>
          <a:stretch>
            <a:fillRect/>
          </a:stretch>
        </p:blipFill>
        <p:spPr>
          <a:xfrm>
            <a:off x="6203993" y="2090172"/>
            <a:ext cx="5496941" cy="3977950"/>
          </a:xfrm>
          <a:prstGeom prst="rect">
            <a:avLst/>
          </a:prstGeom>
        </p:spPr>
      </p:pic>
    </p:spTree>
    <p:extLst>
      <p:ext uri="{BB962C8B-B14F-4D97-AF65-F5344CB8AC3E}">
        <p14:creationId xmlns:p14="http://schemas.microsoft.com/office/powerpoint/2010/main" val="4193101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r>
              <a:rPr lang="pt-BR" dirty="0"/>
              <a:t>Terraform Cloud or Terraform Enterprise?</a:t>
            </a:r>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4893647"/>
          </a:xfrm>
          <a:prstGeom prst="rect">
            <a:avLst/>
          </a:prstGeom>
          <a:noFill/>
        </p:spPr>
        <p:txBody>
          <a:bodyPr wrap="square" rtlCol="0">
            <a:spAutoFit/>
          </a:bodyPr>
          <a:lstStyle/>
          <a:p>
            <a:r>
              <a:rPr lang="en-US" sz="2400" b="1" u="sng" dirty="0"/>
              <a:t>Terraform Cloud </a:t>
            </a:r>
            <a:r>
              <a:rPr lang="en-US" sz="2400" dirty="0"/>
              <a:t>is a hosted application that provides features like remote state management, API driven runs, policy management and more. Many users prefer a cloud-based SaaS solution because they don't want to maintain the infrastructure to run it.</a:t>
            </a:r>
          </a:p>
          <a:p>
            <a:endParaRPr lang="en-US" sz="2400" dirty="0"/>
          </a:p>
          <a:p>
            <a:r>
              <a:rPr lang="en-US" sz="2400" b="1" u="sng" dirty="0"/>
              <a:t>Terraform Cloud for Business </a:t>
            </a:r>
            <a:r>
              <a:rPr lang="en-US" sz="2400" dirty="0"/>
              <a:t>utilizes the same hosted environment as Terraform Cloud, but you get the features more applicable to larger teams. Single Sign-on, Audit Logging, and the ability to Terraform on-prem resources from the cloud.</a:t>
            </a:r>
          </a:p>
          <a:p>
            <a:endParaRPr lang="en-US" sz="2400" dirty="0"/>
          </a:p>
          <a:p>
            <a:r>
              <a:rPr lang="en-US" sz="2400" b="1" u="sng" dirty="0"/>
              <a:t>Terraform Enterprise </a:t>
            </a:r>
            <a:r>
              <a:rPr lang="en-US" sz="2400" dirty="0"/>
              <a:t>is the same application, but it runs in your own cloud environment or data center. Some users require more control over the Terraform Cloud application, or wish to run it in restricted networks behind corporate firewalls.</a:t>
            </a:r>
          </a:p>
          <a:p>
            <a:endParaRPr lang="en-US" sz="2400" dirty="0"/>
          </a:p>
          <a:p>
            <a:r>
              <a:rPr lang="en-US" sz="2400" dirty="0"/>
              <a:t>The feature list for these offerings is nearly identical. </a:t>
            </a:r>
          </a:p>
        </p:txBody>
      </p:sp>
    </p:spTree>
    <p:extLst>
      <p:ext uri="{BB962C8B-B14F-4D97-AF65-F5344CB8AC3E}">
        <p14:creationId xmlns:p14="http://schemas.microsoft.com/office/powerpoint/2010/main" val="1950408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1987248" y="2258895"/>
            <a:ext cx="10515600" cy="904184"/>
          </a:xfrm>
        </p:spPr>
        <p:txBody>
          <a:bodyPr>
            <a:normAutofit/>
          </a:bodyPr>
          <a:lstStyle/>
          <a:p>
            <a:pPr algn="l"/>
            <a:r>
              <a:rPr lang="en-IN" dirty="0"/>
              <a:t>Integrate Jenkins &amp; Terraform</a:t>
            </a:r>
          </a:p>
        </p:txBody>
      </p:sp>
    </p:spTree>
    <p:extLst>
      <p:ext uri="{BB962C8B-B14F-4D97-AF65-F5344CB8AC3E}">
        <p14:creationId xmlns:p14="http://schemas.microsoft.com/office/powerpoint/2010/main" val="315810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Why Terraform?</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550334" y="1052777"/>
            <a:ext cx="887306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ts val="600"/>
              </a:spcBef>
              <a:spcAft>
                <a:spcPts val="600"/>
              </a:spcAft>
            </a:pPr>
            <a:r>
              <a:rPr lang="en-IN" sz="1800" dirty="0"/>
              <a:t>Manage any infrastructure (multi cloud, Hybrid, On Prem )</a:t>
            </a:r>
          </a:p>
          <a:p>
            <a:pPr eaLnBrk="0" fontAlgn="base" hangingPunct="0">
              <a:lnSpc>
                <a:spcPct val="100000"/>
              </a:lnSpc>
              <a:spcBef>
                <a:spcPts val="600"/>
              </a:spcBef>
              <a:spcAft>
                <a:spcPts val="600"/>
              </a:spcAft>
            </a:pPr>
            <a:r>
              <a:rPr lang="en-IN" sz="1800" dirty="0"/>
              <a:t>Track your infrastructure</a:t>
            </a:r>
          </a:p>
          <a:p>
            <a:pPr eaLnBrk="0" fontAlgn="base" hangingPunct="0">
              <a:lnSpc>
                <a:spcPct val="100000"/>
              </a:lnSpc>
              <a:spcBef>
                <a:spcPts val="600"/>
              </a:spcBef>
              <a:spcAft>
                <a:spcPts val="600"/>
              </a:spcAft>
            </a:pPr>
            <a:r>
              <a:rPr lang="en-US" altLang="en-US" sz="1800" dirty="0"/>
              <a:t>Automate changes</a:t>
            </a:r>
          </a:p>
          <a:p>
            <a:pPr eaLnBrk="0" fontAlgn="base" hangingPunct="0">
              <a:lnSpc>
                <a:spcPct val="100000"/>
              </a:lnSpc>
              <a:spcBef>
                <a:spcPts val="600"/>
              </a:spcBef>
              <a:spcAft>
                <a:spcPts val="600"/>
              </a:spcAft>
            </a:pPr>
            <a:r>
              <a:rPr lang="en-US" altLang="en-US" sz="1800" dirty="0"/>
              <a:t>Standardize configurations</a:t>
            </a:r>
          </a:p>
          <a:p>
            <a:pPr eaLnBrk="0" fontAlgn="base" hangingPunct="0">
              <a:lnSpc>
                <a:spcPct val="100000"/>
              </a:lnSpc>
              <a:spcBef>
                <a:spcPts val="600"/>
              </a:spcBef>
              <a:spcAft>
                <a:spcPts val="600"/>
              </a:spcAft>
            </a:pPr>
            <a:r>
              <a:rPr lang="en-US" altLang="en-US" sz="1800" dirty="0"/>
              <a:t>Collaborate</a:t>
            </a:r>
          </a:p>
          <a:p>
            <a:pPr eaLnBrk="0" fontAlgn="base" hangingPunct="0">
              <a:lnSpc>
                <a:spcPct val="100000"/>
              </a:lnSpc>
              <a:spcBef>
                <a:spcPts val="600"/>
              </a:spcBef>
              <a:spcAft>
                <a:spcPts val="600"/>
              </a:spcAft>
            </a:pPr>
            <a:r>
              <a:rPr lang="en-US" altLang="en-US" sz="1800" dirty="0"/>
              <a:t>Migrate from other cloud providers</a:t>
            </a:r>
          </a:p>
          <a:p>
            <a:pPr eaLnBrk="0" fontAlgn="base" hangingPunct="0">
              <a:lnSpc>
                <a:spcPct val="100000"/>
              </a:lnSpc>
              <a:spcBef>
                <a:spcPts val="600"/>
              </a:spcBef>
              <a:spcAft>
                <a:spcPts val="600"/>
              </a:spcAft>
            </a:pPr>
            <a:r>
              <a:rPr lang="en-US" altLang="en-US" sz="1800" dirty="0"/>
              <a:t>Increase provisioning speed</a:t>
            </a:r>
          </a:p>
          <a:p>
            <a:pPr eaLnBrk="0" fontAlgn="base" hangingPunct="0">
              <a:lnSpc>
                <a:spcPct val="100000"/>
              </a:lnSpc>
              <a:spcBef>
                <a:spcPts val="600"/>
              </a:spcBef>
              <a:spcAft>
                <a:spcPts val="600"/>
              </a:spcAft>
            </a:pPr>
            <a:r>
              <a:rPr lang="en-US" altLang="en-US" sz="1800" dirty="0"/>
              <a:t>Improve efficiency</a:t>
            </a:r>
          </a:p>
          <a:p>
            <a:pPr eaLnBrk="0" fontAlgn="base" hangingPunct="0">
              <a:lnSpc>
                <a:spcPct val="100000"/>
              </a:lnSpc>
              <a:spcBef>
                <a:spcPts val="600"/>
              </a:spcBef>
              <a:spcAft>
                <a:spcPts val="600"/>
              </a:spcAft>
            </a:pPr>
            <a:r>
              <a:rPr lang="en-US" altLang="en-US" sz="1800" dirty="0"/>
              <a:t>Reduce risk</a:t>
            </a:r>
          </a:p>
          <a:p>
            <a:pPr eaLnBrk="0" fontAlgn="base" hangingPunct="0">
              <a:lnSpc>
                <a:spcPct val="100000"/>
              </a:lnSpc>
              <a:spcBef>
                <a:spcPts val="600"/>
              </a:spcBef>
              <a:spcAft>
                <a:spcPts val="600"/>
              </a:spcAft>
            </a:pPr>
            <a:r>
              <a:rPr lang="en-US" altLang="en-US" sz="1800" dirty="0"/>
              <a:t>Apply incremental changes</a:t>
            </a:r>
          </a:p>
          <a:p>
            <a:pPr eaLnBrk="0" fontAlgn="base" hangingPunct="0">
              <a:lnSpc>
                <a:spcPct val="100000"/>
              </a:lnSpc>
              <a:spcBef>
                <a:spcPts val="600"/>
              </a:spcBef>
              <a:spcAft>
                <a:spcPts val="600"/>
              </a:spcAft>
            </a:pPr>
            <a:r>
              <a:rPr lang="en-US" altLang="en-US" sz="1800" dirty="0"/>
              <a:t>Destroy when needed</a:t>
            </a:r>
          </a:p>
          <a:p>
            <a:pPr eaLnBrk="0" fontAlgn="base" hangingPunct="0">
              <a:lnSpc>
                <a:spcPct val="100000"/>
              </a:lnSpc>
              <a:spcBef>
                <a:spcPts val="600"/>
              </a:spcBef>
              <a:spcAft>
                <a:spcPts val="600"/>
              </a:spcAft>
            </a:pPr>
            <a:r>
              <a:rPr lang="en-US" altLang="en-US" sz="1800" dirty="0"/>
              <a:t>Preview Changes</a:t>
            </a:r>
          </a:p>
          <a:p>
            <a:pPr eaLnBrk="0" fontAlgn="base" hangingPunct="0">
              <a:lnSpc>
                <a:spcPct val="100000"/>
              </a:lnSpc>
              <a:spcBef>
                <a:spcPts val="600"/>
              </a:spcBef>
              <a:spcAft>
                <a:spcPts val="600"/>
              </a:spcAft>
            </a:pPr>
            <a:r>
              <a:rPr lang="en-US" altLang="en-US" sz="1800" dirty="0"/>
              <a:t>Scale Easily</a:t>
            </a:r>
          </a:p>
        </p:txBody>
      </p:sp>
    </p:spTree>
    <p:extLst>
      <p:ext uri="{BB962C8B-B14F-4D97-AF65-F5344CB8AC3E}">
        <p14:creationId xmlns:p14="http://schemas.microsoft.com/office/powerpoint/2010/main" val="181370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820208"/>
          </a:xfrm>
        </p:spPr>
        <p:txBody>
          <a:bodyPr/>
          <a:lstStyle/>
          <a:p>
            <a:pPr algn="l"/>
            <a:r>
              <a:rPr lang="en-IN" dirty="0"/>
              <a:t>How Terraform Works?</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745067" y="1291135"/>
            <a:ext cx="10058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ts val="600"/>
              </a:spcBef>
              <a:spcAft>
                <a:spcPts val="600"/>
              </a:spcAft>
            </a:pPr>
            <a:r>
              <a:rPr lang="en-US" sz="1800" dirty="0"/>
              <a:t>Terraform creates and manages resources on cloud platforms and other services through their application programming interfaces (APIs)</a:t>
            </a:r>
          </a:p>
          <a:p>
            <a:pPr eaLnBrk="0" fontAlgn="base" hangingPunct="0">
              <a:lnSpc>
                <a:spcPct val="100000"/>
              </a:lnSpc>
              <a:spcBef>
                <a:spcPts val="600"/>
              </a:spcBef>
              <a:spcAft>
                <a:spcPts val="600"/>
              </a:spcAft>
            </a:pPr>
            <a:r>
              <a:rPr lang="en-US" sz="1800" dirty="0"/>
              <a:t>Providers enable Terraform to work with virtually any platform or service with an accessible API.</a:t>
            </a:r>
            <a:r>
              <a:rPr lang="en-IN" sz="1800" dirty="0"/>
              <a:t> </a:t>
            </a:r>
          </a:p>
          <a:p>
            <a:pPr eaLnBrk="0" fontAlgn="base" hangingPunct="0">
              <a:lnSpc>
                <a:spcPct val="100000"/>
              </a:lnSpc>
              <a:spcBef>
                <a:spcPts val="600"/>
              </a:spcBef>
              <a:spcAft>
                <a:spcPts val="600"/>
              </a:spcAft>
            </a:pPr>
            <a:r>
              <a:rPr lang="en-US" altLang="en-US" sz="1800" dirty="0" err="1"/>
              <a:t>HashiCorp</a:t>
            </a:r>
            <a:r>
              <a:rPr lang="en-US" altLang="en-US" sz="1800" dirty="0"/>
              <a:t> and the Terraform community have already written more than 1700 providers to manage thousands of different types of resources and services</a:t>
            </a:r>
          </a:p>
        </p:txBody>
      </p:sp>
      <p:pic>
        <p:nvPicPr>
          <p:cNvPr id="4" name="Picture 3">
            <a:extLst>
              <a:ext uri="{FF2B5EF4-FFF2-40B4-BE49-F238E27FC236}">
                <a16:creationId xmlns:a16="http://schemas.microsoft.com/office/drawing/2014/main" id="{5A1C2EF9-06F7-450B-ADBC-2BC99669866E}"/>
              </a:ext>
            </a:extLst>
          </p:cNvPr>
          <p:cNvPicPr>
            <a:picLocks noChangeAspect="1"/>
          </p:cNvPicPr>
          <p:nvPr/>
        </p:nvPicPr>
        <p:blipFill>
          <a:blip r:embed="rId2"/>
          <a:stretch>
            <a:fillRect/>
          </a:stretch>
        </p:blipFill>
        <p:spPr>
          <a:xfrm>
            <a:off x="1921934" y="3509428"/>
            <a:ext cx="7188199" cy="2274854"/>
          </a:xfrm>
          <a:prstGeom prst="rect">
            <a:avLst/>
          </a:prstGeom>
        </p:spPr>
      </p:pic>
    </p:spTree>
    <p:extLst>
      <p:ext uri="{BB962C8B-B14F-4D97-AF65-F5344CB8AC3E}">
        <p14:creationId xmlns:p14="http://schemas.microsoft.com/office/powerpoint/2010/main" val="150845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7873</TotalTime>
  <Words>4855</Words>
  <Application>Microsoft Office PowerPoint</Application>
  <PresentationFormat>Widescreen</PresentationFormat>
  <Paragraphs>577</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Metro</vt:lpstr>
      <vt:lpstr>metro-web</vt:lpstr>
      <vt:lpstr>Open Sans</vt:lpstr>
      <vt:lpstr>var(--font-display)</vt:lpstr>
      <vt:lpstr>Wingdings</vt:lpstr>
      <vt:lpstr>Office Theme</vt:lpstr>
      <vt:lpstr>Terraform Training</vt:lpstr>
      <vt:lpstr>Why Infrastructure as Code</vt:lpstr>
      <vt:lpstr>Why Infrastructure as Code</vt:lpstr>
      <vt:lpstr>What is Infrastructure as Code?</vt:lpstr>
      <vt:lpstr>What is Infrastructure as Code?</vt:lpstr>
      <vt:lpstr>Introduction to Terraform</vt:lpstr>
      <vt:lpstr>Introduction to Terraform</vt:lpstr>
      <vt:lpstr>Why Terraform?</vt:lpstr>
      <vt:lpstr>How Terraform Works?</vt:lpstr>
      <vt:lpstr>How Terraform Works?</vt:lpstr>
      <vt:lpstr>Terraform init</vt:lpstr>
      <vt:lpstr>Terraform plan</vt:lpstr>
      <vt:lpstr>Terraform Apply</vt:lpstr>
      <vt:lpstr>Terraform vs Alternatives</vt:lpstr>
      <vt:lpstr>Mutable vs Immutable</vt:lpstr>
      <vt:lpstr>Procedural vs Declarative</vt:lpstr>
      <vt:lpstr>Terraform Installation &amp; Validation</vt:lpstr>
      <vt:lpstr>Terraform Installation &amp; Validation</vt:lpstr>
      <vt:lpstr>PowerPoint Presentation</vt:lpstr>
      <vt:lpstr>Terraform Language</vt:lpstr>
      <vt:lpstr>Terraform Language</vt:lpstr>
      <vt:lpstr>Terraform Language</vt:lpstr>
      <vt:lpstr>Terraform Providers</vt:lpstr>
      <vt:lpstr>Terraform Providers</vt:lpstr>
      <vt:lpstr>Terraform Providers</vt:lpstr>
      <vt:lpstr>Terraform Resources</vt:lpstr>
      <vt:lpstr>Terraform Resources</vt:lpstr>
      <vt:lpstr>Terraform Resources</vt:lpstr>
      <vt:lpstr>Terraform Resources</vt:lpstr>
      <vt:lpstr>Terraform Resources</vt:lpstr>
      <vt:lpstr>Terraform DataSources</vt:lpstr>
      <vt:lpstr>Terraform DataSources</vt:lpstr>
      <vt:lpstr>Terraform Variables</vt:lpstr>
      <vt:lpstr>Terraform Variables</vt:lpstr>
      <vt:lpstr>Terraform Variables</vt:lpstr>
      <vt:lpstr>Terraform Variables</vt:lpstr>
      <vt:lpstr>Terraform Variables</vt:lpstr>
      <vt:lpstr>Terraform Variables</vt:lpstr>
      <vt:lpstr>Terraform Variables</vt:lpstr>
      <vt:lpstr>Terraform Variables</vt:lpstr>
      <vt:lpstr>Terraform Variables</vt:lpstr>
      <vt:lpstr>Terraform Output</vt:lpstr>
      <vt:lpstr>Terraform String Templates</vt:lpstr>
      <vt:lpstr>Terraform String Templates</vt:lpstr>
      <vt:lpstr>Terraform Operators</vt:lpstr>
      <vt:lpstr>Terraform For Expression</vt:lpstr>
      <vt:lpstr>Terraform Dynamic blocks</vt:lpstr>
      <vt:lpstr>Terraform count and for_each</vt:lpstr>
      <vt:lpstr>Terraform Built in Functions</vt:lpstr>
      <vt:lpstr>Terraform modules</vt:lpstr>
      <vt:lpstr>Terraform modules</vt:lpstr>
      <vt:lpstr>Terraform modules</vt:lpstr>
      <vt:lpstr>Terraform modules</vt:lpstr>
      <vt:lpstr>Terraform modules</vt:lpstr>
      <vt:lpstr>Terraform modules</vt:lpstr>
      <vt:lpstr>Terraform modules</vt:lpstr>
      <vt:lpstr>Terraform State</vt:lpstr>
      <vt:lpstr>Terraform State</vt:lpstr>
      <vt:lpstr>Terraform State</vt:lpstr>
      <vt:lpstr>Terraform Settings</vt:lpstr>
      <vt:lpstr>Terraform Settings</vt:lpstr>
      <vt:lpstr>Terraform Settings</vt:lpstr>
      <vt:lpstr>Terraform Settings</vt:lpstr>
      <vt:lpstr>Terraform Provisioners</vt:lpstr>
      <vt:lpstr>Terraform Provisioners</vt:lpstr>
      <vt:lpstr>Terraform Provisioners</vt:lpstr>
      <vt:lpstr>Terraform Provisioners</vt:lpstr>
      <vt:lpstr>Terraform Format</vt:lpstr>
      <vt:lpstr>Terraform validate</vt:lpstr>
      <vt:lpstr>Terraform workspaces</vt:lpstr>
      <vt:lpstr>Terraform Cloud</vt:lpstr>
      <vt:lpstr>Terraform Cloud or Terraform Enterprise?</vt:lpstr>
      <vt:lpstr>Integrate Jenkins &amp; Terraform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Vadagovanur Chandrasekhar</dc:creator>
  <cp:lastModifiedBy>Roshan Vadagovanur Chandrasekhar</cp:lastModifiedBy>
  <cp:revision>35</cp:revision>
  <dcterms:created xsi:type="dcterms:W3CDTF">2021-10-29T16:03:25Z</dcterms:created>
  <dcterms:modified xsi:type="dcterms:W3CDTF">2022-02-13T14:14:06Z</dcterms:modified>
</cp:coreProperties>
</file>