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7" d="100"/>
          <a:sy n="77" d="100"/>
        </p:scale>
        <p:origin x="-438"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smtClean="0">
                <a:solidFill>
                  <a:schemeClr val="accent1">
                    <a:lumMod val="75000"/>
                  </a:schemeClr>
                </a:solidFill>
                <a:latin typeface="Arial"/>
                <a:cs typeface="Arial"/>
              </a:rPr>
              <a:t>P.Sri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Nandhini</a:t>
            </a:r>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of Engineering-</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85000" lnSpcReduction="10000"/>
          </a:bodyPr>
          <a:lstStyle/>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"Keylogger Detection and Prevention Techniques: A Survey"</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Mohammad Rashed Iqbal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Faruqui</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and Md.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Liakat</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Ali</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 Study of Keyloggers and Detection Techniques"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Richa Singh and Mayank Dave</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"Keylogger Detection Using Machine Learning Techniques"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Yuming</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Zhang,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Jianwei</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Niu</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and Shuai Li</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"Enhancing Computer Security against Keyloggers"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Quynh Nguyen and Madhusudan Singh</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"Machine Learning-Based Keylogger Detection System"</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Ashraf El-Sisi and Eslam Gamal</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 Survey of Keylogger Detection and Prevention Techniques"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T. Kavitha and N.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Balakumar</a:t>
            </a:r>
            <a:endPar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"Security Issues and Solutions in Computer Systems: A Review"</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Samer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Samarah</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and Muneer Bani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Yassein</a:t>
            </a:r>
            <a:r>
              <a:rPr lang="en-IN" sz="24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mc:AlternateContent xmlns:mc="http://schemas.openxmlformats.org/markup-compatibility/2006">
        <mc:Choice xmlns:pslz="http://schemas.microsoft.com/office/powerpoint/2016/slidezoom" xmlns="" Requires="pslz">
          <p:graphicFrame>
            <p:nvGraphicFramePr>
              <p:cNvPr id="3" name="Slide Zoom 2">
                <a:extLst>
                  <a:ext uri="{FF2B5EF4-FFF2-40B4-BE49-F238E27FC236}">
                    <a16:creationId xmlns:a16="http://schemas.microsoft.com/office/drawing/2014/main" id="{0ED31C8E-EA32-4DC1-23A4-C1CCEECB5C11}"/>
                  </a:ext>
                </a:extLst>
              </p:cNvPr>
              <p:cNvGraphicFramePr>
                <a:graphicFrameLocks noChangeAspect="1"/>
              </p:cNvGraphicFramePr>
              <p:nvPr>
                <p:extLst>
                  <p:ext uri="{D42A27DB-BD31-4B8C-83A1-F6EECF244321}">
                    <p14:modId xmlns:p14="http://schemas.microsoft.com/office/powerpoint/2010/main" val="2369252716"/>
                  </p:ext>
                </p:extLst>
              </p:nvPr>
            </p:nvGraphicFramePr>
            <p:xfrm>
              <a:off x="-3281785" y="3400893"/>
              <a:ext cx="3048000" cy="1714500"/>
            </p:xfrm>
            <a:graphic>
              <a:graphicData uri="http://schemas.microsoft.com/office/powerpoint/2016/slidezoom">
                <pslz:sldZm>
                  <pslz:sldZmObj sldId="259" cId="4066255318">
                    <pslz:zmPr id="{F534CE4F-0D02-4DC9-BBBF-BDE9D0A3700A}"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3" name="Slide Zoom 2">
                <a:hlinkClick r:id="rId3" action="ppaction://hlinksldjump"/>
                <a:extLst>
                  <a:ext uri="{FF2B5EF4-FFF2-40B4-BE49-F238E27FC236}">
                    <a16:creationId xmlns:a16="http://schemas.microsoft.com/office/drawing/2014/main" xmlns="" id="{0ED31C8E-EA32-4DC1-23A4-C1CCEECB5C11}"/>
                  </a:ext>
                </a:extLst>
              </p:cNvPr>
              <p:cNvPicPr>
                <a:picLocks noGrp="1" noRot="1" noChangeAspect="1" noMove="1" noResize="1" noEditPoints="1" noAdjustHandles="1" noChangeArrowheads="1" noChangeShapeType="1"/>
              </p:cNvPicPr>
              <p:nvPr/>
            </p:nvPicPr>
            <p:blipFill>
              <a:blip r:embed="rId4"/>
              <a:stretch>
                <a:fillRect/>
              </a:stretch>
            </p:blipFill>
            <p:spPr>
              <a:xfrm>
                <a:off x="-3281785" y="3400893"/>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000" dirty="0">
              <a:latin typeface="Times New Roman" panose="02020603050405020304" pitchFamily="18" charset="0"/>
              <a:cs typeface="Times New Roman" panose="02020603050405020304" pitchFamily="18" charset="0"/>
            </a:endParaRPr>
          </a:p>
          <a:p>
            <a:pPr marL="305435" indent="-305435"/>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marL="0" indent="0">
              <a:buNone/>
            </a:pPr>
            <a:r>
              <a:rPr lang="en-IN" sz="12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Keyloggers are often used by cybercriminals to steal sensitive information such as passwords, credit card numbers, and personal messages.</a:t>
            </a:r>
            <a:endParaRPr lang="en-IN" sz="12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200" b="1" dirty="0">
                <a:solidFill>
                  <a:srgbClr val="0D0D0D"/>
                </a:solidFill>
                <a:latin typeface="Times New Roman" panose="02020603050405020304" pitchFamily="18" charset="0"/>
                <a:ea typeface="+mn-lt"/>
                <a:cs typeface="Times New Roman" panose="02020603050405020304" pitchFamily="18" charset="0"/>
              </a:rPr>
              <a:t>        </a:t>
            </a:r>
            <a:r>
              <a:rPr lang="en-IN" sz="1200" b="1" dirty="0">
                <a:latin typeface="Times New Roman" panose="02020603050405020304" pitchFamily="18" charset="0"/>
                <a:ea typeface="+mn-lt"/>
                <a:cs typeface="Times New Roman" panose="02020603050405020304" pitchFamily="18" charset="0"/>
              </a:rPr>
              <a:t>Data Collection:</a:t>
            </a:r>
            <a:endParaRPr lang="en-IN" sz="1200" b="1" dirty="0">
              <a:latin typeface="Times New Roman" panose="02020603050405020304" pitchFamily="18" charset="0"/>
              <a:cs typeface="Times New Roman" panose="02020603050405020304" pitchFamily="18" charset="0"/>
            </a:endParaRPr>
          </a:p>
          <a:p>
            <a:pPr marL="629920" lvl="1" indent="-305435"/>
            <a:r>
              <a:rPr lang="en-GB" sz="1200" dirty="0"/>
              <a:t>This involves gathering information about keystrokes made by users. In the context of security, it's essential to collect data not only on regular user </a:t>
            </a:r>
            <a:r>
              <a:rPr lang="en-GB" sz="1200" dirty="0" err="1"/>
              <a:t>behavior</a:t>
            </a:r>
            <a:r>
              <a:rPr lang="en-GB" sz="1200" dirty="0"/>
              <a:t> but also on potential malicious activities that may indicate the presence of a </a:t>
            </a:r>
            <a:r>
              <a:rPr lang="en-GB" sz="1200" dirty="0" err="1"/>
              <a:t>keylogger</a:t>
            </a:r>
            <a:r>
              <a:rPr lang="en-GB" sz="1200" dirty="0" smtClean="0"/>
              <a:t>.</a:t>
            </a:r>
          </a:p>
          <a:p>
            <a:pPr marL="324485" lvl="1" indent="0">
              <a:buNone/>
            </a:pPr>
            <a:r>
              <a:rPr lang="en-IN" sz="1200" b="1" dirty="0" smtClean="0">
                <a:latin typeface="Times New Roman" panose="02020603050405020304" pitchFamily="18" charset="0"/>
                <a:ea typeface="+mn-lt"/>
                <a:cs typeface="Times New Roman" panose="02020603050405020304" pitchFamily="18" charset="0"/>
              </a:rPr>
              <a:t> </a:t>
            </a:r>
            <a:r>
              <a:rPr lang="en-IN" sz="1200" b="1" dirty="0">
                <a:latin typeface="Times New Roman" panose="02020603050405020304" pitchFamily="18" charset="0"/>
                <a:ea typeface="+mn-lt"/>
                <a:cs typeface="Times New Roman" panose="02020603050405020304" pitchFamily="18" charset="0"/>
              </a:rPr>
              <a:t>Data </a:t>
            </a:r>
            <a:r>
              <a:rPr lang="en-IN" sz="1200" b="1" dirty="0" err="1">
                <a:latin typeface="Times New Roman" panose="02020603050405020304" pitchFamily="18" charset="0"/>
                <a:ea typeface="+mn-lt"/>
                <a:cs typeface="Times New Roman" panose="02020603050405020304" pitchFamily="18" charset="0"/>
              </a:rPr>
              <a:t>Preprocessing</a:t>
            </a:r>
            <a:r>
              <a:rPr lang="en-IN" sz="1200" b="1" dirty="0">
                <a:latin typeface="Times New Roman" panose="02020603050405020304" pitchFamily="18" charset="0"/>
                <a:ea typeface="+mn-lt"/>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a:p>
            <a:pPr marL="629920" lvl="1" indent="-305435"/>
            <a:r>
              <a:rPr lang="en-GB" sz="1200" dirty="0"/>
              <a:t>Raw keystroke data often requires </a:t>
            </a:r>
            <a:r>
              <a:rPr lang="en-GB" sz="1200" dirty="0" err="1"/>
              <a:t>preprocessing</a:t>
            </a:r>
            <a:r>
              <a:rPr lang="en-GB" sz="1200" dirty="0"/>
              <a:t> to extract meaningful features and filter out noise. Techniques such as feature extraction, dimensionality reduction, and normalization can help prepare the data for analysis</a:t>
            </a:r>
            <a:r>
              <a:rPr lang="en-GB" sz="1200" dirty="0" smtClean="0"/>
              <a:t>.</a:t>
            </a:r>
          </a:p>
          <a:p>
            <a:pPr marL="324485" lvl="1" indent="0">
              <a:buNone/>
            </a:pPr>
            <a:r>
              <a:rPr lang="en-IN" sz="1200" b="1" dirty="0" smtClean="0">
                <a:latin typeface="Times New Roman" panose="02020603050405020304" pitchFamily="18" charset="0"/>
                <a:ea typeface="+mn-lt"/>
                <a:cs typeface="Times New Roman" panose="02020603050405020304" pitchFamily="18" charset="0"/>
              </a:rPr>
              <a:t>Machine </a:t>
            </a:r>
            <a:r>
              <a:rPr lang="en-IN" sz="1200" b="1" dirty="0">
                <a:latin typeface="Times New Roman" panose="02020603050405020304" pitchFamily="18" charset="0"/>
                <a:ea typeface="+mn-lt"/>
                <a:cs typeface="Times New Roman" panose="02020603050405020304" pitchFamily="18" charset="0"/>
              </a:rPr>
              <a:t>Learning Algorithm:</a:t>
            </a:r>
            <a:endParaRPr lang="en-US" sz="1200" b="0" i="0" dirty="0">
              <a:solidFill>
                <a:srgbClr val="0D0D0D"/>
              </a:solidFill>
              <a:effectLst/>
              <a:latin typeface="Times New Roman" panose="02020603050405020304" pitchFamily="18" charset="0"/>
              <a:cs typeface="Times New Roman" panose="02020603050405020304" pitchFamily="18" charset="0"/>
            </a:endParaRPr>
          </a:p>
          <a:p>
            <a:pPr marL="629920" lvl="1" indent="-305435"/>
            <a:r>
              <a:rPr lang="en-GB" sz="1200" dirty="0"/>
              <a:t>Machine learning algorithms can play a significant role in detecting and mitigating </a:t>
            </a:r>
            <a:r>
              <a:rPr lang="en-GB" sz="1200" dirty="0" err="1"/>
              <a:t>keylogging</a:t>
            </a:r>
            <a:r>
              <a:rPr lang="en-GB" sz="1200" dirty="0"/>
              <a:t> attacks</a:t>
            </a:r>
            <a:r>
              <a:rPr lang="en-GB" sz="1200" dirty="0" smtClean="0"/>
              <a:t>.</a:t>
            </a:r>
          </a:p>
          <a:p>
            <a:pPr marL="324485" lvl="1" indent="0">
              <a:buNone/>
            </a:pPr>
            <a:r>
              <a:rPr lang="en-IN" sz="1200" b="1" dirty="0" smtClean="0">
                <a:latin typeface="Times New Roman" panose="02020603050405020304" pitchFamily="18" charset="0"/>
                <a:ea typeface="+mn-lt"/>
                <a:cs typeface="Times New Roman" panose="02020603050405020304" pitchFamily="18" charset="0"/>
              </a:rPr>
              <a:t>Deployment</a:t>
            </a:r>
            <a:r>
              <a:rPr lang="en-IN" sz="1200" b="1" dirty="0">
                <a:latin typeface="Times New Roman" panose="02020603050405020304" pitchFamily="18" charset="0"/>
                <a:ea typeface="+mn-lt"/>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a:p>
            <a:pPr marL="629920" lvl="1" indent="-305435"/>
            <a:r>
              <a:rPr lang="en-GB" sz="1200" dirty="0" err="1"/>
              <a:t>Keyloggers</a:t>
            </a:r>
            <a:r>
              <a:rPr lang="en-GB" sz="1200" dirty="0"/>
              <a:t> can be deployed in various ways, including as standalone software, malware, or hardware devices. From a security standpoint, it's crucial to implement measures to prevent unauthorized deployment of </a:t>
            </a:r>
            <a:r>
              <a:rPr lang="en-GB" sz="1200" dirty="0" err="1"/>
              <a:t>keyloggers</a:t>
            </a:r>
            <a:r>
              <a:rPr lang="en-GB" sz="1200" dirty="0"/>
              <a:t> on systems</a:t>
            </a:r>
            <a:r>
              <a:rPr lang="en-GB" sz="1200" dirty="0" smtClean="0"/>
              <a:t>.</a:t>
            </a:r>
          </a:p>
          <a:p>
            <a:pPr marL="324485" lvl="1" indent="0">
              <a:buNone/>
            </a:pPr>
            <a:r>
              <a:rPr lang="en-IN" sz="1200" b="1" dirty="0" smtClean="0">
                <a:latin typeface="Times New Roman" panose="02020603050405020304" pitchFamily="18" charset="0"/>
                <a:ea typeface="+mn-lt"/>
                <a:cs typeface="Times New Roman" panose="02020603050405020304" pitchFamily="18" charset="0"/>
              </a:rPr>
              <a:t>Evaluation</a:t>
            </a:r>
            <a:r>
              <a:rPr lang="en-IN" sz="1200" b="1" dirty="0">
                <a:latin typeface="Times New Roman" panose="02020603050405020304" pitchFamily="18" charset="0"/>
                <a:ea typeface="+mn-lt"/>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a:p>
            <a:pPr marL="629920" lvl="1" indent="-305435"/>
            <a:r>
              <a:rPr lang="en-GB" sz="1200" dirty="0"/>
              <a:t>Security evaluation involves assessing the effectiveness of measures implemented to detect and prevent </a:t>
            </a:r>
            <a:r>
              <a:rPr lang="en-GB" sz="1200" dirty="0" err="1"/>
              <a:t>keylogging</a:t>
            </a:r>
            <a:r>
              <a:rPr lang="en-GB" sz="1200" dirty="0"/>
              <a:t> </a:t>
            </a:r>
            <a:r>
              <a:rPr lang="en-GB" sz="1200" dirty="0" smtClean="0"/>
              <a:t>attacks</a:t>
            </a:r>
          </a:p>
          <a:p>
            <a:pPr marL="629920" lvl="1" indent="-305435"/>
            <a:r>
              <a:rPr lang="en-IN" sz="1200" dirty="0" smtClean="0">
                <a:latin typeface="Times New Roman" panose="02020603050405020304" pitchFamily="18" charset="0"/>
                <a:ea typeface="+mn-lt"/>
                <a:cs typeface="Times New Roman" panose="02020603050405020304" pitchFamily="18" charset="0"/>
              </a:rPr>
              <a:t>Result</a:t>
            </a:r>
            <a:r>
              <a:rPr lang="en-IN" sz="1200" dirty="0">
                <a:latin typeface="Times New Roman" panose="02020603050405020304" pitchFamily="18" charset="0"/>
                <a:ea typeface="+mn-lt"/>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pPr marL="0" indent="0">
              <a:buNone/>
            </a:pPr>
            <a:r>
              <a:rPr lang="en-IN" sz="2000" b="1" dirty="0">
                <a:solidFill>
                  <a:srgbClr val="0F0F0F"/>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keylogger and security. Here's a suggested structure for this section:</a:t>
            </a:r>
            <a:endParaRPr lang="en-US" sz="2000" dirty="0">
              <a:latin typeface="Times New Roman" panose="02020603050405020304" pitchFamily="18" charset="0"/>
              <a:cs typeface="Times New Roman" panose="02020603050405020304" pitchFamily="18" charset="0"/>
            </a:endParaRPr>
          </a:p>
          <a:p>
            <a:pPr marL="305435" indent="-305435"/>
            <a:r>
              <a:rPr lang="en-IN" sz="2000" b="1" dirty="0">
                <a:solidFill>
                  <a:srgbClr val="0F0F0F"/>
                </a:solidFill>
                <a:latin typeface="Times New Roman" panose="02020603050405020304" pitchFamily="18" charset="0"/>
                <a:cs typeface="Times New Roman" panose="02020603050405020304" pitchFamily="18" charset="0"/>
              </a:rPr>
              <a:t>System requirements</a:t>
            </a:r>
          </a:p>
          <a:p>
            <a:pPr marL="0" indent="0">
              <a:buNone/>
            </a:pPr>
            <a:r>
              <a:rPr lang="en-IN" sz="2000" i="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P</a:t>
            </a:r>
            <a:r>
              <a:rPr lang="en-IN" sz="2000" i="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ython </a:t>
            </a:r>
            <a:r>
              <a:rPr lang="en-IN" sz="20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IDLE</a:t>
            </a:r>
            <a:endParaRPr lang="en-US" sz="200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b="1" dirty="0">
              <a:solidFill>
                <a:srgbClr val="0F0F0F"/>
              </a:solidFill>
              <a:latin typeface="Times New Roman" panose="02020603050405020304" pitchFamily="18" charset="0"/>
              <a:cs typeface="Times New Roman" panose="02020603050405020304" pitchFamily="18" charset="0"/>
            </a:endParaRPr>
          </a:p>
          <a:p>
            <a:pPr marL="305435" indent="-305435"/>
            <a:r>
              <a:rPr lang="en-IN" sz="2000" b="1" dirty="0">
                <a:solidFill>
                  <a:srgbClr val="0F0F0F"/>
                </a:solidFill>
                <a:latin typeface="Times New Roman" panose="02020603050405020304" pitchFamily="18" charset="0"/>
                <a:cs typeface="Times New Roman" panose="02020603050405020304" pitchFamily="18" charset="0"/>
              </a:rPr>
              <a:t>Library required to build the model</a:t>
            </a:r>
          </a:p>
          <a:p>
            <a:pPr marL="0" indent="0">
              <a:buNone/>
            </a:pPr>
            <a:r>
              <a:rPr lang="en-IN" sz="2000" b="1" dirty="0">
                <a:solidFill>
                  <a:srgbClr val="0F0F0F"/>
                </a:solidFill>
                <a:latin typeface="Times New Roman" panose="02020603050405020304" pitchFamily="18" charset="0"/>
                <a:cs typeface="Times New Roman" panose="02020603050405020304" pitchFamily="18" charset="0"/>
              </a:rPr>
              <a:t>                 </a:t>
            </a:r>
            <a:r>
              <a:rPr lang="en-IN" sz="2000" dirty="0" err="1">
                <a:solidFill>
                  <a:srgbClr val="0F0F0F"/>
                </a:solidFill>
                <a:latin typeface="Times New Roman" panose="02020603050405020304" pitchFamily="18" charset="0"/>
                <a:cs typeface="Times New Roman" panose="02020603050405020304" pitchFamily="18" charset="0"/>
              </a:rPr>
              <a:t>pynput</a:t>
            </a:r>
            <a:endParaRPr lang="en-IN" sz="2000" dirty="0">
              <a:solidFill>
                <a:srgbClr val="0F0F0F"/>
              </a:solidFill>
              <a:latin typeface="Times New Roman" panose="02020603050405020304" pitchFamily="18" charset="0"/>
              <a:cs typeface="Times New Roman" panose="02020603050405020304" pitchFamily="18" charset="0"/>
            </a:endParaRPr>
          </a:p>
          <a:p>
            <a:pPr marL="0" indent="0">
              <a:buNone/>
            </a:pPr>
            <a:r>
              <a:rPr lang="en-IN" sz="2000" dirty="0">
                <a:solidFill>
                  <a:srgbClr val="0F0F0F"/>
                </a:solidFill>
                <a:latin typeface="Times New Roman" panose="02020603050405020304" pitchFamily="18" charset="0"/>
                <a:cs typeface="Times New Roman" panose="02020603050405020304" pitchFamily="18" charset="0"/>
              </a:rPr>
              <a:t>                  </a:t>
            </a:r>
            <a:r>
              <a:rPr lang="en-IN" sz="2000" dirty="0" err="1">
                <a:solidFill>
                  <a:srgbClr val="0F0F0F"/>
                </a:solidFill>
                <a:latin typeface="Times New Roman" panose="02020603050405020304" pitchFamily="18" charset="0"/>
                <a:cs typeface="Times New Roman" panose="02020603050405020304" pitchFamily="18" charset="0"/>
              </a:rPr>
              <a:t>json</a:t>
            </a:r>
            <a:endParaRPr lang="en-IN" sz="20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pPr marL="305435" indent="-305435"/>
            <a:r>
              <a:rPr lang="en-IN" sz="1400" dirty="0">
                <a:latin typeface="Times New Roman" panose="02020603050405020304" pitchFamily="18" charset="0"/>
                <a:ea typeface="+mn-lt"/>
                <a:cs typeface="Times New Roman" panose="02020603050405020304" pitchFamily="18" charset="0"/>
              </a:rPr>
              <a:t>In the Algorithm section, describe the machine learning algorithm chosen for predicting bike counts. Here's an example structure for this section:</a:t>
            </a:r>
            <a:endParaRPr lang="en-IN" sz="1400"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ea typeface="+mn-lt"/>
                <a:cs typeface="Times New Roman" panose="02020603050405020304" pitchFamily="18" charset="0"/>
              </a:rPr>
              <a:t>      Algorithm Selection:</a:t>
            </a:r>
            <a:endParaRPr lang="en-IN" sz="1400" dirty="0">
              <a:latin typeface="Times New Roman" panose="02020603050405020304" pitchFamily="18" charset="0"/>
              <a:cs typeface="Times New Roman" panose="02020603050405020304" pitchFamily="18" charset="0"/>
            </a:endParaRPr>
          </a:p>
          <a:p>
            <a:pPr marL="629920" lvl="1" indent="-305435"/>
            <a:r>
              <a:rPr lang="en-GB" dirty="0"/>
              <a:t>This initial step involves choosing appropriate algorithms that are well-suited for detecting </a:t>
            </a:r>
            <a:r>
              <a:rPr lang="en-GB" dirty="0" err="1"/>
              <a:t>keylogger</a:t>
            </a:r>
            <a:r>
              <a:rPr lang="en-GB" dirty="0"/>
              <a:t> activity</a:t>
            </a:r>
            <a:r>
              <a:rPr lang="en-GB" dirty="0" smtClean="0"/>
              <a:t>.</a:t>
            </a:r>
          </a:p>
          <a:p>
            <a:pPr marL="324485" lvl="1" indent="0">
              <a:buNone/>
            </a:pPr>
            <a:r>
              <a:rPr lang="en-IN" b="1" dirty="0" smtClean="0">
                <a:latin typeface="Times New Roman" panose="02020603050405020304" pitchFamily="18" charset="0"/>
                <a:ea typeface="+mn-lt"/>
                <a:cs typeface="Times New Roman" panose="02020603050405020304" pitchFamily="18" charset="0"/>
              </a:rPr>
              <a:t>Data </a:t>
            </a:r>
            <a:r>
              <a:rPr lang="en-IN" b="1" dirty="0">
                <a:latin typeface="Times New Roman" panose="02020603050405020304" pitchFamily="18" charset="0"/>
                <a:ea typeface="+mn-lt"/>
                <a:cs typeface="Times New Roman" panose="02020603050405020304" pitchFamily="18" charset="0"/>
              </a:rPr>
              <a:t>Input:</a:t>
            </a:r>
            <a:endParaRPr lang="en-IN" dirty="0">
              <a:latin typeface="Times New Roman" panose="02020603050405020304" pitchFamily="18" charset="0"/>
              <a:cs typeface="Times New Roman" panose="02020603050405020304" pitchFamily="18" charset="0"/>
            </a:endParaRPr>
          </a:p>
          <a:p>
            <a:pPr marL="629920" lvl="1" indent="-305435"/>
            <a:r>
              <a:rPr lang="en-GB" dirty="0"/>
              <a:t>Data input refers to the collection and input of relevant data into the security </a:t>
            </a:r>
            <a:r>
              <a:rPr lang="en-GB" dirty="0" smtClean="0"/>
              <a:t>system.</a:t>
            </a:r>
          </a:p>
          <a:p>
            <a:pPr marL="324485" lvl="1" indent="0">
              <a:buNone/>
            </a:pPr>
            <a:r>
              <a:rPr lang="en-IN" b="1" dirty="0" smtClean="0">
                <a:latin typeface="Times New Roman" panose="02020603050405020304" pitchFamily="18" charset="0"/>
                <a:ea typeface="+mn-lt"/>
                <a:cs typeface="Times New Roman" panose="02020603050405020304" pitchFamily="18" charset="0"/>
              </a:rPr>
              <a:t>Training </a:t>
            </a:r>
            <a:r>
              <a:rPr lang="en-IN" b="1" dirty="0">
                <a:latin typeface="Times New Roman" panose="02020603050405020304" pitchFamily="18" charset="0"/>
                <a:ea typeface="+mn-lt"/>
                <a:cs typeface="Times New Roman" panose="02020603050405020304" pitchFamily="18" charset="0"/>
              </a:rPr>
              <a:t>Process:</a:t>
            </a:r>
            <a:endParaRPr lang="en-IN" dirty="0">
              <a:latin typeface="Times New Roman" panose="02020603050405020304" pitchFamily="18" charset="0"/>
              <a:cs typeface="Times New Roman" panose="02020603050405020304" pitchFamily="18" charset="0"/>
            </a:endParaRPr>
          </a:p>
          <a:p>
            <a:pPr marL="629920" lvl="1" indent="-305435"/>
            <a:r>
              <a:rPr lang="en-GB" dirty="0"/>
              <a:t>In the training process, the selected algorithm(s) are trained using </a:t>
            </a:r>
            <a:r>
              <a:rPr lang="en-GB" dirty="0" err="1"/>
              <a:t>labeled</a:t>
            </a:r>
            <a:r>
              <a:rPr lang="en-GB" dirty="0"/>
              <a:t> data. </a:t>
            </a:r>
            <a:r>
              <a:rPr lang="en-GB" dirty="0" err="1"/>
              <a:t>Labeled</a:t>
            </a:r>
            <a:r>
              <a:rPr lang="en-GB" dirty="0"/>
              <a:t> data consists of examples where the presence or absence of </a:t>
            </a:r>
            <a:r>
              <a:rPr lang="en-GB" dirty="0" err="1"/>
              <a:t>keylogger</a:t>
            </a:r>
            <a:r>
              <a:rPr lang="en-GB" dirty="0"/>
              <a:t> activity is known</a:t>
            </a:r>
            <a:r>
              <a:rPr lang="en-GB" dirty="0" smtClean="0"/>
              <a:t>.</a:t>
            </a:r>
          </a:p>
          <a:p>
            <a:pPr marL="324485" lvl="1" indent="0">
              <a:buNone/>
            </a:pPr>
            <a:r>
              <a:rPr lang="en-IN" b="1" dirty="0" smtClean="0">
                <a:latin typeface="Times New Roman" panose="02020603050405020304" pitchFamily="18" charset="0"/>
                <a:ea typeface="+mn-lt"/>
                <a:cs typeface="Times New Roman" panose="02020603050405020304" pitchFamily="18" charset="0"/>
              </a:rPr>
              <a:t>Prediction </a:t>
            </a:r>
            <a:r>
              <a:rPr lang="en-IN" b="1" dirty="0">
                <a:latin typeface="Times New Roman" panose="02020603050405020304" pitchFamily="18" charset="0"/>
                <a:ea typeface="+mn-lt"/>
                <a:cs typeface="Times New Roman" panose="02020603050405020304" pitchFamily="18" charset="0"/>
              </a:rPr>
              <a:t>Process:</a:t>
            </a:r>
            <a:endParaRPr lang="en-IN" dirty="0">
              <a:latin typeface="Times New Roman" panose="02020603050405020304" pitchFamily="18" charset="0"/>
              <a:cs typeface="Times New Roman" panose="02020603050405020304" pitchFamily="18" charset="0"/>
            </a:endParaRPr>
          </a:p>
          <a:p>
            <a:pPr marL="629920" lvl="1" indent="-305435"/>
            <a:r>
              <a:rPr lang="en-GB" dirty="0"/>
              <a:t>Once the algorithm(s) are trained, they can be deployed to predict whether incoming data contains </a:t>
            </a:r>
            <a:r>
              <a:rPr lang="en-GB" dirty="0" err="1"/>
              <a:t>keylogger</a:t>
            </a:r>
            <a:r>
              <a:rPr lang="en-GB" dirty="0"/>
              <a:t> </a:t>
            </a:r>
            <a:r>
              <a:rPr lang="en-GB" dirty="0" smtClean="0"/>
              <a:t>activity</a:t>
            </a:r>
            <a:r>
              <a:rPr lang="en-US" b="0" i="0" dirty="0" smtClean="0">
                <a:solidFill>
                  <a:srgbClr val="0D0D0D"/>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9" name="Picture 8">
            <a:extLst>
              <a:ext uri="{FF2B5EF4-FFF2-40B4-BE49-F238E27FC236}">
                <a16:creationId xmlns:a16="http://schemas.microsoft.com/office/drawing/2014/main" xmlns="" id="{72E96D5A-46AE-087D-B2E7-92862EE76992}"/>
              </a:ext>
            </a:extLst>
          </p:cNvPr>
          <p:cNvPicPr>
            <a:picLocks noChangeAspect="1"/>
          </p:cNvPicPr>
          <p:nvPr/>
        </p:nvPicPr>
        <p:blipFill>
          <a:blip r:embed="rId2"/>
          <a:stretch>
            <a:fillRect/>
          </a:stretch>
        </p:blipFill>
        <p:spPr>
          <a:xfrm>
            <a:off x="829993" y="1715313"/>
            <a:ext cx="4972423" cy="3846749"/>
          </a:xfrm>
          <a:prstGeom prst="rect">
            <a:avLst/>
          </a:prstGeom>
        </p:spPr>
      </p:pic>
      <p:pic>
        <p:nvPicPr>
          <p:cNvPr id="11" name="Picture 10">
            <a:extLst>
              <a:ext uri="{FF2B5EF4-FFF2-40B4-BE49-F238E27FC236}">
                <a16:creationId xmlns:a16="http://schemas.microsoft.com/office/drawing/2014/main" xmlns="" id="{22743A34-4452-22DE-B8ED-F53819046F24}"/>
              </a:ext>
            </a:extLst>
          </p:cNvPr>
          <p:cNvPicPr>
            <a:picLocks noChangeAspect="1"/>
          </p:cNvPicPr>
          <p:nvPr/>
        </p:nvPicPr>
        <p:blipFill>
          <a:blip r:embed="rId3"/>
          <a:stretch>
            <a:fillRect/>
          </a:stretch>
        </p:blipFill>
        <p:spPr>
          <a:xfrm>
            <a:off x="6051217" y="1802380"/>
            <a:ext cx="5458266" cy="375359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b="0" i="0" dirty="0">
                <a:solidFill>
                  <a:srgbClr val="040C28"/>
                </a:solidFill>
                <a:effectLst/>
                <a:latin typeface="Times New Roman" panose="02020603050405020304" pitchFamily="18" charset="0"/>
                <a:cs typeface="Times New Roman" panose="02020603050405020304" pitchFamily="18" charset="0"/>
              </a:rPr>
              <a:t>Keyloggers are a potent threat to both individuals and enterprises, with the potential to cause significant harm if left undetected</a:t>
            </a:r>
            <a:r>
              <a:rPr lang="en-US" sz="2000" b="0" i="0" dirty="0">
                <a:solidFill>
                  <a:srgbClr val="1F1F1F"/>
                </a:solidFill>
                <a:effectLst/>
                <a:latin typeface="Times New Roman" panose="02020603050405020304" pitchFamily="18" charset="0"/>
                <a:cs typeface="Times New Roman" panose="02020603050405020304" pitchFamily="18" charset="0"/>
              </a:rPr>
              <a:t>. Understanding the nature of keyloggers, their methods of infiltration, and the dangers they pose is crucial for maintaining a secure digital environment</a:t>
            </a:r>
            <a:r>
              <a:rPr lang="en-US" sz="2000" b="0" i="0" dirty="0">
                <a:solidFill>
                  <a:srgbClr val="1F1F1F"/>
                </a:solidFill>
                <a:effectLst/>
                <a:latin typeface="Google Sans"/>
              </a:rPr>
              <a:t>.</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solidFill>
                <a:schemeClr val="tx1"/>
              </a:solidFill>
            </a:endParaRPr>
          </a:p>
          <a:p>
            <a:r>
              <a:rPr lang="en-US" sz="20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The future of keyloggers and security will see advancements in detection techniques like behavioral analysis and machine learning, making it harder for keyloggers to evade detection. Encryption technologies will continue to improve, enhancing the protection of sensitive data against interception by keyloggers. Organizations will prioritize endpoint security solutions to detect and respond to keylogger threats at the device level, ensuring comprehensive protection for their systems. Compliance with data protection regulations such as GDPR and CCPA will drive investments in robust security measures, reducing the impact of keylogger attacks on sensitive information. Adoption of zero trust architecture will strengthen access controls and authentication methods, mitigating the risk of unauthorized access by keyloggers.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9162bd5b-4ed9-4da3-b376-05204580ba3f"/>
    <ds:schemaRef ds:uri="http://www.w3.org/XML/1998/namespace"/>
    <ds:schemaRef ds:uri="http://purl.org/dc/elements/1.1/"/>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29</TotalTime>
  <Words>745</Words>
  <Application>Microsoft Office PowerPoint</Application>
  <PresentationFormat>Custom</PresentationFormat>
  <Paragraphs>65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29</cp:revision>
  <dcterms:created xsi:type="dcterms:W3CDTF">2021-05-26T16:50:10Z</dcterms:created>
  <dcterms:modified xsi:type="dcterms:W3CDTF">2024-04-04T17:07:50Z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