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70" r:id="rId5"/>
    <p:sldId id="271" r:id="rId6"/>
    <p:sldId id="261" r:id="rId7"/>
    <p:sldId id="262" r:id="rId8"/>
    <p:sldId id="263" r:id="rId9"/>
    <p:sldId id="264" r:id="rId10"/>
    <p:sldId id="265" r:id="rId11"/>
    <p:sldId id="269" r:id="rId12"/>
    <p:sldId id="272" r:id="rId13"/>
    <p:sldId id="273" r:id="rId14"/>
    <p:sldId id="274" r:id="rId15"/>
    <p:sldId id="27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A7305-1543-4C94-9178-ECBF2877B3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307198-ED57-40DB-A5D5-E8B7A3802E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9963B4-1AFF-4877-A56B-3BD4CDC3838E}"/>
              </a:ext>
            </a:extLst>
          </p:cNvPr>
          <p:cNvSpPr>
            <a:spLocks noGrp="1"/>
          </p:cNvSpPr>
          <p:nvPr>
            <p:ph type="dt" sz="half" idx="10"/>
          </p:nvPr>
        </p:nvSpPr>
        <p:spPr/>
        <p:txBody>
          <a:bodyPr/>
          <a:lstStyle/>
          <a:p>
            <a:fld id="{93527BD7-EB90-4CE0-9E30-8A0641E67809}" type="datetimeFigureOut">
              <a:rPr lang="en-IN" smtClean="0"/>
              <a:pPr/>
              <a:t>01-10-2023</a:t>
            </a:fld>
            <a:endParaRPr lang="en-IN"/>
          </a:p>
        </p:txBody>
      </p:sp>
      <p:sp>
        <p:nvSpPr>
          <p:cNvPr id="5" name="Footer Placeholder 4">
            <a:extLst>
              <a:ext uri="{FF2B5EF4-FFF2-40B4-BE49-F238E27FC236}">
                <a16:creationId xmlns:a16="http://schemas.microsoft.com/office/drawing/2014/main" id="{B42F7704-D0EA-41C7-9EBA-8131FBE02D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D54986-00D7-49C2-9C19-F8AA13A87B3D}"/>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235305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537F9-BBB7-4363-A7E7-0C36D4B835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E1BCF2-297C-4018-8DBE-99213A512E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BF4D89-28BD-4784-A6F4-C78C67B5357F}"/>
              </a:ext>
            </a:extLst>
          </p:cNvPr>
          <p:cNvSpPr>
            <a:spLocks noGrp="1"/>
          </p:cNvSpPr>
          <p:nvPr>
            <p:ph type="dt" sz="half" idx="10"/>
          </p:nvPr>
        </p:nvSpPr>
        <p:spPr/>
        <p:txBody>
          <a:bodyPr/>
          <a:lstStyle/>
          <a:p>
            <a:fld id="{93527BD7-EB90-4CE0-9E30-8A0641E67809}" type="datetimeFigureOut">
              <a:rPr lang="en-IN" smtClean="0"/>
              <a:pPr/>
              <a:t>01-10-2023</a:t>
            </a:fld>
            <a:endParaRPr lang="en-IN"/>
          </a:p>
        </p:txBody>
      </p:sp>
      <p:sp>
        <p:nvSpPr>
          <p:cNvPr id="5" name="Footer Placeholder 4">
            <a:extLst>
              <a:ext uri="{FF2B5EF4-FFF2-40B4-BE49-F238E27FC236}">
                <a16:creationId xmlns:a16="http://schemas.microsoft.com/office/drawing/2014/main" id="{053E65DE-8988-4AA4-9722-1C275016FE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093DE8-7282-41C4-903A-2436CEDBBE74}"/>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198198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DBD85D-9013-4324-B2E8-2C3648755D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4685CE-F89B-4A73-8FE2-EFC2EA4FDF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25063A-5105-4F6B-B27A-2E92D78DF391}"/>
              </a:ext>
            </a:extLst>
          </p:cNvPr>
          <p:cNvSpPr>
            <a:spLocks noGrp="1"/>
          </p:cNvSpPr>
          <p:nvPr>
            <p:ph type="dt" sz="half" idx="10"/>
          </p:nvPr>
        </p:nvSpPr>
        <p:spPr/>
        <p:txBody>
          <a:bodyPr/>
          <a:lstStyle/>
          <a:p>
            <a:fld id="{93527BD7-EB90-4CE0-9E30-8A0641E67809}" type="datetimeFigureOut">
              <a:rPr lang="en-IN" smtClean="0"/>
              <a:pPr/>
              <a:t>01-10-2023</a:t>
            </a:fld>
            <a:endParaRPr lang="en-IN"/>
          </a:p>
        </p:txBody>
      </p:sp>
      <p:sp>
        <p:nvSpPr>
          <p:cNvPr id="5" name="Footer Placeholder 4">
            <a:extLst>
              <a:ext uri="{FF2B5EF4-FFF2-40B4-BE49-F238E27FC236}">
                <a16:creationId xmlns:a16="http://schemas.microsoft.com/office/drawing/2014/main" id="{0330668C-8307-4AD8-9539-FADF8D511C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73F00B-C2B5-44F8-8C99-7A4CA1575A7E}"/>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1374025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5799-26FF-4688-BE04-E46EBCE93F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8F5BDC-FEAF-4589-B1C7-278F8CF50E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8A7885-FF4B-4AB9-9181-22164004CFB9}"/>
              </a:ext>
            </a:extLst>
          </p:cNvPr>
          <p:cNvSpPr>
            <a:spLocks noGrp="1"/>
          </p:cNvSpPr>
          <p:nvPr>
            <p:ph type="dt" sz="half" idx="10"/>
          </p:nvPr>
        </p:nvSpPr>
        <p:spPr/>
        <p:txBody>
          <a:bodyPr/>
          <a:lstStyle/>
          <a:p>
            <a:fld id="{93527BD7-EB90-4CE0-9E30-8A0641E67809}" type="datetimeFigureOut">
              <a:rPr lang="en-IN" smtClean="0"/>
              <a:pPr/>
              <a:t>01-10-2023</a:t>
            </a:fld>
            <a:endParaRPr lang="en-IN"/>
          </a:p>
        </p:txBody>
      </p:sp>
      <p:sp>
        <p:nvSpPr>
          <p:cNvPr id="5" name="Footer Placeholder 4">
            <a:extLst>
              <a:ext uri="{FF2B5EF4-FFF2-40B4-BE49-F238E27FC236}">
                <a16:creationId xmlns:a16="http://schemas.microsoft.com/office/drawing/2014/main" id="{8D7BF66A-16D1-4456-A4F0-A10C02A7F7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73C8C5-8E40-4612-B902-A5734D1338CA}"/>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1450264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4E95-3B55-488D-BD86-6BDA63425E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68CE359-C6F7-45F2-9501-B323E5BD6E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F860D0-08D3-4BE2-9EAF-719DBF697DAC}"/>
              </a:ext>
            </a:extLst>
          </p:cNvPr>
          <p:cNvSpPr>
            <a:spLocks noGrp="1"/>
          </p:cNvSpPr>
          <p:nvPr>
            <p:ph type="dt" sz="half" idx="10"/>
          </p:nvPr>
        </p:nvSpPr>
        <p:spPr/>
        <p:txBody>
          <a:bodyPr/>
          <a:lstStyle/>
          <a:p>
            <a:fld id="{93527BD7-EB90-4CE0-9E30-8A0641E67809}" type="datetimeFigureOut">
              <a:rPr lang="en-IN" smtClean="0"/>
              <a:pPr/>
              <a:t>01-10-2023</a:t>
            </a:fld>
            <a:endParaRPr lang="en-IN"/>
          </a:p>
        </p:txBody>
      </p:sp>
      <p:sp>
        <p:nvSpPr>
          <p:cNvPr id="5" name="Footer Placeholder 4">
            <a:extLst>
              <a:ext uri="{FF2B5EF4-FFF2-40B4-BE49-F238E27FC236}">
                <a16:creationId xmlns:a16="http://schemas.microsoft.com/office/drawing/2014/main" id="{4501CDCB-F778-4612-B1F9-DF498732A6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536B9A-2A54-44FB-BB8A-2C0249592D89}"/>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909933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334E-E605-42FF-A95C-47A6BD7FCF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41E1B7-F65B-4C21-84D3-3BD87559E2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BDA1AE-19C1-4BE4-8660-1D8858150B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2DBB49-86CD-456E-8C09-9A9D92DBEE67}"/>
              </a:ext>
            </a:extLst>
          </p:cNvPr>
          <p:cNvSpPr>
            <a:spLocks noGrp="1"/>
          </p:cNvSpPr>
          <p:nvPr>
            <p:ph type="dt" sz="half" idx="10"/>
          </p:nvPr>
        </p:nvSpPr>
        <p:spPr/>
        <p:txBody>
          <a:bodyPr/>
          <a:lstStyle/>
          <a:p>
            <a:fld id="{93527BD7-EB90-4CE0-9E30-8A0641E67809}" type="datetimeFigureOut">
              <a:rPr lang="en-IN" smtClean="0"/>
              <a:pPr/>
              <a:t>01-10-2023</a:t>
            </a:fld>
            <a:endParaRPr lang="en-IN"/>
          </a:p>
        </p:txBody>
      </p:sp>
      <p:sp>
        <p:nvSpPr>
          <p:cNvPr id="6" name="Footer Placeholder 5">
            <a:extLst>
              <a:ext uri="{FF2B5EF4-FFF2-40B4-BE49-F238E27FC236}">
                <a16:creationId xmlns:a16="http://schemas.microsoft.com/office/drawing/2014/main" id="{9D99076F-9FA6-4DBC-B3E3-6A0653E147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8F4543-2D7E-4B0F-AA12-DAFDAD97EF23}"/>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1262454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8DED-0397-442F-B5AE-9D6CAA6BB3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F49872-B21B-4B49-9E81-F52B2ABDE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A7D5FF-ECD9-4D33-AB71-6DD3CE959A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34E0A2-37A2-4FCB-8E63-E9D819C1D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A3918A-2664-4FB3-BC91-554609115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6F6E5E-952C-4F60-8A29-F44C249C1C24}"/>
              </a:ext>
            </a:extLst>
          </p:cNvPr>
          <p:cNvSpPr>
            <a:spLocks noGrp="1"/>
          </p:cNvSpPr>
          <p:nvPr>
            <p:ph type="dt" sz="half" idx="10"/>
          </p:nvPr>
        </p:nvSpPr>
        <p:spPr/>
        <p:txBody>
          <a:bodyPr/>
          <a:lstStyle/>
          <a:p>
            <a:fld id="{93527BD7-EB90-4CE0-9E30-8A0641E67809}" type="datetimeFigureOut">
              <a:rPr lang="en-IN" smtClean="0"/>
              <a:pPr/>
              <a:t>01-10-2023</a:t>
            </a:fld>
            <a:endParaRPr lang="en-IN"/>
          </a:p>
        </p:txBody>
      </p:sp>
      <p:sp>
        <p:nvSpPr>
          <p:cNvPr id="8" name="Footer Placeholder 7">
            <a:extLst>
              <a:ext uri="{FF2B5EF4-FFF2-40B4-BE49-F238E27FC236}">
                <a16:creationId xmlns:a16="http://schemas.microsoft.com/office/drawing/2014/main" id="{9ED10622-9110-4450-B446-03A2CEF9694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15FB9C8-2D5B-4B8D-A32D-DA51706505CB}"/>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3823362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BCD10-1D46-439E-8065-637F15C8AC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EF33E6-BC25-407C-9014-1FA62FE68F19}"/>
              </a:ext>
            </a:extLst>
          </p:cNvPr>
          <p:cNvSpPr>
            <a:spLocks noGrp="1"/>
          </p:cNvSpPr>
          <p:nvPr>
            <p:ph type="dt" sz="half" idx="10"/>
          </p:nvPr>
        </p:nvSpPr>
        <p:spPr/>
        <p:txBody>
          <a:bodyPr/>
          <a:lstStyle/>
          <a:p>
            <a:fld id="{93527BD7-EB90-4CE0-9E30-8A0641E67809}" type="datetimeFigureOut">
              <a:rPr lang="en-IN" smtClean="0"/>
              <a:pPr/>
              <a:t>01-10-2023</a:t>
            </a:fld>
            <a:endParaRPr lang="en-IN"/>
          </a:p>
        </p:txBody>
      </p:sp>
      <p:sp>
        <p:nvSpPr>
          <p:cNvPr id="4" name="Footer Placeholder 3">
            <a:extLst>
              <a:ext uri="{FF2B5EF4-FFF2-40B4-BE49-F238E27FC236}">
                <a16:creationId xmlns:a16="http://schemas.microsoft.com/office/drawing/2014/main" id="{DE5518CC-9BDD-4250-B891-360AE02FE8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F73E8A-FB63-4841-AD03-794289704BD2}"/>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38345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B89E9D-A3BF-437B-991C-486C697A2E4C}"/>
              </a:ext>
            </a:extLst>
          </p:cNvPr>
          <p:cNvSpPr>
            <a:spLocks noGrp="1"/>
          </p:cNvSpPr>
          <p:nvPr>
            <p:ph type="dt" sz="half" idx="10"/>
          </p:nvPr>
        </p:nvSpPr>
        <p:spPr/>
        <p:txBody>
          <a:bodyPr/>
          <a:lstStyle/>
          <a:p>
            <a:fld id="{93527BD7-EB90-4CE0-9E30-8A0641E67809}" type="datetimeFigureOut">
              <a:rPr lang="en-IN" smtClean="0"/>
              <a:pPr/>
              <a:t>01-10-2023</a:t>
            </a:fld>
            <a:endParaRPr lang="en-IN"/>
          </a:p>
        </p:txBody>
      </p:sp>
      <p:sp>
        <p:nvSpPr>
          <p:cNvPr id="3" name="Footer Placeholder 2">
            <a:extLst>
              <a:ext uri="{FF2B5EF4-FFF2-40B4-BE49-F238E27FC236}">
                <a16:creationId xmlns:a16="http://schemas.microsoft.com/office/drawing/2014/main" id="{949026A7-C9A7-4901-A604-7F0E2D0D93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203B2A-364D-4BBB-A224-D304E46A3FBA}"/>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793460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F8BC-B068-488D-903B-2FA5F672ED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133229-8E42-47EE-99E1-299FBDEEA0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8EFD98-7DDC-48E4-83B9-46A522E1B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0C0B89-968F-45C5-9E9F-2AABD81ADF79}"/>
              </a:ext>
            </a:extLst>
          </p:cNvPr>
          <p:cNvSpPr>
            <a:spLocks noGrp="1"/>
          </p:cNvSpPr>
          <p:nvPr>
            <p:ph type="dt" sz="half" idx="10"/>
          </p:nvPr>
        </p:nvSpPr>
        <p:spPr/>
        <p:txBody>
          <a:bodyPr/>
          <a:lstStyle/>
          <a:p>
            <a:fld id="{93527BD7-EB90-4CE0-9E30-8A0641E67809}" type="datetimeFigureOut">
              <a:rPr lang="en-IN" smtClean="0"/>
              <a:pPr/>
              <a:t>01-10-2023</a:t>
            </a:fld>
            <a:endParaRPr lang="en-IN"/>
          </a:p>
        </p:txBody>
      </p:sp>
      <p:sp>
        <p:nvSpPr>
          <p:cNvPr id="6" name="Footer Placeholder 5">
            <a:extLst>
              <a:ext uri="{FF2B5EF4-FFF2-40B4-BE49-F238E27FC236}">
                <a16:creationId xmlns:a16="http://schemas.microsoft.com/office/drawing/2014/main" id="{210B7E81-5E4E-4781-BAE6-480D80538C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F26B9A-03EB-4428-A35C-7DEEE0CEDE03}"/>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324889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BF16-6B5A-4C58-AD78-5B5A214A71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F6943FF-C880-427C-A539-51ED3003A0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26AF6E-8824-40DC-9CBC-C2018268C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6E7435-3C1E-4454-B781-D01695365F4B}"/>
              </a:ext>
            </a:extLst>
          </p:cNvPr>
          <p:cNvSpPr>
            <a:spLocks noGrp="1"/>
          </p:cNvSpPr>
          <p:nvPr>
            <p:ph type="dt" sz="half" idx="10"/>
          </p:nvPr>
        </p:nvSpPr>
        <p:spPr/>
        <p:txBody>
          <a:bodyPr/>
          <a:lstStyle/>
          <a:p>
            <a:fld id="{93527BD7-EB90-4CE0-9E30-8A0641E67809}" type="datetimeFigureOut">
              <a:rPr lang="en-IN" smtClean="0"/>
              <a:pPr/>
              <a:t>01-10-2023</a:t>
            </a:fld>
            <a:endParaRPr lang="en-IN"/>
          </a:p>
        </p:txBody>
      </p:sp>
      <p:sp>
        <p:nvSpPr>
          <p:cNvPr id="6" name="Footer Placeholder 5">
            <a:extLst>
              <a:ext uri="{FF2B5EF4-FFF2-40B4-BE49-F238E27FC236}">
                <a16:creationId xmlns:a16="http://schemas.microsoft.com/office/drawing/2014/main" id="{65642411-9B90-470D-B93E-2DEE9CE0C7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569E9E-6AE3-4B55-9ABF-0D6E4D7E762B}"/>
              </a:ext>
            </a:extLst>
          </p:cNvPr>
          <p:cNvSpPr>
            <a:spLocks noGrp="1"/>
          </p:cNvSpPr>
          <p:nvPr>
            <p:ph type="sldNum" sz="quarter" idx="12"/>
          </p:nvPr>
        </p:nvSpPr>
        <p:spPr/>
        <p:txBody>
          <a:bodyPr/>
          <a:lstStyle/>
          <a:p>
            <a:fld id="{406D5F91-22BF-4095-9B80-C41E42341004}" type="slidenum">
              <a:rPr lang="en-IN" smtClean="0"/>
              <a:pPr/>
              <a:t>‹#›</a:t>
            </a:fld>
            <a:endParaRPr lang="en-IN"/>
          </a:p>
        </p:txBody>
      </p:sp>
    </p:spTree>
    <p:extLst>
      <p:ext uri="{BB962C8B-B14F-4D97-AF65-F5344CB8AC3E}">
        <p14:creationId xmlns:p14="http://schemas.microsoft.com/office/powerpoint/2010/main" val="486631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B5C88C-39F7-4E4F-AD9E-00669DCAA1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41A89F-97F8-4431-A299-3DCD4C1ED7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F59045-264D-4F1D-BD60-77C615657F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27BD7-EB90-4CE0-9E30-8A0641E67809}" type="datetimeFigureOut">
              <a:rPr lang="en-IN" smtClean="0"/>
              <a:pPr/>
              <a:t>01-10-2023</a:t>
            </a:fld>
            <a:endParaRPr lang="en-IN"/>
          </a:p>
        </p:txBody>
      </p:sp>
      <p:sp>
        <p:nvSpPr>
          <p:cNvPr id="5" name="Footer Placeholder 4">
            <a:extLst>
              <a:ext uri="{FF2B5EF4-FFF2-40B4-BE49-F238E27FC236}">
                <a16:creationId xmlns:a16="http://schemas.microsoft.com/office/drawing/2014/main" id="{0EC8B7ED-B27B-4947-962C-BE92FE02ED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92EBC4-EFF4-4432-907E-83BFB34C58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6D5F91-22BF-4095-9B80-C41E42341004}" type="slidenum">
              <a:rPr lang="en-IN" smtClean="0"/>
              <a:pPr/>
              <a:t>‹#›</a:t>
            </a:fld>
            <a:endParaRPr lang="en-IN"/>
          </a:p>
        </p:txBody>
      </p:sp>
    </p:spTree>
    <p:extLst>
      <p:ext uri="{BB962C8B-B14F-4D97-AF65-F5344CB8AC3E}">
        <p14:creationId xmlns:p14="http://schemas.microsoft.com/office/powerpoint/2010/main" val="63429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7A61E55-3B0E-48B5-B147-E3EC23C74021}"/>
              </a:ext>
            </a:extLst>
          </p:cNvPr>
          <p:cNvSpPr>
            <a:spLocks noGrp="1"/>
          </p:cNvSpPr>
          <p:nvPr>
            <p:ph type="subTitle" idx="1"/>
          </p:nvPr>
        </p:nvSpPr>
        <p:spPr>
          <a:xfrm>
            <a:off x="1053761" y="2553042"/>
            <a:ext cx="9932894" cy="4331852"/>
          </a:xfrm>
        </p:spPr>
        <p:txBody>
          <a:bodyPr>
            <a:normAutofit/>
          </a:bodyPr>
          <a:lstStyle/>
          <a:p>
            <a:r>
              <a:rPr lang="en-US" sz="2800" dirty="0"/>
              <a:t>18ECP103L-MINOR PROJECT-1</a:t>
            </a:r>
          </a:p>
          <a:p>
            <a:r>
              <a:rPr lang="en-US" sz="2800" dirty="0">
                <a:solidFill>
                  <a:schemeClr val="accent1"/>
                </a:solidFill>
              </a:rPr>
              <a:t>FINAL REVIEW</a:t>
            </a:r>
          </a:p>
          <a:p>
            <a:endParaRPr lang="en-US" sz="2800" u="sng" dirty="0"/>
          </a:p>
          <a:p>
            <a:r>
              <a:rPr lang="en-US" sz="2800" u="sng" dirty="0"/>
              <a:t>DESIGN AND DEVELOPMENT OF MICROSTRIP PATCH ANTENNA WITH NANOFERRITE MATERIAL</a:t>
            </a:r>
          </a:p>
          <a:p>
            <a:r>
              <a:rPr lang="en-US" sz="2800" dirty="0"/>
              <a:t>BATCH NO: 34</a:t>
            </a:r>
          </a:p>
          <a:p>
            <a:endParaRPr lang="en-US" sz="2800" dirty="0"/>
          </a:p>
        </p:txBody>
      </p:sp>
      <p:pic>
        <p:nvPicPr>
          <p:cNvPr id="5" name="Picture 4">
            <a:extLst>
              <a:ext uri="{FF2B5EF4-FFF2-40B4-BE49-F238E27FC236}">
                <a16:creationId xmlns:a16="http://schemas.microsoft.com/office/drawing/2014/main" id="{EA9F78EB-69C5-4D91-9024-1CDA788C94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110" y="218326"/>
            <a:ext cx="3030350" cy="1180061"/>
          </a:xfrm>
          <a:prstGeom prst="rect">
            <a:avLst/>
          </a:prstGeom>
        </p:spPr>
      </p:pic>
      <p:pic>
        <p:nvPicPr>
          <p:cNvPr id="7" name="Picture 6">
            <a:extLst>
              <a:ext uri="{FF2B5EF4-FFF2-40B4-BE49-F238E27FC236}">
                <a16:creationId xmlns:a16="http://schemas.microsoft.com/office/drawing/2014/main" id="{9333FF98-F554-4D09-BB32-FDD2030914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0101" y="126886"/>
            <a:ext cx="2076542" cy="1855693"/>
          </a:xfrm>
          <a:prstGeom prst="rect">
            <a:avLst/>
          </a:prstGeom>
        </p:spPr>
      </p:pic>
      <p:sp>
        <p:nvSpPr>
          <p:cNvPr id="9" name="Title 8">
            <a:extLst>
              <a:ext uri="{FF2B5EF4-FFF2-40B4-BE49-F238E27FC236}">
                <a16:creationId xmlns:a16="http://schemas.microsoft.com/office/drawing/2014/main" id="{096D229F-38CE-4D02-9643-C1FE4DE669F0}"/>
              </a:ext>
            </a:extLst>
          </p:cNvPr>
          <p:cNvSpPr>
            <a:spLocks noGrp="1"/>
          </p:cNvSpPr>
          <p:nvPr>
            <p:ph type="ctrTitle"/>
          </p:nvPr>
        </p:nvSpPr>
        <p:spPr>
          <a:xfrm>
            <a:off x="1120587" y="1515035"/>
            <a:ext cx="8709513" cy="639356"/>
          </a:xfrm>
        </p:spPr>
        <p:txBody>
          <a:bodyPr>
            <a:normAutofit fontScale="90000"/>
          </a:bodyPr>
          <a:lstStyle/>
          <a:p>
            <a:r>
              <a:rPr lang="en-US" sz="2800" b="1" dirty="0"/>
              <a:t>DEPARTMENT OF ELECTRONICS AND COMMUNICATION ENGINEERING</a:t>
            </a:r>
            <a:endParaRPr lang="en-IN" sz="2800" b="1" dirty="0"/>
          </a:p>
        </p:txBody>
      </p:sp>
      <p:sp>
        <p:nvSpPr>
          <p:cNvPr id="6" name="Rectangle 5"/>
          <p:cNvSpPr/>
          <p:nvPr/>
        </p:nvSpPr>
        <p:spPr>
          <a:xfrm>
            <a:off x="9344297" y="5127899"/>
            <a:ext cx="2242457" cy="1231106"/>
          </a:xfrm>
          <a:prstGeom prst="rect">
            <a:avLst/>
          </a:prstGeom>
        </p:spPr>
        <p:txBody>
          <a:bodyPr wrap="square">
            <a:spAutoFit/>
          </a:bodyPr>
          <a:lstStyle/>
          <a:p>
            <a:r>
              <a:rPr lang="en-US" sz="2000" b="1" dirty="0">
                <a:solidFill>
                  <a:schemeClr val="accent1"/>
                </a:solidFill>
                <a:latin typeface="Bahnschrift SemiBold Condensed" panose="020B0502040204020203" pitchFamily="34" charset="0"/>
              </a:rPr>
              <a:t>GUIDE BY </a:t>
            </a:r>
            <a:r>
              <a:rPr lang="en-US" b="1" dirty="0">
                <a:solidFill>
                  <a:schemeClr val="accent1"/>
                </a:solidFill>
                <a:latin typeface="Bahnschrift SemiBold Condensed" panose="020B0502040204020203" pitchFamily="34" charset="0"/>
              </a:rPr>
              <a:t>:</a:t>
            </a:r>
          </a:p>
          <a:p>
            <a:r>
              <a:rPr lang="en-US" b="1" dirty="0"/>
              <a:t>Dr. R. RAJESH KANNA</a:t>
            </a:r>
          </a:p>
          <a:p>
            <a:pPr algn="ctr"/>
            <a:r>
              <a:rPr lang="en-US" b="1" dirty="0"/>
              <a:t>AP, ECE</a:t>
            </a:r>
            <a:br>
              <a:rPr lang="en-US" dirty="0"/>
            </a:br>
            <a:endParaRPr lang="en-US" dirty="0"/>
          </a:p>
        </p:txBody>
      </p:sp>
      <p:sp>
        <p:nvSpPr>
          <p:cNvPr id="8" name="Rectangle 1"/>
          <p:cNvSpPr>
            <a:spLocks noChangeArrowheads="1"/>
          </p:cNvSpPr>
          <p:nvPr/>
        </p:nvSpPr>
        <p:spPr bwMode="auto">
          <a:xfrm>
            <a:off x="845424" y="4991840"/>
            <a:ext cx="2114681" cy="163121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tabLst/>
            </a:pPr>
            <a:r>
              <a:rPr lang="en-IN" sz="2000" b="1" dirty="0">
                <a:solidFill>
                  <a:schemeClr val="accent1"/>
                </a:solidFill>
                <a:latin typeface="Bahnschrift SemiLight Condensed" panose="020B0502040204020203" pitchFamily="34" charset="0"/>
                <a:cs typeface="Arial" pitchFamily="34" charset="0"/>
              </a:rPr>
              <a:t>PRESENTED BY</a:t>
            </a:r>
            <a:r>
              <a:rPr lang="en-IN" sz="2000" b="1" dirty="0">
                <a:solidFill>
                  <a:schemeClr val="accent1"/>
                </a:solidFill>
                <a:latin typeface="Book Antiqua" pitchFamily="18" charset="0"/>
                <a:cs typeface="Arial" pitchFamily="34" charset="0"/>
              </a:rPr>
              <a:t>:</a:t>
            </a:r>
            <a:endParaRPr lang="en-IN" sz="2000" b="1" dirty="0">
              <a:latin typeface="Book Antiqua" pitchFamily="18" charset="0"/>
              <a:cs typeface="Arial" pitchFamily="34" charset="0"/>
            </a:endParaRP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lang="en-IN" sz="1600" b="1" dirty="0">
                <a:latin typeface="Bahnschrift" panose="020B0502040204020203" pitchFamily="34" charset="0"/>
                <a:cs typeface="Arial" pitchFamily="34" charset="0"/>
              </a:rPr>
              <a:t>MUTHULAKSHMI M</a:t>
            </a: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lang="en-IN" sz="1600" b="1" dirty="0">
                <a:latin typeface="Bahnschrift" panose="020B0502040204020203" pitchFamily="34" charset="0"/>
                <a:cs typeface="Arial" pitchFamily="34" charset="0"/>
              </a:rPr>
              <a:t>MONISHA A</a:t>
            </a: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lang="en-IN" sz="1600" b="1" dirty="0">
                <a:latin typeface="Bahnschrift" panose="020B0502040204020203" pitchFamily="34" charset="0"/>
                <a:cs typeface="Arial" pitchFamily="34" charset="0"/>
              </a:rPr>
              <a:t>NANDHINI G</a:t>
            </a: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r>
              <a:rPr lang="en-IN" sz="1600" b="1" dirty="0">
                <a:latin typeface="Bahnschrift" panose="020B0502040204020203" pitchFamily="34" charset="0"/>
                <a:cs typeface="Arial" pitchFamily="34" charset="0"/>
              </a:rPr>
              <a:t>NAVANEETHA S</a:t>
            </a:r>
            <a:endParaRPr kumimoji="0" lang="en-IN" sz="1600" b="1" u="none" strike="noStrike" cap="none" normalizeH="0" dirty="0">
              <a:ln>
                <a:noFill/>
              </a:ln>
              <a:effectLst/>
              <a:latin typeface="Bahnschrift" panose="020B0502040204020203" pitchFamily="34" charset="0"/>
              <a:cs typeface="Arial" pitchFamily="34" charset="0"/>
            </a:endParaRPr>
          </a:p>
          <a:p>
            <a:pPr marL="0" marR="0" lvl="0" indent="0" defTabSz="914400" rtl="0" eaLnBrk="1" fontAlgn="base" latinLnBrk="0" hangingPunct="1">
              <a:lnSpc>
                <a:spcPct val="100000"/>
              </a:lnSpc>
              <a:spcBef>
                <a:spcPct val="0"/>
              </a:spcBef>
              <a:spcAft>
                <a:spcPct val="0"/>
              </a:spcAft>
              <a:buClrTx/>
              <a:buSzTx/>
              <a:buFont typeface="Wingdings" pitchFamily="2" charset="2"/>
              <a:buChar char="v"/>
              <a:tabLst/>
            </a:pPr>
            <a:endParaRPr kumimoji="0" lang="en-IN" sz="1600" b="1" u="none" strike="noStrike" cap="none" normalizeH="0" baseline="0" dirty="0">
              <a:ln>
                <a:noFill/>
              </a:ln>
              <a:effectLst/>
              <a:latin typeface="Book Antiqua" pitchFamily="18" charset="0"/>
              <a:cs typeface="Arial" pitchFamily="34" charset="0"/>
            </a:endParaRPr>
          </a:p>
        </p:txBody>
      </p:sp>
      <p:sp>
        <p:nvSpPr>
          <p:cNvPr id="10" name="TextBox 9"/>
          <p:cNvSpPr txBox="1"/>
          <p:nvPr/>
        </p:nvSpPr>
        <p:spPr>
          <a:xfrm>
            <a:off x="5320145" y="6192983"/>
            <a:ext cx="1792670" cy="369332"/>
          </a:xfrm>
          <a:prstGeom prst="rect">
            <a:avLst/>
          </a:prstGeom>
          <a:noFill/>
        </p:spPr>
        <p:txBody>
          <a:bodyPr wrap="none" rtlCol="0">
            <a:spAutoFit/>
          </a:bodyPr>
          <a:lstStyle/>
          <a:p>
            <a:r>
              <a:rPr lang="en-IN"/>
              <a:t>Date :24.11.2022</a:t>
            </a:r>
            <a:endParaRPr lang="en-US" dirty="0"/>
          </a:p>
        </p:txBody>
      </p:sp>
    </p:spTree>
    <p:extLst>
      <p:ext uri="{BB962C8B-B14F-4D97-AF65-F5344CB8AC3E}">
        <p14:creationId xmlns:p14="http://schemas.microsoft.com/office/powerpoint/2010/main" val="1623277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8A2B-4DB6-481D-AE64-7051A8313E55}"/>
              </a:ext>
            </a:extLst>
          </p:cNvPr>
          <p:cNvSpPr>
            <a:spLocks noGrp="1"/>
          </p:cNvSpPr>
          <p:nvPr>
            <p:ph type="title"/>
          </p:nvPr>
        </p:nvSpPr>
        <p:spPr>
          <a:xfrm>
            <a:off x="596153" y="514350"/>
            <a:ext cx="10515600" cy="1325563"/>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9C1BC8CF-1FF8-4593-9C99-107B5DCD9C6B}"/>
              </a:ext>
            </a:extLst>
          </p:cNvPr>
          <p:cNvSpPr>
            <a:spLocks noGrp="1"/>
          </p:cNvSpPr>
          <p:nvPr>
            <p:ph idx="1"/>
          </p:nvPr>
        </p:nvSpPr>
        <p:spPr>
          <a:xfrm>
            <a:off x="838200" y="1839913"/>
            <a:ext cx="10515600" cy="4351338"/>
          </a:xfrm>
        </p:spPr>
        <p:txBody>
          <a:bodyPr>
            <a:normAutofit/>
          </a:bodyPr>
          <a:lstStyle/>
          <a:p>
            <a:pPr algn="just"/>
            <a:r>
              <a:rPr lang="en-IN" dirty="0"/>
              <a:t>Naveen Kumar Saxena </a:t>
            </a:r>
            <a:r>
              <a:rPr lang="en-IN" dirty="0" err="1"/>
              <a:t>Nitendar</a:t>
            </a:r>
            <a:r>
              <a:rPr lang="en-IN" dirty="0"/>
              <a:t> Kumar </a:t>
            </a:r>
            <a:r>
              <a:rPr lang="en-IN" dirty="0" err="1"/>
              <a:t>P.K.S.Pourush</a:t>
            </a:r>
            <a:r>
              <a:rPr lang="en-IN" dirty="0"/>
              <a:t>,</a:t>
            </a:r>
            <a:r>
              <a:rPr lang="en-US" dirty="0"/>
              <a:t>  Radiation   Characteristics of Microstrip </a:t>
            </a:r>
            <a:r>
              <a:rPr lang="en-US" dirty="0" err="1"/>
              <a:t>RectangularPatch</a:t>
            </a:r>
            <a:r>
              <a:rPr lang="en-US" dirty="0"/>
              <a:t> Antenna Fabricated on </a:t>
            </a:r>
            <a:r>
              <a:rPr lang="en-US" dirty="0" err="1"/>
              <a:t>LiTiMg</a:t>
            </a:r>
            <a:r>
              <a:rPr lang="en-US" dirty="0"/>
              <a:t> Ferrite Substrate, International Journal of Electronics and Communications, 96 (2018), 246-251.</a:t>
            </a:r>
          </a:p>
          <a:p>
            <a:pPr marL="0" indent="0" algn="just">
              <a:buNone/>
            </a:pPr>
            <a:endParaRPr lang="en-US" dirty="0"/>
          </a:p>
          <a:p>
            <a:pPr algn="just"/>
            <a:r>
              <a:rPr lang="en-IN" dirty="0" err="1"/>
              <a:t>Vinaykumar</a:t>
            </a:r>
            <a:r>
              <a:rPr lang="en-IN" dirty="0"/>
              <a:t>, J. </a:t>
            </a:r>
            <a:r>
              <a:rPr lang="en-IN" dirty="0" err="1"/>
              <a:t>Bera</a:t>
            </a:r>
            <a:r>
              <a:rPr lang="en-IN" dirty="0"/>
              <a:t>, </a:t>
            </a:r>
            <a:r>
              <a:rPr lang="en-US" dirty="0"/>
              <a:t>Characterizations of low-temperature sintered   BaCo1.3Ti1.3Fe9.4O19 M-type ferrite for high-frequency antenna </a:t>
            </a:r>
            <a:r>
              <a:rPr lang="en-US" dirty="0" err="1"/>
              <a:t>application,Journal</a:t>
            </a:r>
            <a:r>
              <a:rPr lang="en-US" dirty="0"/>
              <a:t> of Magnetism and Magnetic Material,  </a:t>
            </a:r>
            <a:r>
              <a:rPr lang="en-IN" dirty="0"/>
              <a:t>451,2018,614-619. </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539881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28AC7-885A-4954-A721-B292F3AE22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B9D39A-16DE-46EA-8527-2644C57D051E}"/>
              </a:ext>
            </a:extLst>
          </p:cNvPr>
          <p:cNvSpPr>
            <a:spLocks noGrp="1"/>
          </p:cNvSpPr>
          <p:nvPr>
            <p:ph idx="1"/>
          </p:nvPr>
        </p:nvSpPr>
        <p:spPr>
          <a:xfrm>
            <a:off x="954741" y="1861484"/>
            <a:ext cx="10515600" cy="4351338"/>
          </a:xfrm>
        </p:spPr>
        <p:txBody>
          <a:bodyPr>
            <a:normAutofit fontScale="92500"/>
          </a:bodyPr>
          <a:lstStyle/>
          <a:p>
            <a:pPr algn="just"/>
            <a:r>
              <a:rPr lang="en-US" dirty="0"/>
              <a:t>M.M. </a:t>
            </a:r>
            <a:r>
              <a:rPr lang="en-US" dirty="0" err="1"/>
              <a:t>Syazwan</a:t>
            </a:r>
            <a:r>
              <a:rPr lang="en-US" dirty="0"/>
              <a:t> ,A.N. </a:t>
            </a:r>
            <a:r>
              <a:rPr lang="en-US" dirty="0" err="1"/>
              <a:t>Hapishah</a:t>
            </a:r>
            <a:r>
              <a:rPr lang="en-US" dirty="0"/>
              <a:t> , M.N. </a:t>
            </a:r>
            <a:r>
              <a:rPr lang="en-US" dirty="0" err="1"/>
              <a:t>Hamidon</a:t>
            </a:r>
            <a:r>
              <a:rPr lang="en-US" dirty="0"/>
              <a:t> , I. Ismail , I.H. </a:t>
            </a:r>
            <a:r>
              <a:rPr lang="en-US" dirty="0" err="1"/>
              <a:t>Hasan,Design</a:t>
            </a:r>
            <a:r>
              <a:rPr lang="en-US" dirty="0"/>
              <a:t> and development of Ni0.75Zn0.25Fe2O4/MWCNT microstrip patch antenna (MPA) for ISM band spectrum </a:t>
            </a:r>
            <a:r>
              <a:rPr lang="en-US" dirty="0" err="1"/>
              <a:t>applications,The</a:t>
            </a:r>
            <a:r>
              <a:rPr lang="en-US" dirty="0"/>
              <a:t> Journal of Electronic Polymers and Electronic Molecular Metals ,291, 2022.</a:t>
            </a:r>
          </a:p>
          <a:p>
            <a:pPr marL="0" indent="0">
              <a:buNone/>
            </a:pPr>
            <a:endParaRPr lang="en-US" dirty="0"/>
          </a:p>
          <a:p>
            <a:pPr algn="just"/>
            <a:r>
              <a:rPr lang="en-US" dirty="0"/>
              <a:t>Md </a:t>
            </a:r>
            <a:r>
              <a:rPr lang="en-US" dirty="0" err="1"/>
              <a:t>Atiqur</a:t>
            </a:r>
            <a:r>
              <a:rPr lang="en-US" dirty="0"/>
              <a:t> Rahman, Mohammad Tariqul Islam ,Mandeep Jit Singh, Ismail Hossain , Hatem </a:t>
            </a:r>
            <a:r>
              <a:rPr lang="en-US" dirty="0" err="1"/>
              <a:t>Rmili,Md</a:t>
            </a:r>
            <a:r>
              <a:rPr lang="en-US" dirty="0"/>
              <a:t> </a:t>
            </a:r>
            <a:r>
              <a:rPr lang="en-US" dirty="0" err="1"/>
              <a:t>Samsuzzaman,Magnetic</a:t>
            </a:r>
            <a:r>
              <a:rPr lang="en-US" dirty="0"/>
              <a:t>, dielectric and structural properties of </a:t>
            </a:r>
            <a:r>
              <a:rPr lang="en-US" dirty="0" err="1"/>
              <a:t>CoxZn</a:t>
            </a:r>
            <a:r>
              <a:rPr lang="en-US" dirty="0"/>
              <a:t>(0.90-x)Al0.10Fe2O4 synthesized by </a:t>
            </a:r>
            <a:r>
              <a:rPr lang="en-US" dirty="0" err="1"/>
              <a:t>solegel</a:t>
            </a:r>
            <a:r>
              <a:rPr lang="en-US" dirty="0"/>
              <a:t> method with application as flexible microwave substrates for microstrip patch </a:t>
            </a:r>
            <a:r>
              <a:rPr lang="en-US" dirty="0" err="1"/>
              <a:t>antenna,Journel</a:t>
            </a:r>
            <a:r>
              <a:rPr lang="en-US" dirty="0"/>
              <a:t> of Materials Research and Technology, 20</a:t>
            </a:r>
            <a:r>
              <a:rPr lang="en-US"/>
              <a:t>, 2022.</a:t>
            </a:r>
            <a:endParaRPr lang="en-US" dirty="0"/>
          </a:p>
        </p:txBody>
      </p:sp>
    </p:spTree>
    <p:extLst>
      <p:ext uri="{BB962C8B-B14F-4D97-AF65-F5344CB8AC3E}">
        <p14:creationId xmlns:p14="http://schemas.microsoft.com/office/powerpoint/2010/main" val="3098417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56EAA8-3B39-4DCA-98C9-0CE30268E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166" y="411309"/>
            <a:ext cx="11376210" cy="6276879"/>
          </a:xfrm>
          <a:prstGeom prst="rect">
            <a:avLst/>
          </a:prstGeom>
        </p:spPr>
      </p:pic>
    </p:spTree>
    <p:extLst>
      <p:ext uri="{BB962C8B-B14F-4D97-AF65-F5344CB8AC3E}">
        <p14:creationId xmlns:p14="http://schemas.microsoft.com/office/powerpoint/2010/main" val="2264077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B684FB-83E5-433B-9B22-3FFE983A7F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29" y="484126"/>
            <a:ext cx="10694895" cy="5924510"/>
          </a:xfrm>
          <a:prstGeom prst="rect">
            <a:avLst/>
          </a:prstGeom>
        </p:spPr>
      </p:pic>
    </p:spTree>
    <p:extLst>
      <p:ext uri="{BB962C8B-B14F-4D97-AF65-F5344CB8AC3E}">
        <p14:creationId xmlns:p14="http://schemas.microsoft.com/office/powerpoint/2010/main" val="106924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DBF28B-9CD3-43B1-BC27-56F96D135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075" y="804862"/>
            <a:ext cx="9467850" cy="5248275"/>
          </a:xfrm>
          <a:prstGeom prst="rect">
            <a:avLst/>
          </a:prstGeom>
        </p:spPr>
      </p:pic>
    </p:spTree>
    <p:extLst>
      <p:ext uri="{BB962C8B-B14F-4D97-AF65-F5344CB8AC3E}">
        <p14:creationId xmlns:p14="http://schemas.microsoft.com/office/powerpoint/2010/main" val="280575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278750-3098-46EB-B48E-8AD6E37E4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92431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25857E-3F83-42BF-826B-00C0CEBA7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1976" y="-331694"/>
            <a:ext cx="10255624" cy="7043177"/>
          </a:xfrm>
          <a:prstGeom prst="rect">
            <a:avLst/>
          </a:prstGeom>
        </p:spPr>
      </p:pic>
    </p:spTree>
    <p:extLst>
      <p:ext uri="{BB962C8B-B14F-4D97-AF65-F5344CB8AC3E}">
        <p14:creationId xmlns:p14="http://schemas.microsoft.com/office/powerpoint/2010/main" val="3628496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56C39-C28A-4E83-9C59-EBBA12732EDC}"/>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41CAAFA-98B5-4FB4-B2C2-827DFD15056C}"/>
              </a:ext>
            </a:extLst>
          </p:cNvPr>
          <p:cNvSpPr>
            <a:spLocks noGrp="1"/>
          </p:cNvSpPr>
          <p:nvPr>
            <p:ph idx="1"/>
          </p:nvPr>
        </p:nvSpPr>
        <p:spPr/>
        <p:txBody>
          <a:bodyPr/>
          <a:lstStyle/>
          <a:p>
            <a:r>
              <a:rPr lang="en-US" dirty="0"/>
              <a:t>INTRODUCTION</a:t>
            </a:r>
          </a:p>
          <a:p>
            <a:r>
              <a:rPr lang="en-US" dirty="0"/>
              <a:t>LITERATURE SURVEY</a:t>
            </a:r>
          </a:p>
          <a:p>
            <a:r>
              <a:rPr lang="en-US" dirty="0"/>
              <a:t>OBJECTIVE</a:t>
            </a:r>
          </a:p>
          <a:p>
            <a:r>
              <a:rPr lang="en-US" dirty="0"/>
              <a:t>EXISTING METHODS</a:t>
            </a:r>
          </a:p>
          <a:p>
            <a:r>
              <a:rPr lang="en-US" dirty="0"/>
              <a:t>NEW METHODS</a:t>
            </a:r>
          </a:p>
          <a:p>
            <a:r>
              <a:rPr lang="en-US" dirty="0"/>
              <a:t>TOOLS USED</a:t>
            </a:r>
          </a:p>
          <a:p>
            <a:r>
              <a:rPr lang="en-US" dirty="0"/>
              <a:t>REFERENCES</a:t>
            </a:r>
          </a:p>
          <a:p>
            <a:pPr marL="0" indent="0">
              <a:buNone/>
            </a:pPr>
            <a:endParaRPr lang="en-IN" dirty="0"/>
          </a:p>
        </p:txBody>
      </p:sp>
      <p:pic>
        <p:nvPicPr>
          <p:cNvPr id="5" name="Picture 4">
            <a:extLst>
              <a:ext uri="{FF2B5EF4-FFF2-40B4-BE49-F238E27FC236}">
                <a16:creationId xmlns:a16="http://schemas.microsoft.com/office/drawing/2014/main" id="{D8FA42D7-9EF7-4636-B62D-9DAF2625E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4312" y="2922494"/>
            <a:ext cx="7475529" cy="2101943"/>
          </a:xfrm>
          <a:prstGeom prst="rect">
            <a:avLst/>
          </a:prstGeom>
        </p:spPr>
      </p:pic>
    </p:spTree>
    <p:extLst>
      <p:ext uri="{BB962C8B-B14F-4D97-AF65-F5344CB8AC3E}">
        <p14:creationId xmlns:p14="http://schemas.microsoft.com/office/powerpoint/2010/main" val="26331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11AD-EA8C-4795-80FD-41CB18079E7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B2F1B44-5A4F-4BBB-AF58-3290945F5C82}"/>
              </a:ext>
            </a:extLst>
          </p:cNvPr>
          <p:cNvSpPr>
            <a:spLocks noGrp="1"/>
          </p:cNvSpPr>
          <p:nvPr>
            <p:ph idx="1"/>
          </p:nvPr>
        </p:nvSpPr>
        <p:spPr/>
        <p:txBody>
          <a:bodyPr/>
          <a:lstStyle/>
          <a:p>
            <a:pPr algn="just"/>
            <a:r>
              <a:rPr lang="en-US" dirty="0"/>
              <a:t>Antennas are key components of any wireless system.</a:t>
            </a:r>
          </a:p>
          <a:p>
            <a:pPr algn="just"/>
            <a:r>
              <a:rPr lang="en-US" dirty="0"/>
              <a:t>An antenna is a device that transmits and receives electromagnetic waves. </a:t>
            </a:r>
          </a:p>
          <a:p>
            <a:pPr algn="just"/>
            <a:r>
              <a:rPr lang="en-US" dirty="0"/>
              <a:t>Nanoscale ferrites exhibit superior magnetic properties when compared to the bulk and pure metal.</a:t>
            </a:r>
          </a:p>
          <a:p>
            <a:pPr algn="just"/>
            <a:r>
              <a:rPr lang="en-US" dirty="0" err="1"/>
              <a:t>Nanoferrite</a:t>
            </a:r>
            <a:r>
              <a:rPr lang="en-US" dirty="0"/>
              <a:t> material properties like dielectric constant and loss will be used for substrate material for antenna design.</a:t>
            </a:r>
          </a:p>
          <a:p>
            <a:endParaRPr lang="en-IN" dirty="0"/>
          </a:p>
        </p:txBody>
      </p:sp>
    </p:spTree>
    <p:extLst>
      <p:ext uri="{BB962C8B-B14F-4D97-AF65-F5344CB8AC3E}">
        <p14:creationId xmlns:p14="http://schemas.microsoft.com/office/powerpoint/2010/main" val="527192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E5D8E-C120-40BA-945D-24FB7251C415}"/>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9B94B42D-1CB9-43B2-8A32-FFB761ABC61B}"/>
              </a:ext>
            </a:extLst>
          </p:cNvPr>
          <p:cNvSpPr>
            <a:spLocks noGrp="1"/>
          </p:cNvSpPr>
          <p:nvPr>
            <p:ph idx="1"/>
          </p:nvPr>
        </p:nvSpPr>
        <p:spPr/>
        <p:txBody>
          <a:bodyPr>
            <a:normAutofit fontScale="92500" lnSpcReduction="10000"/>
          </a:bodyPr>
          <a:lstStyle/>
          <a:p>
            <a:pPr algn="just"/>
            <a:r>
              <a:rPr lang="en-US" dirty="0"/>
              <a:t>A microstrip rectangular patch antenna fabricated on </a:t>
            </a:r>
            <a:r>
              <a:rPr lang="en-US" dirty="0" err="1"/>
              <a:t>LiTiMg</a:t>
            </a:r>
            <a:r>
              <a:rPr lang="en-US" dirty="0"/>
              <a:t> ferrite substrate is presented which has also been compared with same structure of antenna on dielectric.</a:t>
            </a:r>
          </a:p>
          <a:p>
            <a:pPr algn="just"/>
            <a:r>
              <a:rPr lang="en-US" dirty="0"/>
              <a:t>For this work we have synthesized the polycrystalline </a:t>
            </a:r>
            <a:r>
              <a:rPr lang="en-US" dirty="0" err="1"/>
              <a:t>LiTiMg</a:t>
            </a:r>
            <a:r>
              <a:rPr lang="en-US" dirty="0"/>
              <a:t> ferrite by the solid state reaction technique (SSRT) and characterized their electric and magnetic properties.</a:t>
            </a:r>
          </a:p>
          <a:p>
            <a:pPr algn="just"/>
            <a:r>
              <a:rPr lang="en-US" dirty="0"/>
              <a:t>The proposed materials offers tunable dielectric and magnetic properties with soft magnetic behaviors and easy to use where arbitrarily electromagnetic values are required.</a:t>
            </a:r>
          </a:p>
          <a:p>
            <a:pPr algn="just"/>
            <a:r>
              <a:rPr lang="en-US" dirty="0"/>
              <a:t>Moreover, these materials also can be played significant role in flexible  microwave field as low cost flexible substrates for compact flexible  antennas, metamaterials, absorbers, and sensors applications etc.</a:t>
            </a:r>
          </a:p>
          <a:p>
            <a:endParaRPr lang="en-US" dirty="0"/>
          </a:p>
        </p:txBody>
      </p:sp>
    </p:spTree>
    <p:extLst>
      <p:ext uri="{BB962C8B-B14F-4D97-AF65-F5344CB8AC3E}">
        <p14:creationId xmlns:p14="http://schemas.microsoft.com/office/powerpoint/2010/main" val="254235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6E4F-B006-4458-99BF-9454D0520EA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3F4AB21-A0C3-48D6-B3CE-E352A0422215}"/>
              </a:ext>
            </a:extLst>
          </p:cNvPr>
          <p:cNvSpPr>
            <a:spLocks noGrp="1"/>
          </p:cNvSpPr>
          <p:nvPr>
            <p:ph idx="1"/>
          </p:nvPr>
        </p:nvSpPr>
        <p:spPr/>
        <p:txBody>
          <a:bodyPr/>
          <a:lstStyle/>
          <a:p>
            <a:pPr algn="just"/>
            <a:r>
              <a:rPr lang="en-US" dirty="0"/>
              <a:t>The lower dielectric losses and magnetic losses for all compositions of ferrite material were useful for miniaturization of antenna. The patches of silver material were printed on fabricated substrates by using screen printing technique.</a:t>
            </a:r>
          </a:p>
          <a:p>
            <a:pPr algn="just"/>
            <a:r>
              <a:rPr lang="en-US" dirty="0"/>
              <a:t>The objective is to achieve matching impedances, low magnetic and dielectric losses (tan </a:t>
            </a:r>
            <a:r>
              <a:rPr lang="en-US" dirty="0" err="1"/>
              <a:t>δμ</a:t>
            </a:r>
            <a:r>
              <a:rPr lang="en-US" dirty="0"/>
              <a:t> and tan </a:t>
            </a:r>
            <a:r>
              <a:rPr lang="en-US" dirty="0" err="1"/>
              <a:t>δε</a:t>
            </a:r>
            <a:r>
              <a:rPr lang="en-US" dirty="0"/>
              <a:t> , respectively), and a relatively large miniaturization factor to reduce antenna size.</a:t>
            </a:r>
          </a:p>
          <a:p>
            <a:endParaRPr lang="en-IN" dirty="0"/>
          </a:p>
        </p:txBody>
      </p:sp>
    </p:spTree>
    <p:extLst>
      <p:ext uri="{BB962C8B-B14F-4D97-AF65-F5344CB8AC3E}">
        <p14:creationId xmlns:p14="http://schemas.microsoft.com/office/powerpoint/2010/main" val="3394485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708E-9C00-43C1-BF41-85E082161CEC}"/>
              </a:ext>
            </a:extLst>
          </p:cNvPr>
          <p:cNvSpPr>
            <a:spLocks noGrp="1"/>
          </p:cNvSpPr>
          <p:nvPr>
            <p:ph type="title"/>
          </p:nvPr>
        </p:nvSpPr>
        <p:spPr>
          <a:xfrm>
            <a:off x="838200" y="347196"/>
            <a:ext cx="10515600" cy="1325563"/>
          </a:xfrm>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DCCF9F81-A701-410A-A5F8-3E9BFCE5C6B5}"/>
              </a:ext>
            </a:extLst>
          </p:cNvPr>
          <p:cNvSpPr>
            <a:spLocks noGrp="1"/>
          </p:cNvSpPr>
          <p:nvPr>
            <p:ph idx="1"/>
          </p:nvPr>
        </p:nvSpPr>
        <p:spPr/>
        <p:txBody>
          <a:bodyPr>
            <a:normAutofit/>
          </a:bodyPr>
          <a:lstStyle/>
          <a:p>
            <a:pPr marL="457200" lvl="1" indent="0" algn="just">
              <a:buNone/>
            </a:pPr>
            <a:endParaRPr lang="en-US" sz="2800" dirty="0"/>
          </a:p>
          <a:p>
            <a:pPr lvl="1" algn="just"/>
            <a:r>
              <a:rPr lang="en-US" sz="2800" dirty="0"/>
              <a:t>In this present investigation </a:t>
            </a:r>
            <a:r>
              <a:rPr lang="en-US" sz="2800" dirty="0" err="1"/>
              <a:t>nanoferrite</a:t>
            </a:r>
            <a:r>
              <a:rPr lang="en-US" sz="2800" dirty="0"/>
              <a:t> material are synthesized by </a:t>
            </a:r>
            <a:r>
              <a:rPr lang="en-US" sz="2800" dirty="0" err="1"/>
              <a:t>sono</a:t>
            </a:r>
            <a:r>
              <a:rPr lang="en-US" sz="2800" dirty="0"/>
              <a:t> chemical method.</a:t>
            </a:r>
          </a:p>
          <a:p>
            <a:pPr lvl="1" algn="just"/>
            <a:r>
              <a:rPr lang="en-US" sz="2800" dirty="0"/>
              <a:t>The prepared nano material are </a:t>
            </a:r>
            <a:r>
              <a:rPr lang="en-US" sz="2800" dirty="0" err="1"/>
              <a:t>characterised</a:t>
            </a:r>
            <a:r>
              <a:rPr lang="en-US" sz="2800" dirty="0"/>
              <a:t> by different characteristic method. </a:t>
            </a:r>
          </a:p>
          <a:p>
            <a:pPr lvl="1" algn="just"/>
            <a:r>
              <a:rPr lang="en-US" sz="2800" dirty="0"/>
              <a:t>The observed parameter of the </a:t>
            </a:r>
            <a:r>
              <a:rPr lang="en-US" sz="2800" dirty="0" err="1"/>
              <a:t>nanoferrite</a:t>
            </a:r>
            <a:r>
              <a:rPr lang="en-US" sz="2800" dirty="0"/>
              <a:t> material are use as substrate to the microstrip patch Antenna. The microstrip </a:t>
            </a:r>
            <a:r>
              <a:rPr lang="en-US" sz="2800"/>
              <a:t>patch antenna </a:t>
            </a:r>
            <a:r>
              <a:rPr lang="en-US" sz="2800" dirty="0"/>
              <a:t>is simulated by HFSS simulator.</a:t>
            </a:r>
          </a:p>
          <a:p>
            <a:pPr marL="457200" lvl="1" indent="0" algn="just">
              <a:buNone/>
            </a:pPr>
            <a:endParaRPr lang="en-US" sz="2800" dirty="0"/>
          </a:p>
        </p:txBody>
      </p:sp>
    </p:spTree>
    <p:extLst>
      <p:ext uri="{BB962C8B-B14F-4D97-AF65-F5344CB8AC3E}">
        <p14:creationId xmlns:p14="http://schemas.microsoft.com/office/powerpoint/2010/main" val="28719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182D-3865-4DE3-8A82-65CE189B1028}"/>
              </a:ext>
            </a:extLst>
          </p:cNvPr>
          <p:cNvSpPr>
            <a:spLocks noGrp="1"/>
          </p:cNvSpPr>
          <p:nvPr>
            <p:ph type="title"/>
          </p:nvPr>
        </p:nvSpPr>
        <p:spPr/>
        <p:txBody>
          <a:bodyPr/>
          <a:lstStyle/>
          <a:p>
            <a:r>
              <a:rPr lang="en-US" dirty="0"/>
              <a:t>EXISTING METHODS</a:t>
            </a:r>
            <a:endParaRPr lang="en-IN" dirty="0"/>
          </a:p>
        </p:txBody>
      </p:sp>
      <p:sp>
        <p:nvSpPr>
          <p:cNvPr id="3" name="Content Placeholder 2">
            <a:extLst>
              <a:ext uri="{FF2B5EF4-FFF2-40B4-BE49-F238E27FC236}">
                <a16:creationId xmlns:a16="http://schemas.microsoft.com/office/drawing/2014/main" id="{7867EB6A-786D-44B9-9B90-6F1A09493DB4}"/>
              </a:ext>
            </a:extLst>
          </p:cNvPr>
          <p:cNvSpPr>
            <a:spLocks noGrp="1"/>
          </p:cNvSpPr>
          <p:nvPr>
            <p:ph idx="1"/>
          </p:nvPr>
        </p:nvSpPr>
        <p:spPr/>
        <p:txBody>
          <a:bodyPr/>
          <a:lstStyle/>
          <a:p>
            <a:r>
              <a:rPr lang="en-US" dirty="0"/>
              <a:t>Sol-Gel method</a:t>
            </a:r>
          </a:p>
          <a:p>
            <a:r>
              <a:rPr lang="en-US" dirty="0"/>
              <a:t>Multiple-Input Multiple Output</a:t>
            </a:r>
          </a:p>
          <a:p>
            <a:r>
              <a:rPr lang="en-US" dirty="0"/>
              <a:t>Lens Antenna</a:t>
            </a:r>
          </a:p>
          <a:p>
            <a:r>
              <a:rPr lang="en-US" dirty="0"/>
              <a:t>Parabolic reflector Antenna</a:t>
            </a:r>
            <a:endParaRPr lang="en-IN" dirty="0"/>
          </a:p>
        </p:txBody>
      </p:sp>
    </p:spTree>
    <p:extLst>
      <p:ext uri="{BB962C8B-B14F-4D97-AF65-F5344CB8AC3E}">
        <p14:creationId xmlns:p14="http://schemas.microsoft.com/office/powerpoint/2010/main" val="1941578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35C39-D4B3-4AE5-87E9-58B522D716A1}"/>
              </a:ext>
            </a:extLst>
          </p:cNvPr>
          <p:cNvSpPr>
            <a:spLocks noGrp="1"/>
          </p:cNvSpPr>
          <p:nvPr>
            <p:ph type="title"/>
          </p:nvPr>
        </p:nvSpPr>
        <p:spPr/>
        <p:txBody>
          <a:bodyPr/>
          <a:lstStyle/>
          <a:p>
            <a:r>
              <a:rPr lang="en-US" dirty="0"/>
              <a:t>NEW METHODS </a:t>
            </a:r>
            <a:endParaRPr lang="en-IN" dirty="0"/>
          </a:p>
        </p:txBody>
      </p:sp>
      <p:sp>
        <p:nvSpPr>
          <p:cNvPr id="3" name="Content Placeholder 2">
            <a:extLst>
              <a:ext uri="{FF2B5EF4-FFF2-40B4-BE49-F238E27FC236}">
                <a16:creationId xmlns:a16="http://schemas.microsoft.com/office/drawing/2014/main" id="{FA973286-2DA1-4C0B-B0E5-F23ED8045A49}"/>
              </a:ext>
            </a:extLst>
          </p:cNvPr>
          <p:cNvSpPr>
            <a:spLocks noGrp="1"/>
          </p:cNvSpPr>
          <p:nvPr>
            <p:ph idx="1"/>
          </p:nvPr>
        </p:nvSpPr>
        <p:spPr/>
        <p:txBody>
          <a:bodyPr/>
          <a:lstStyle/>
          <a:p>
            <a:r>
              <a:rPr lang="en-US" dirty="0" err="1"/>
              <a:t>Sonochemical</a:t>
            </a:r>
            <a:r>
              <a:rPr lang="en-US" dirty="0"/>
              <a:t> method</a:t>
            </a:r>
          </a:p>
          <a:p>
            <a:r>
              <a:rPr lang="en-US" dirty="0" err="1"/>
              <a:t>Nanoferrite</a:t>
            </a:r>
            <a:r>
              <a:rPr lang="en-US" dirty="0"/>
              <a:t> based substrate for MPA</a:t>
            </a:r>
            <a:endParaRPr lang="en-IN" dirty="0"/>
          </a:p>
        </p:txBody>
      </p:sp>
    </p:spTree>
    <p:extLst>
      <p:ext uri="{BB962C8B-B14F-4D97-AF65-F5344CB8AC3E}">
        <p14:creationId xmlns:p14="http://schemas.microsoft.com/office/powerpoint/2010/main" val="540226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F389E-6E3B-4BD8-BC52-7179FD155A04}"/>
              </a:ext>
            </a:extLst>
          </p:cNvPr>
          <p:cNvSpPr>
            <a:spLocks noGrp="1"/>
          </p:cNvSpPr>
          <p:nvPr>
            <p:ph type="title"/>
          </p:nvPr>
        </p:nvSpPr>
        <p:spPr/>
        <p:txBody>
          <a:bodyPr/>
          <a:lstStyle/>
          <a:p>
            <a:r>
              <a:rPr lang="en-US" dirty="0"/>
              <a:t>TOOLS REQUIRED</a:t>
            </a:r>
            <a:endParaRPr lang="en-IN" dirty="0"/>
          </a:p>
        </p:txBody>
      </p:sp>
      <p:sp>
        <p:nvSpPr>
          <p:cNvPr id="3" name="Content Placeholder 2">
            <a:extLst>
              <a:ext uri="{FF2B5EF4-FFF2-40B4-BE49-F238E27FC236}">
                <a16:creationId xmlns:a16="http://schemas.microsoft.com/office/drawing/2014/main" id="{C57E46BC-FDC1-4637-BD4E-6ECCFB6F75EC}"/>
              </a:ext>
            </a:extLst>
          </p:cNvPr>
          <p:cNvSpPr>
            <a:spLocks noGrp="1"/>
          </p:cNvSpPr>
          <p:nvPr>
            <p:ph idx="1"/>
          </p:nvPr>
        </p:nvSpPr>
        <p:spPr/>
        <p:txBody>
          <a:bodyPr/>
          <a:lstStyle/>
          <a:p>
            <a:r>
              <a:rPr lang="en-US" dirty="0"/>
              <a:t>HFSS [High Frequency Simulation Software]</a:t>
            </a:r>
          </a:p>
          <a:p>
            <a:r>
              <a:rPr lang="en-US" dirty="0" err="1"/>
              <a:t>Sonochemical</a:t>
            </a:r>
            <a:r>
              <a:rPr lang="en-US" dirty="0"/>
              <a:t> </a:t>
            </a:r>
          </a:p>
          <a:p>
            <a:r>
              <a:rPr lang="en-US" dirty="0"/>
              <a:t>XRD[X-Ray Diffraction]</a:t>
            </a:r>
          </a:p>
          <a:p>
            <a:r>
              <a:rPr lang="en-US" dirty="0"/>
              <a:t>FTIR[Fourier Transform Infrared]</a:t>
            </a:r>
          </a:p>
          <a:p>
            <a:r>
              <a:rPr lang="en-US" dirty="0"/>
              <a:t>SEM[Scanning Electron Microscope]</a:t>
            </a:r>
          </a:p>
          <a:p>
            <a:r>
              <a:rPr lang="en-US" dirty="0"/>
              <a:t>Dielectric study</a:t>
            </a:r>
          </a:p>
          <a:p>
            <a:r>
              <a:rPr lang="en-US"/>
              <a:t>VSM[Vibrating Sample Magnetometer]</a:t>
            </a:r>
            <a:endParaRPr lang="en-IN" dirty="0"/>
          </a:p>
        </p:txBody>
      </p:sp>
    </p:spTree>
    <p:extLst>
      <p:ext uri="{BB962C8B-B14F-4D97-AF65-F5344CB8AC3E}">
        <p14:creationId xmlns:p14="http://schemas.microsoft.com/office/powerpoint/2010/main" val="629074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592</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Bahnschrift</vt:lpstr>
      <vt:lpstr>Bahnschrift SemiBold Condensed</vt:lpstr>
      <vt:lpstr>Bahnschrift SemiLight Condensed</vt:lpstr>
      <vt:lpstr>Book Antiqua</vt:lpstr>
      <vt:lpstr>Calibri</vt:lpstr>
      <vt:lpstr>Calibri Light</vt:lpstr>
      <vt:lpstr>Wingdings</vt:lpstr>
      <vt:lpstr>Office Theme</vt:lpstr>
      <vt:lpstr>DEPARTMENT OF ELECTRONICS AND COMMUNICATION ENGINEERING</vt:lpstr>
      <vt:lpstr>CONTENTS</vt:lpstr>
      <vt:lpstr>INTRODUCTION</vt:lpstr>
      <vt:lpstr>LITERATURE SURVEY</vt:lpstr>
      <vt:lpstr>PowerPoint Presentation</vt:lpstr>
      <vt:lpstr>OBJECTIVE</vt:lpstr>
      <vt:lpstr>EXISTING METHODS</vt:lpstr>
      <vt:lpstr>NEW METHODS </vt:lpstr>
      <vt:lpstr>TOOLS REQUIRED</vt:lpstr>
      <vt:lpstr>REFERENCES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ADMIN</dc:creator>
  <cp:lastModifiedBy>ADMIN</cp:lastModifiedBy>
  <cp:revision>61</cp:revision>
  <dcterms:created xsi:type="dcterms:W3CDTF">2022-09-08T14:13:25Z</dcterms:created>
  <dcterms:modified xsi:type="dcterms:W3CDTF">2023-10-01T07:41:32Z</dcterms:modified>
</cp:coreProperties>
</file>