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a115f7bd60ca7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aa115f7bd60ca7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aa115f7bd60ca7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"/>
          <p:cNvSpPr txBox="1"/>
          <p:nvPr>
            <p:ph type="ctrTitle"/>
          </p:nvPr>
        </p:nvSpPr>
        <p:spPr>
          <a:xfrm>
            <a:off x="914400" y="1905001"/>
            <a:ext cx="10058400" cy="25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"/>
          <p:cNvSpPr txBox="1"/>
          <p:nvPr>
            <p:ph idx="1" type="subTitle"/>
          </p:nvPr>
        </p:nvSpPr>
        <p:spPr>
          <a:xfrm>
            <a:off x="914400" y="4572000"/>
            <a:ext cx="8615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7" name="Google Shape;207;p2"/>
          <p:cNvSpPr txBox="1"/>
          <p:nvPr>
            <p:ph idx="10" type="dt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"/>
          <p:cNvSpPr txBox="1"/>
          <p:nvPr>
            <p:ph idx="11" type="ftr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"/>
          <p:cNvSpPr/>
          <p:nvPr>
            <p:ph idx="12" type="sldNum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1"/>
          <p:cNvSpPr txBox="1"/>
          <p:nvPr>
            <p:ph idx="1" type="body"/>
          </p:nvPr>
        </p:nvSpPr>
        <p:spPr>
          <a:xfrm rot="5400000">
            <a:off x="3289250" y="-1079550"/>
            <a:ext cx="4800600" cy="10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11"/>
          <p:cNvSpPr txBox="1"/>
          <p:nvPr>
            <p:ph idx="10" type="dt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1"/>
          <p:cNvSpPr txBox="1"/>
          <p:nvPr>
            <p:ph idx="11" type="ftr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1"/>
          <p:cNvSpPr/>
          <p:nvPr>
            <p:ph idx="12" type="sldNum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/>
          <p:nvPr>
            <p:ph type="title"/>
          </p:nvPr>
        </p:nvSpPr>
        <p:spPr>
          <a:xfrm rot="5400000">
            <a:off x="7081900" y="2032039"/>
            <a:ext cx="58515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2"/>
          <p:cNvSpPr txBox="1"/>
          <p:nvPr>
            <p:ph idx="1" type="body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12"/>
          <p:cNvSpPr txBox="1"/>
          <p:nvPr>
            <p:ph idx="10" type="dt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2"/>
          <p:cNvSpPr txBox="1"/>
          <p:nvPr>
            <p:ph idx="11" type="ftr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2"/>
          <p:cNvSpPr/>
          <p:nvPr>
            <p:ph idx="12" type="sldNum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"/>
          <p:cNvSpPr txBox="1"/>
          <p:nvPr>
            <p:ph idx="1" type="body"/>
          </p:nvPr>
        </p:nvSpPr>
        <p:spPr>
          <a:xfrm>
            <a:off x="609600" y="1600200"/>
            <a:ext cx="10160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"/>
          <p:cNvSpPr txBox="1"/>
          <p:nvPr>
            <p:ph idx="10" type="dt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"/>
          <p:cNvSpPr txBox="1"/>
          <p:nvPr>
            <p:ph idx="11" type="ftr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"/>
          <p:cNvSpPr/>
          <p:nvPr>
            <p:ph idx="12" type="sldNum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/>
          <p:nvPr>
            <p:ph type="title"/>
          </p:nvPr>
        </p:nvSpPr>
        <p:spPr>
          <a:xfrm>
            <a:off x="963085" y="5486400"/>
            <a:ext cx="102129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sz="36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"/>
          <p:cNvSpPr txBox="1"/>
          <p:nvPr>
            <p:ph idx="1" type="body"/>
          </p:nvPr>
        </p:nvSpPr>
        <p:spPr>
          <a:xfrm>
            <a:off x="963085" y="3852863"/>
            <a:ext cx="81810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9" name="Google Shape;219;p4"/>
          <p:cNvSpPr txBox="1"/>
          <p:nvPr>
            <p:ph idx="10" type="dt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"/>
          <p:cNvSpPr txBox="1"/>
          <p:nvPr>
            <p:ph idx="11" type="ftr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"/>
          <p:cNvSpPr/>
          <p:nvPr>
            <p:ph idx="12" type="sldNum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"/>
          <p:cNvSpPr txBox="1"/>
          <p:nvPr>
            <p:ph idx="1" type="body"/>
          </p:nvPr>
        </p:nvSpPr>
        <p:spPr>
          <a:xfrm>
            <a:off x="609600" y="1536192"/>
            <a:ext cx="4876800" cy="4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25" name="Google Shape;225;p5"/>
          <p:cNvSpPr txBox="1"/>
          <p:nvPr>
            <p:ph idx="2" type="body"/>
          </p:nvPr>
        </p:nvSpPr>
        <p:spPr>
          <a:xfrm>
            <a:off x="5892800" y="1536192"/>
            <a:ext cx="4876800" cy="4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26" name="Google Shape;226;p5"/>
          <p:cNvSpPr txBox="1"/>
          <p:nvPr>
            <p:ph idx="10" type="dt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"/>
          <p:cNvSpPr txBox="1"/>
          <p:nvPr>
            <p:ph idx="11" type="ftr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"/>
          <p:cNvSpPr/>
          <p:nvPr>
            <p:ph idx="12" type="sldNum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6"/>
          <p:cNvSpPr txBox="1"/>
          <p:nvPr>
            <p:ph idx="1" type="body"/>
          </p:nvPr>
        </p:nvSpPr>
        <p:spPr>
          <a:xfrm>
            <a:off x="609600" y="1535113"/>
            <a:ext cx="487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2" name="Google Shape;232;p6"/>
          <p:cNvSpPr txBox="1"/>
          <p:nvPr>
            <p:ph idx="2" type="body"/>
          </p:nvPr>
        </p:nvSpPr>
        <p:spPr>
          <a:xfrm>
            <a:off x="609600" y="2174875"/>
            <a:ext cx="487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33" name="Google Shape;233;p6"/>
          <p:cNvSpPr txBox="1"/>
          <p:nvPr>
            <p:ph idx="3" type="body"/>
          </p:nvPr>
        </p:nvSpPr>
        <p:spPr>
          <a:xfrm>
            <a:off x="5892800" y="1535113"/>
            <a:ext cx="487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4" name="Google Shape;234;p6"/>
          <p:cNvSpPr txBox="1"/>
          <p:nvPr>
            <p:ph idx="4" type="body"/>
          </p:nvPr>
        </p:nvSpPr>
        <p:spPr>
          <a:xfrm>
            <a:off x="5892800" y="2174875"/>
            <a:ext cx="487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35" name="Google Shape;235;p6"/>
          <p:cNvSpPr txBox="1"/>
          <p:nvPr>
            <p:ph idx="10" type="dt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"/>
          <p:cNvSpPr txBox="1"/>
          <p:nvPr>
            <p:ph idx="11" type="ftr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"/>
          <p:cNvSpPr/>
          <p:nvPr>
            <p:ph idx="12" type="sldNum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7"/>
          <p:cNvSpPr txBox="1"/>
          <p:nvPr>
            <p:ph idx="10" type="dt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7"/>
          <p:cNvSpPr txBox="1"/>
          <p:nvPr>
            <p:ph idx="11" type="ftr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7"/>
          <p:cNvSpPr/>
          <p:nvPr>
            <p:ph idx="12" type="sldNum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>
            <p:ph idx="10" type="dt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8"/>
          <p:cNvSpPr txBox="1"/>
          <p:nvPr>
            <p:ph idx="11" type="ftr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8"/>
          <p:cNvSpPr/>
          <p:nvPr>
            <p:ph idx="12" type="sldNum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/>
          <p:nvPr>
            <p:ph type="title"/>
          </p:nvPr>
        </p:nvSpPr>
        <p:spPr>
          <a:xfrm>
            <a:off x="406401" y="5495544"/>
            <a:ext cx="103632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9"/>
          <p:cNvSpPr txBox="1"/>
          <p:nvPr>
            <p:ph idx="1" type="body"/>
          </p:nvPr>
        </p:nvSpPr>
        <p:spPr>
          <a:xfrm>
            <a:off x="406400" y="6096000"/>
            <a:ext cx="1036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0" name="Google Shape;250;p9"/>
          <p:cNvSpPr txBox="1"/>
          <p:nvPr>
            <p:ph idx="10" type="dt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9"/>
          <p:cNvSpPr txBox="1"/>
          <p:nvPr>
            <p:ph idx="11" type="ftr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9"/>
          <p:cNvSpPr/>
          <p:nvPr>
            <p:ph idx="12" type="sldNum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9"/>
          <p:cNvSpPr txBox="1"/>
          <p:nvPr>
            <p:ph idx="2" type="body"/>
          </p:nvPr>
        </p:nvSpPr>
        <p:spPr>
          <a:xfrm>
            <a:off x="406400" y="381000"/>
            <a:ext cx="10363200" cy="49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>
            <p:ph type="title"/>
          </p:nvPr>
        </p:nvSpPr>
        <p:spPr>
          <a:xfrm>
            <a:off x="402336" y="5495278"/>
            <a:ext cx="103632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0"/>
          <p:cNvSpPr/>
          <p:nvPr>
            <p:ph idx="2" type="pic"/>
          </p:nvPr>
        </p:nvSpPr>
        <p:spPr>
          <a:xfrm>
            <a:off x="0" y="0"/>
            <a:ext cx="112776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10"/>
          <p:cNvSpPr txBox="1"/>
          <p:nvPr>
            <p:ph idx="1" type="body"/>
          </p:nvPr>
        </p:nvSpPr>
        <p:spPr>
          <a:xfrm>
            <a:off x="402336" y="6096000"/>
            <a:ext cx="10363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8" name="Google Shape;258;p10"/>
          <p:cNvSpPr txBox="1"/>
          <p:nvPr>
            <p:ph idx="10" type="dt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0"/>
          <p:cNvSpPr/>
          <p:nvPr>
            <p:ph idx="12" type="sldNum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10"/>
          <p:cNvSpPr txBox="1"/>
          <p:nvPr>
            <p:ph idx="11" type="ftr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8" name="Google Shape;198;p1"/>
          <p:cNvSpPr txBox="1"/>
          <p:nvPr>
            <p:ph idx="1" type="body"/>
          </p:nvPr>
        </p:nvSpPr>
        <p:spPr>
          <a:xfrm>
            <a:off x="609600" y="1600200"/>
            <a:ext cx="10160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>
            <p:ph idx="12" type="sldNum"/>
          </p:nvPr>
        </p:nvSpPr>
        <p:spPr>
          <a:xfrm>
            <a:off x="11375717" y="5648960"/>
            <a:ext cx="7314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"/>
          <p:cNvSpPr txBox="1"/>
          <p:nvPr>
            <p:ph idx="11" type="ftr"/>
          </p:nvPr>
        </p:nvSpPr>
        <p:spPr>
          <a:xfrm rot="-5400000">
            <a:off x="10510479" y="3987731"/>
            <a:ext cx="2367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1"/>
          <p:cNvSpPr txBox="1"/>
          <p:nvPr>
            <p:ph idx="10" type="dt"/>
          </p:nvPr>
        </p:nvSpPr>
        <p:spPr>
          <a:xfrm rot="-5400000">
            <a:off x="10474929" y="1584900"/>
            <a:ext cx="2438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774451" y="1195754"/>
            <a:ext cx="83613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</a:pPr>
            <a:r>
              <a:rPr b="1" lang="en-US" sz="6000">
                <a:solidFill>
                  <a:schemeClr val="dk1"/>
                </a:solidFill>
              </a:rPr>
              <a:t>TALKING CHATBOT USING PYTHON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66461" y="4964947"/>
            <a:ext cx="34503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BY,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Mr.L.RAMESH (Assistant professor)</a:t>
            </a:r>
            <a:endParaRPr/>
          </a:p>
          <a:p>
            <a:pPr indent="0" lvl="0" marL="0" rtl="0" algn="l">
              <a:spcBef>
                <a:spcPts val="86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301658" y="4210895"/>
            <a:ext cx="39876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G.NANDHINI (927621BEC131)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G.PAVITHRA (927621BEC143)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V.PRIYADHARSHINI (927621BEC155)</a:t>
            </a:r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1538" y="348762"/>
            <a:ext cx="2156700" cy="9144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  <p:pic>
        <p:nvPicPr>
          <p:cNvPr id="281" name="Google Shape;28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658" y="292374"/>
            <a:ext cx="2319900" cy="9033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  <p:pic>
        <p:nvPicPr>
          <p:cNvPr descr="MKCE ECE Dept. LOGO.jpg" id="282" name="Google Shape;28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3058" y="214290"/>
            <a:ext cx="1015292" cy="105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1" lang="en-US"/>
              <a:t>MODULES IDENTIFIED</a:t>
            </a:r>
            <a:endParaRPr b="1"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609600" y="1600200"/>
            <a:ext cx="10160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Python 3.7.4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Pycharm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Chatterbox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1" lang="en-US"/>
              <a:t>PLAN OF WORK</a:t>
            </a:r>
            <a:endParaRPr b="1"/>
          </a:p>
        </p:txBody>
      </p:sp>
      <p:sp>
        <p:nvSpPr>
          <p:cNvPr id="342" name="Google Shape;342;p23"/>
          <p:cNvSpPr txBox="1"/>
          <p:nvPr>
            <p:ph idx="1" type="body"/>
          </p:nvPr>
        </p:nvSpPr>
        <p:spPr>
          <a:xfrm>
            <a:off x="812800" y="1992922"/>
            <a:ext cx="10566300" cy="3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We are going to load the data.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With the help of loaded data, the chatbot can answer the questions which are asked by the user.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Firstly, we have to train the bot to answer the question we have asked.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sApp Image 2023-10-12 at 4.49.07 PM.jpeg" id="348" name="Google Shape;348;p2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709" y="785405"/>
            <a:ext cx="8978100" cy="52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1" lang="en-US"/>
              <a:t>CONCLUSION</a:t>
            </a:r>
            <a:endParaRPr b="1"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812800" y="1711568"/>
            <a:ext cx="10566300" cy="4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Voice bots improve the customer experience by providing them with immediate responses. They are easy to use and always available.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Their high comprehension rate makes the customer experience smoother.</a:t>
            </a:r>
            <a:endParaRPr sz="2800"/>
          </a:p>
          <a:p>
            <a:pPr indent="-508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1" lang="en-US"/>
              <a:t>REFERENCES</a:t>
            </a:r>
            <a:endParaRPr/>
          </a:p>
        </p:txBody>
      </p:sp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609600" y="1600200"/>
            <a:ext cx="10160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“Recruitment Chatbots”, International Research Journal of Engineering and Technology (IRJET), vol. 5, Issue:08, Aug 2018.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“Task-based Interaction Chatbot”, EEE521 final year project Report school of computing, Engineering &amp; Intelligent System.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2.4“Intelligent Chatbot for Easy Web-Analytics Insights”. In 2018 International Conference on Advances in Computing, Communications and Informatics (ICACCI) (pp. 2193-2195). IEEE .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Clark, K., Khandelwal, U., Levy, O., &amp; Manning, C. D. (2019). What does BERT look at? An analysis of BERT's attention. </a:t>
            </a:r>
            <a:r>
              <a:rPr i="1" lang="en-US"/>
              <a:t>arXiv preprint arXiv:1906.04341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1" lang="en-US"/>
              <a:t>INTRODUCTION</a:t>
            </a:r>
            <a:endParaRPr b="1"/>
          </a:p>
        </p:txBody>
      </p:sp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609600" y="1600200"/>
            <a:ext cx="10160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A chatbot is a computer software which is used to communicate through audio or text methods.</a:t>
            </a:r>
            <a:endParaRPr/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It is used to perform various tasks such as responding to users instantly ,solving problems and so on.</a:t>
            </a:r>
            <a:endParaRPr/>
          </a:p>
          <a:p>
            <a:pPr indent="-254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254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1" lang="en-US"/>
              <a:t>TYPES OF CHATBOT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609600" y="1600200"/>
            <a:ext cx="10160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mbria"/>
              <a:buAutoNum type="arabicParenR"/>
            </a:pPr>
            <a:r>
              <a:rPr lang="en-US" sz="3200"/>
              <a:t>Menu/button-based chatbots.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SzPts val="3200"/>
              <a:buFont typeface="Cambria"/>
              <a:buAutoNum type="arabicParenR"/>
            </a:pPr>
            <a:r>
              <a:rPr lang="en-US" sz="3200"/>
              <a:t>Linguistic Based (Rule-Based Chatbots).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SzPts val="3200"/>
              <a:buFont typeface="Cambria"/>
              <a:buAutoNum type="arabicParenR"/>
            </a:pPr>
            <a:r>
              <a:rPr lang="en-US" sz="3200"/>
              <a:t>Keyword recognition-based chatbots.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SzPts val="3200"/>
              <a:buFont typeface="Cambria"/>
              <a:buAutoNum type="arabicParenR"/>
            </a:pPr>
            <a:r>
              <a:rPr lang="en-US" sz="3200"/>
              <a:t>Machine Learning chatbots.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SzPts val="3200"/>
              <a:buFont typeface="Cambria"/>
              <a:buAutoNum type="arabicParenR"/>
            </a:pPr>
            <a:r>
              <a:rPr lang="en-US" sz="3200"/>
              <a:t>The hybrid model.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SzPts val="3200"/>
              <a:buFont typeface="Cambria"/>
              <a:buAutoNum type="arabicParenR"/>
            </a:pPr>
            <a:r>
              <a:rPr lang="en-US" sz="3200"/>
              <a:t>Voice bots.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1" lang="en-US"/>
              <a:t>How it works?</a:t>
            </a:r>
            <a:endParaRPr b="1"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609600" y="1600200"/>
            <a:ext cx="10160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mbria"/>
              <a:buAutoNum type="arabicParenR"/>
            </a:pPr>
            <a:r>
              <a:rPr lang="en-US" sz="3200"/>
              <a:t>Prepare the Dependencies.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SzPts val="3200"/>
              <a:buFont typeface="Cambria"/>
              <a:buAutoNum type="arabicParenR"/>
            </a:pPr>
            <a:r>
              <a:rPr lang="en-US" sz="3200"/>
              <a:t>Import Classes.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SzPts val="3200"/>
              <a:buFont typeface="Cambria"/>
              <a:buAutoNum type="arabicParenR"/>
            </a:pPr>
            <a:r>
              <a:rPr lang="en-US" sz="3200"/>
              <a:t>Create and Train the Chatbot.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SzPts val="3200"/>
              <a:buFont typeface="Cambria"/>
              <a:buAutoNum type="arabicParenR"/>
            </a:pPr>
            <a:r>
              <a:rPr lang="en-US" sz="3200"/>
              <a:t>Communicate with the Python Chatbot.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SzPts val="3200"/>
              <a:buFont typeface="Cambria"/>
              <a:buAutoNum type="arabicParenR"/>
            </a:pPr>
            <a:r>
              <a:rPr lang="en-US" sz="3200"/>
              <a:t>Train your Python Chatbot with a Corpus of Data.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1" lang="en-US"/>
              <a:t>PROBLEM STATEMENT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855785" y="1711568"/>
            <a:ext cx="9601200" cy="4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/>
              <a:t>Development of a Talking Chatbot for Enhanced User Interaction and Engagement</a:t>
            </a:r>
            <a:endParaRPr/>
          </a:p>
          <a:p>
            <a:pPr indent="-228600" lvl="0" marL="342900" rtl="0" algn="just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/>
              <a:t>           </a:t>
            </a:r>
            <a:endParaRPr/>
          </a:p>
          <a:p>
            <a:pPr indent="-228600" lvl="0" marL="342900" rtl="0" algn="just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/>
              <a:t>               </a:t>
            </a:r>
            <a:r>
              <a:rPr lang="en-US" sz="2000"/>
              <a:t>The objective of this project is to design, develop, and deploy an intelligent talking chatbot utilizing Python, with a focus on providing a conversational experience that enhances user engagement and interaction.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1" lang="en-US"/>
              <a:t>OBJECTIVES</a:t>
            </a:r>
            <a:endParaRPr b="1"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824523" y="1717430"/>
            <a:ext cx="10566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To make chatbot easy for users </a:t>
            </a:r>
            <a:endParaRPr/>
          </a:p>
          <a:p>
            <a:pPr indent="-2286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To find information by instantaneously responding to questions and requests through text input, audio input, or both without the need for human intervention or manual research.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1" lang="en-US"/>
              <a:t>EXITING SYSTEM</a:t>
            </a:r>
            <a:endParaRPr b="1"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609600" y="1600200"/>
            <a:ext cx="10160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 chat bot is a computer program which conducts a conversation textual methods. Such programs are every time designed to determine how a human would behave as a conversational partner, thereby passing the Turing test.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609600" y="427038"/>
            <a:ext cx="1016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b="1" lang="en-US"/>
              <a:t>PROPOSED SYSTEM</a:t>
            </a:r>
            <a:endParaRPr b="1"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812800" y="2028091"/>
            <a:ext cx="100896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just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We have proposed that the Chatbot which conducts a conversation in a via auditory method.</a:t>
            </a:r>
            <a:endParaRPr/>
          </a:p>
          <a:p>
            <a:pPr indent="-228600" lvl="0" marL="342900" rtl="0" algn="just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By this voice method now we can save our time in chatbot using python implementation.</a:t>
            </a:r>
            <a:endParaRPr/>
          </a:p>
          <a:p>
            <a:pPr indent="-228600" lvl="0" marL="342900" rtl="0" algn="just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It is very useful to respond to customers in a second.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801077" y="602885"/>
            <a:ext cx="10566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mbria"/>
              <a:buNone/>
            </a:pPr>
            <a:r>
              <a:rPr b="1" lang="en-US" sz="4400"/>
              <a:t>COMPARISON  BETWEEN PROPOSED METHOD  &amp;  EXISTING METHOD:</a:t>
            </a:r>
            <a:endParaRPr b="1" sz="4400"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789354" y="2285999"/>
            <a:ext cx="98787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just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 the existing system the Chatbot which can reply only by text method but in our project we have proposed the Chatbot to reply in voice method.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jacenc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