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cy="10287000" cx="18288000"/>
  <p:notesSz cx="6858000" cy="9144000"/>
  <p:embeddedFontLst>
    <p:embeddedFont>
      <p:font typeface="Times New Roman Bold" panose="02030802070405020303" charset="1"/>
      <p:regular r:id="rId15"/>
    </p:embeddedFont>
    <p:embeddedFont>
      <p:font typeface="Trebuchet MS" panose="020B0603020202020204" charset="1"/>
      <p:regular r:id="rId16"/>
    </p:embeddedFont>
    <p:embeddedFont>
      <p:font typeface="TT Rounds Condensed" panose="02000506030000020003" charset="1"/>
      <p:regular r:id="rId17"/>
    </p:embeddedFont>
    <p:embeddedFont>
      <p:font typeface="Trebuchet MS Bold" panose="020B0703020202020204" charset="1"/>
      <p:regular r:id="rId18"/>
    </p:embeddedFont>
    <p:embeddedFont>
      <p:font typeface="Times New Roman" panose="02030502070405020303" charset="1"/>
      <p:regular r:id="rId19"/>
    </p:embeddedFont>
    <p:embeddedFont>
      <p:font typeface="Canva Sans" panose="020B0503030501040103" charset="1"/>
      <p:regular r:id="rId20"/>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font" Target="fonts/font6.fntdata"/><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81" name=""/>
        <p:cNvGrpSpPr/>
        <p:nvPr/>
      </p:nvGrpSpPr>
      <p:grpSpPr>
        <a:xfrm>
          <a:off x="0" y="0"/>
          <a:ext cx="0" cy="0"/>
          <a:chOff x="0" y="0"/>
          <a:chExt cx="0" cy="0"/>
        </a:xfrm>
      </p:grpSpPr>
      <p:sp>
        <p:nvSpPr>
          <p:cNvPr id="1048832"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a:endParaRPr lang="cs-CZ"/>
          </a:p>
        </p:txBody>
      </p:sp>
      <p:sp>
        <p:nvSpPr>
          <p:cNvPr id="1048833"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fld id="{B7268E1E-0E44-426D-905E-8AD9B19D2182}" type="datetimeFigureOut">
              <a:rPr lang="cs-CZ" smtClean="0"/>
              <a:t>1.7.2013</a:t>
            </a:fld>
            <a:endParaRPr lang="cs-CZ"/>
          </a:p>
        </p:txBody>
      </p:sp>
      <p:sp>
        <p:nvSpPr>
          <p:cNvPr id="1048834" name="Slide Image Placeholder 3"/>
          <p:cNvSpPr>
            <a:spLocks noChangeAspect="1" noRot="1" noGrp="1"/>
          </p:cNvSpPr>
          <p:nvPr>
            <p:ph type="sldImg" idx="2"/>
          </p:nvPr>
        </p:nvSpPr>
        <p:spPr>
          <a:xfrm>
            <a:off x="2857500" y="512763"/>
            <a:ext cx="3429000" cy="2566987"/>
          </a:xfrm>
          <a:prstGeom prst="rect"/>
          <a:noFill/>
          <a:ln w="12700">
            <a:solidFill>
              <a:prstClr val="black"/>
            </a:solidFill>
          </a:ln>
        </p:spPr>
        <p:txBody>
          <a:bodyPr anchor="ctr" bIns="45720" lIns="91440" rIns="91440" rtlCol="0" tIns="45720" vert="horz"/>
          <a:p>
            <a:endParaRPr lang="cs-CZ"/>
          </a:p>
        </p:txBody>
      </p:sp>
      <p:sp>
        <p:nvSpPr>
          <p:cNvPr id="1048835" name="Notes Placeholder 4"/>
          <p:cNvSpPr>
            <a:spLocks noGrp="1"/>
          </p:cNvSpPr>
          <p:nvPr>
            <p:ph type="body" sz="quarter" idx="3"/>
          </p:nvPr>
        </p:nvSpPr>
        <p:spPr>
          <a:xfrm>
            <a:off x="914400" y="3251200"/>
            <a:ext cx="7315200" cy="3081338"/>
          </a:xfrm>
          <a:prstGeom prst="rect"/>
        </p:spPr>
        <p:txBody>
          <a:bodyPr bIns="45720" lIns="91440" rIns="91440" rtlCol="0" tIns="45720" vert="horz"/>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1048836"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a:endParaRPr lang="cs-CZ"/>
          </a:p>
        </p:txBody>
      </p:sp>
      <p:sp>
        <p:nvSpPr>
          <p:cNvPr id="1048837"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fld id="{871B2431-D351-4C6E-A3CF-9DFAC0E3E050}" type="slidenum">
              <a:rPr lang="cs-CZ" smtClean="0"/>
              <a:t>‹#›</a:t>
            </a:fld>
            <a:endParaRPr lang="cs-CZ"/>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1" name="Header Placeholder 1"/>
          <p:cNvSpPr>
            <a:spLocks noGrp="1"/>
          </p:cNvSpPr>
          <p:nvPr>
            <p:ph type="hdr" sz="quarter"/>
          </p:nvPr>
        </p:nvSpPr>
        <p:spPr>
          <a:xfrm>
            <a:off x="0" y="0"/>
            <a:ext cx="3962400" cy="342900"/>
          </a:xfrm>
          <a:prstGeom prst="rect"/>
        </p:spPr>
        <p:txBody>
          <a:bodyPr bIns="45720" lIns="91440" rIns="91440" rtlCol="0" tIns="45720" vert="horz"/>
          <a:lstStyle>
            <a:lvl1pPr algn="l">
              <a:defRPr sz="1200"/>
            </a:lvl1pPr>
          </a:lstStyle>
          <a:p/>
        </p:txBody>
      </p:sp>
      <p:sp>
        <p:nvSpPr>
          <p:cNvPr id="1048602" name="Date Placeholder 2"/>
          <p:cNvSpPr>
            <a:spLocks noGrp="1"/>
          </p:cNvSpPr>
          <p:nvPr>
            <p:ph type="dt" idx="1"/>
          </p:nvPr>
        </p:nvSpPr>
        <p:spPr>
          <a:xfrm>
            <a:off x="5180013" y="0"/>
            <a:ext cx="3962400" cy="342900"/>
          </a:xfrm>
          <a:prstGeom prst="rect"/>
        </p:spPr>
        <p:txBody>
          <a:bodyPr bIns="45720" lIns="91440" rIns="91440" rtlCol="0" tIns="45720" vert="horz"/>
          <a:lstStyle>
            <a:lvl1pPr algn="r">
              <a:defRPr sz="1200"/>
            </a:lvl1pPr>
          </a:lstStyle>
          <a:p>
            <a:r>
              <a:rPr lang="cs-CZ" smtClean="0"/>
              <a:t>1.7.2013</a:t>
            </a:r>
          </a:p>
        </p:txBody>
      </p:sp>
      <p:sp>
        <p:nvSpPr>
          <p:cNvPr id="1048603" name="Slide Image Placeholder 3"/>
          <p:cNvSpPr>
            <a:spLocks noChangeAspect="1" noRot="1" noGrp="1"/>
          </p:cNvSpPr>
          <p:nvPr>
            <p:ph type="sldImg" idx="2"/>
          </p:nvPr>
        </p:nvSpPr>
        <p:spPr>
          <a:xfrm>
            <a:off x="2857500" y="512763"/>
            <a:ext cx="3429000" cy="2566987"/>
          </a:xfrm>
          <a:prstGeom prst="rect"/>
          <a:noFill/>
          <a:ln w="12700">
            <a:solidFill>
              <a:prstClr val="black"/>
            </a:solidFill>
          </a:ln>
        </p:spPr>
        <p:txBody>
          <a:bodyPr anchor="ctr" bIns="45720" lIns="91440" rIns="91440" rtlCol="0" tIns="45720" vert="horz"/>
          <a:p/>
        </p:txBody>
      </p:sp>
      <p:sp>
        <p:nvSpPr>
          <p:cNvPr id="1048604" name="Notes Placeholder 4"/>
          <p:cNvSpPr>
            <a:spLocks noGrp="1"/>
          </p:cNvSpPr>
          <p:nvPr>
            <p:ph type="body" sz="quarter" idx="3"/>
          </p:nvPr>
        </p:nvSpPr>
        <p:spPr>
          <a:xfrm>
            <a:off x="914400" y="3251200"/>
            <a:ext cx="7315200" cy="3081338"/>
          </a:xfrm>
          <a:prstGeom prst="rect"/>
        </p:spPr>
        <p:txBody>
          <a:bodyPr bIns="45720" lIns="91440" rIns="91440" rtlCol="0" tIns="45720" vert="horz"/>
          <a:p>
            <a:r>
              <a:rPr lang="en-US"/>
              <a:t>1</a:t>
            </a:r>
            <a:endParaRPr lang="en-US" smtClean="0"/>
          </a:p>
        </p:txBody>
      </p:sp>
      <p:sp>
        <p:nvSpPr>
          <p:cNvPr id="1048605" name="Footer Placeholder 5"/>
          <p:cNvSpPr>
            <a:spLocks noGrp="1"/>
          </p:cNvSpPr>
          <p:nvPr>
            <p:ph type="ftr" sz="quarter" idx="4"/>
          </p:nvPr>
        </p:nvSpPr>
        <p:spPr>
          <a:xfrm>
            <a:off x="0" y="6502400"/>
            <a:ext cx="3962400" cy="341313"/>
          </a:xfrm>
          <a:prstGeom prst="rect"/>
        </p:spPr>
        <p:txBody>
          <a:bodyPr anchor="b" bIns="45720" lIns="91440" rIns="91440" rtlCol="0" tIns="45720" vert="horz"/>
          <a:lstStyle>
            <a:lvl1pPr algn="l">
              <a:defRPr sz="1200"/>
            </a:lvl1pPr>
          </a:lstStyle>
          <a:p/>
        </p:txBody>
      </p:sp>
      <p:sp>
        <p:nvSpPr>
          <p:cNvPr id="1048606" name="Slide Number Placeholder 6"/>
          <p:cNvSpPr>
            <a:spLocks noGrp="1"/>
          </p:cNvSpPr>
          <p:nvPr>
            <p:ph type="sldNum" sz="quarter" idx="5"/>
          </p:nvPr>
        </p:nvSpPr>
        <p:spPr>
          <a:xfrm>
            <a:off x="5180013" y="6502400"/>
            <a:ext cx="3962400" cy="341313"/>
          </a:xfrm>
          <a:prstGeom prst="rect"/>
        </p:spPr>
        <p:txBody>
          <a:bodyPr anchor="b" bIns="45720" lIns="91440" rIns="91440" rtlCol="0" tIns="45720" vert="horz"/>
          <a:lstStyle>
            <a:lvl1pPr algn="r">
              <a:defRPr sz="1200"/>
            </a:lvl1pPr>
          </a:lstStyle>
          <a:p>
            <a:r>
              <a:rPr lang="cs-CZ" smtClean="0"/>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71" name=""/>
        <p:cNvGrpSpPr/>
        <p:nvPr/>
      </p:nvGrpSpPr>
      <p:grpSpPr>
        <a:xfrm>
          <a:off x="0" y="0"/>
          <a:ext cx="0" cy="0"/>
          <a:chOff x="0" y="0"/>
          <a:chExt cx="0" cy="0"/>
        </a:xfrm>
      </p:grpSpPr>
      <p:sp>
        <p:nvSpPr>
          <p:cNvPr id="1048777"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778"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779"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780" name="Footer Placeholder 4"/>
          <p:cNvSpPr>
            <a:spLocks noGrp="1"/>
          </p:cNvSpPr>
          <p:nvPr>
            <p:ph type="ftr" sz="quarter" idx="11"/>
          </p:nvPr>
        </p:nvSpPr>
        <p:spPr/>
        <p:txBody>
          <a:bodyPr/>
          <a:p>
            <a:endParaRPr lang="en-US"/>
          </a:p>
        </p:txBody>
      </p:sp>
      <p:sp>
        <p:nvSpPr>
          <p:cNvPr id="1048781"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76" name=""/>
        <p:cNvGrpSpPr/>
        <p:nvPr/>
      </p:nvGrpSpPr>
      <p:grpSpPr>
        <a:xfrm>
          <a:off x="0" y="0"/>
          <a:ext cx="0" cy="0"/>
          <a:chOff x="0" y="0"/>
          <a:chExt cx="0" cy="0"/>
        </a:xfrm>
      </p:grpSpPr>
      <p:sp>
        <p:nvSpPr>
          <p:cNvPr id="1048802" name="Title 1"/>
          <p:cNvSpPr>
            <a:spLocks noGrp="1"/>
          </p:cNvSpPr>
          <p:nvPr>
            <p:ph type="title"/>
          </p:nvPr>
        </p:nvSpPr>
        <p:spPr/>
        <p:txBody>
          <a:bodyPr/>
          <a:p>
            <a:r>
              <a:rPr lang="en-US" smtClean="0"/>
              <a:t>Click to edit Master title style</a:t>
            </a:r>
            <a:endParaRPr lang="en-US"/>
          </a:p>
        </p:txBody>
      </p:sp>
      <p:sp>
        <p:nvSpPr>
          <p:cNvPr id="1048803"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04"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805" name="Footer Placeholder 4"/>
          <p:cNvSpPr>
            <a:spLocks noGrp="1"/>
          </p:cNvSpPr>
          <p:nvPr>
            <p:ph type="ftr" sz="quarter" idx="11"/>
          </p:nvPr>
        </p:nvSpPr>
        <p:spPr/>
        <p:txBody>
          <a:bodyPr/>
          <a:p>
            <a:endParaRPr lang="en-US"/>
          </a:p>
        </p:txBody>
      </p:sp>
      <p:sp>
        <p:nvSpPr>
          <p:cNvPr id="1048806"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73" name=""/>
        <p:cNvGrpSpPr/>
        <p:nvPr/>
      </p:nvGrpSpPr>
      <p:grpSpPr>
        <a:xfrm>
          <a:off x="0" y="0"/>
          <a:ext cx="0" cy="0"/>
          <a:chOff x="0" y="0"/>
          <a:chExt cx="0" cy="0"/>
        </a:xfrm>
      </p:grpSpPr>
      <p:sp>
        <p:nvSpPr>
          <p:cNvPr id="1048786"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787"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88"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789" name="Footer Placeholder 4"/>
          <p:cNvSpPr>
            <a:spLocks noGrp="1"/>
          </p:cNvSpPr>
          <p:nvPr>
            <p:ph type="ftr" sz="quarter" idx="11"/>
          </p:nvPr>
        </p:nvSpPr>
        <p:spPr/>
        <p:txBody>
          <a:bodyPr/>
          <a:p>
            <a:endParaRPr lang="en-US"/>
          </a:p>
        </p:txBody>
      </p:sp>
      <p:sp>
        <p:nvSpPr>
          <p:cNvPr id="1048790"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74" name=""/>
        <p:cNvGrpSpPr/>
        <p:nvPr/>
      </p:nvGrpSpPr>
      <p:grpSpPr>
        <a:xfrm>
          <a:off x="0" y="0"/>
          <a:ext cx="0" cy="0"/>
          <a:chOff x="0" y="0"/>
          <a:chExt cx="0" cy="0"/>
        </a:xfrm>
      </p:grpSpPr>
      <p:sp>
        <p:nvSpPr>
          <p:cNvPr id="1048791" name="Title 1"/>
          <p:cNvSpPr>
            <a:spLocks noGrp="1"/>
          </p:cNvSpPr>
          <p:nvPr>
            <p:ph type="title"/>
          </p:nvPr>
        </p:nvSpPr>
        <p:spPr/>
        <p:txBody>
          <a:bodyPr/>
          <a:p>
            <a:r>
              <a:rPr lang="en-US" smtClean="0"/>
              <a:t>Click to edit Master title style</a:t>
            </a:r>
            <a:endParaRPr lang="en-US"/>
          </a:p>
        </p:txBody>
      </p:sp>
      <p:sp>
        <p:nvSpPr>
          <p:cNvPr id="1048792"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93"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794" name="Footer Placeholder 4"/>
          <p:cNvSpPr>
            <a:spLocks noGrp="1"/>
          </p:cNvSpPr>
          <p:nvPr>
            <p:ph type="ftr" sz="quarter" idx="11"/>
          </p:nvPr>
        </p:nvSpPr>
        <p:spPr/>
        <p:txBody>
          <a:bodyPr/>
          <a:p>
            <a:endParaRPr lang="en-US"/>
          </a:p>
        </p:txBody>
      </p:sp>
      <p:sp>
        <p:nvSpPr>
          <p:cNvPr id="1048795"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77" name=""/>
        <p:cNvGrpSpPr/>
        <p:nvPr/>
      </p:nvGrpSpPr>
      <p:grpSpPr>
        <a:xfrm>
          <a:off x="0" y="0"/>
          <a:ext cx="0" cy="0"/>
          <a:chOff x="0" y="0"/>
          <a:chExt cx="0" cy="0"/>
        </a:xfrm>
      </p:grpSpPr>
      <p:sp>
        <p:nvSpPr>
          <p:cNvPr id="1048807"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808"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809" name="Date Placeholder 3"/>
          <p:cNvSpPr>
            <a:spLocks noGrp="1"/>
          </p:cNvSpPr>
          <p:nvPr>
            <p:ph type="dt" sz="half" idx="10"/>
          </p:nvPr>
        </p:nvSpPr>
        <p:spPr/>
        <p:txBody>
          <a:bodyPr/>
          <a:p>
            <a:fld id="{1D8BD707-D9CF-40AE-B4C6-C98DA3205C09}" type="datetimeFigureOut">
              <a:rPr lang="en-US" smtClean="0"/>
              <a:t>8/1/2011</a:t>
            </a:fld>
            <a:endParaRPr lang="en-US"/>
          </a:p>
        </p:txBody>
      </p:sp>
      <p:sp>
        <p:nvSpPr>
          <p:cNvPr id="1048810" name="Footer Placeholder 4"/>
          <p:cNvSpPr>
            <a:spLocks noGrp="1"/>
          </p:cNvSpPr>
          <p:nvPr>
            <p:ph type="ftr" sz="quarter" idx="11"/>
          </p:nvPr>
        </p:nvSpPr>
        <p:spPr/>
        <p:txBody>
          <a:bodyPr/>
          <a:p>
            <a:endParaRPr lang="en-US"/>
          </a:p>
        </p:txBody>
      </p:sp>
      <p:sp>
        <p:nvSpPr>
          <p:cNvPr id="1048811"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78" name=""/>
        <p:cNvGrpSpPr/>
        <p:nvPr/>
      </p:nvGrpSpPr>
      <p:grpSpPr>
        <a:xfrm>
          <a:off x="0" y="0"/>
          <a:ext cx="0" cy="0"/>
          <a:chOff x="0" y="0"/>
          <a:chExt cx="0" cy="0"/>
        </a:xfrm>
      </p:grpSpPr>
      <p:sp>
        <p:nvSpPr>
          <p:cNvPr id="1048812" name="Title 1"/>
          <p:cNvSpPr>
            <a:spLocks noGrp="1"/>
          </p:cNvSpPr>
          <p:nvPr>
            <p:ph type="title"/>
          </p:nvPr>
        </p:nvSpPr>
        <p:spPr/>
        <p:txBody>
          <a:bodyPr/>
          <a:p>
            <a:r>
              <a:rPr lang="en-US" smtClean="0"/>
              <a:t>Click to edit Master title style</a:t>
            </a:r>
            <a:endParaRPr lang="en-US"/>
          </a:p>
        </p:txBody>
      </p:sp>
      <p:sp>
        <p:nvSpPr>
          <p:cNvPr id="104881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1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15"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816" name="Footer Placeholder 5"/>
          <p:cNvSpPr>
            <a:spLocks noGrp="1"/>
          </p:cNvSpPr>
          <p:nvPr>
            <p:ph type="ftr" sz="quarter" idx="11"/>
          </p:nvPr>
        </p:nvSpPr>
        <p:spPr/>
        <p:txBody>
          <a:bodyPr/>
          <a:p>
            <a:endParaRPr lang="en-US"/>
          </a:p>
        </p:txBody>
      </p:sp>
      <p:sp>
        <p:nvSpPr>
          <p:cNvPr id="1048817"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79" name=""/>
        <p:cNvGrpSpPr/>
        <p:nvPr/>
      </p:nvGrpSpPr>
      <p:grpSpPr>
        <a:xfrm>
          <a:off x="0" y="0"/>
          <a:ext cx="0" cy="0"/>
          <a:chOff x="0" y="0"/>
          <a:chExt cx="0" cy="0"/>
        </a:xfrm>
      </p:grpSpPr>
      <p:sp>
        <p:nvSpPr>
          <p:cNvPr id="1048818" name="Title 1"/>
          <p:cNvSpPr>
            <a:spLocks noGrp="1"/>
          </p:cNvSpPr>
          <p:nvPr>
            <p:ph type="title"/>
          </p:nvPr>
        </p:nvSpPr>
        <p:spPr/>
        <p:txBody>
          <a:bodyPr/>
          <a:p>
            <a:r>
              <a:rPr lang="en-US" smtClean="0"/>
              <a:t>Click to edit Master title style</a:t>
            </a:r>
            <a:endParaRPr lang="en-US"/>
          </a:p>
        </p:txBody>
      </p:sp>
      <p:sp>
        <p:nvSpPr>
          <p:cNvPr id="1048819"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20"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21"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22"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23" name="Date Placeholder 6"/>
          <p:cNvSpPr>
            <a:spLocks noGrp="1"/>
          </p:cNvSpPr>
          <p:nvPr>
            <p:ph type="dt" sz="half" idx="10"/>
          </p:nvPr>
        </p:nvSpPr>
        <p:spPr/>
        <p:txBody>
          <a:bodyPr/>
          <a:p>
            <a:fld id="{1D8BD707-D9CF-40AE-B4C6-C98DA3205C09}" type="datetimeFigureOut">
              <a:rPr lang="en-US" smtClean="0"/>
              <a:t>8/1/2011</a:t>
            </a:fld>
            <a:endParaRPr lang="en-US"/>
          </a:p>
        </p:txBody>
      </p:sp>
      <p:sp>
        <p:nvSpPr>
          <p:cNvPr id="1048824" name="Footer Placeholder 7"/>
          <p:cNvSpPr>
            <a:spLocks noGrp="1"/>
          </p:cNvSpPr>
          <p:nvPr>
            <p:ph type="ftr" sz="quarter" idx="11"/>
          </p:nvPr>
        </p:nvSpPr>
        <p:spPr/>
        <p:txBody>
          <a:bodyPr/>
          <a:p>
            <a:endParaRPr lang="en-US"/>
          </a:p>
        </p:txBody>
      </p:sp>
      <p:sp>
        <p:nvSpPr>
          <p:cNvPr id="1048825"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72" name=""/>
        <p:cNvGrpSpPr/>
        <p:nvPr/>
      </p:nvGrpSpPr>
      <p:grpSpPr>
        <a:xfrm>
          <a:off x="0" y="0"/>
          <a:ext cx="0" cy="0"/>
          <a:chOff x="0" y="0"/>
          <a:chExt cx="0" cy="0"/>
        </a:xfrm>
      </p:grpSpPr>
      <p:sp>
        <p:nvSpPr>
          <p:cNvPr id="1048782" name="Title 1"/>
          <p:cNvSpPr>
            <a:spLocks noGrp="1"/>
          </p:cNvSpPr>
          <p:nvPr>
            <p:ph type="title"/>
          </p:nvPr>
        </p:nvSpPr>
        <p:spPr/>
        <p:txBody>
          <a:bodyPr/>
          <a:p>
            <a:r>
              <a:rPr lang="en-US" smtClean="0"/>
              <a:t>Click to edit Master title style</a:t>
            </a:r>
            <a:endParaRPr lang="en-US"/>
          </a:p>
        </p:txBody>
      </p:sp>
      <p:sp>
        <p:nvSpPr>
          <p:cNvPr id="1048783" name="Date Placeholder 2"/>
          <p:cNvSpPr>
            <a:spLocks noGrp="1"/>
          </p:cNvSpPr>
          <p:nvPr>
            <p:ph type="dt" sz="half" idx="10"/>
          </p:nvPr>
        </p:nvSpPr>
        <p:spPr/>
        <p:txBody>
          <a:bodyPr/>
          <a:p>
            <a:fld id="{1D8BD707-D9CF-40AE-B4C6-C98DA3205C09}" type="datetimeFigureOut">
              <a:rPr lang="en-US" smtClean="0"/>
              <a:t>8/1/2011</a:t>
            </a:fld>
            <a:endParaRPr lang="en-US"/>
          </a:p>
        </p:txBody>
      </p:sp>
      <p:sp>
        <p:nvSpPr>
          <p:cNvPr id="1048784" name="Footer Placeholder 3"/>
          <p:cNvSpPr>
            <a:spLocks noGrp="1"/>
          </p:cNvSpPr>
          <p:nvPr>
            <p:ph type="ftr" sz="quarter" idx="11"/>
          </p:nvPr>
        </p:nvSpPr>
        <p:spPr/>
        <p:txBody>
          <a:bodyPr/>
          <a:p>
            <a:endParaRPr lang="en-US"/>
          </a:p>
        </p:txBody>
      </p:sp>
      <p:sp>
        <p:nvSpPr>
          <p:cNvPr id="1048785"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D8BD707-D9CF-40AE-B4C6-C98DA3205C09}" type="datetimeFigureOut">
              <a:rPr lang="en-US" smtClean="0"/>
              <a:t>8/1/2011</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80" name=""/>
        <p:cNvGrpSpPr/>
        <p:nvPr/>
      </p:nvGrpSpPr>
      <p:grpSpPr>
        <a:xfrm>
          <a:off x="0" y="0"/>
          <a:ext cx="0" cy="0"/>
          <a:chOff x="0" y="0"/>
          <a:chExt cx="0" cy="0"/>
        </a:xfrm>
      </p:grpSpPr>
      <p:sp>
        <p:nvSpPr>
          <p:cNvPr id="1048826"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827"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28"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829"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830" name="Footer Placeholder 5"/>
          <p:cNvSpPr>
            <a:spLocks noGrp="1"/>
          </p:cNvSpPr>
          <p:nvPr>
            <p:ph type="ftr" sz="quarter" idx="11"/>
          </p:nvPr>
        </p:nvSpPr>
        <p:spPr/>
        <p:txBody>
          <a:bodyPr/>
          <a:p>
            <a:endParaRPr lang="en-US"/>
          </a:p>
        </p:txBody>
      </p:sp>
      <p:sp>
        <p:nvSpPr>
          <p:cNvPr id="1048831"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75" name=""/>
        <p:cNvGrpSpPr/>
        <p:nvPr/>
      </p:nvGrpSpPr>
      <p:grpSpPr>
        <a:xfrm>
          <a:off x="0" y="0"/>
          <a:ext cx="0" cy="0"/>
          <a:chOff x="0" y="0"/>
          <a:chExt cx="0" cy="0"/>
        </a:xfrm>
      </p:grpSpPr>
      <p:sp>
        <p:nvSpPr>
          <p:cNvPr id="1048796"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797"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798"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99" name="Date Placeholder 4"/>
          <p:cNvSpPr>
            <a:spLocks noGrp="1"/>
          </p:cNvSpPr>
          <p:nvPr>
            <p:ph type="dt" sz="half" idx="10"/>
          </p:nvPr>
        </p:nvSpPr>
        <p:spPr/>
        <p:txBody>
          <a:bodyPr/>
          <a:p>
            <a:fld id="{1D8BD707-D9CF-40AE-B4C6-C98DA3205C09}" type="datetimeFigureOut">
              <a:rPr lang="en-US" smtClean="0"/>
              <a:t>8/1/2011</a:t>
            </a:fld>
            <a:endParaRPr lang="en-US"/>
          </a:p>
        </p:txBody>
      </p:sp>
      <p:sp>
        <p:nvSpPr>
          <p:cNvPr id="1048800" name="Footer Placeholder 5"/>
          <p:cNvSpPr>
            <a:spLocks noGrp="1"/>
          </p:cNvSpPr>
          <p:nvPr>
            <p:ph type="ftr" sz="quarter" idx="11"/>
          </p:nvPr>
        </p:nvSpPr>
        <p:spPr/>
        <p:txBody>
          <a:bodyPr/>
          <a:p>
            <a:endParaRPr lang="en-US"/>
          </a:p>
        </p:txBody>
      </p:sp>
      <p:sp>
        <p:nvSpPr>
          <p:cNvPr id="1048801"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t>8/1/2011</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jpeg"/><Relationship Id="rId3"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7.jpeg"/><Relationship Id="rId6"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grpSp>
        <p:nvGrpSpPr>
          <p:cNvPr id="26" name="Group 2"/>
          <p:cNvGrpSpPr/>
          <p:nvPr/>
        </p:nvGrpSpPr>
        <p:grpSpPr>
          <a:xfrm rot="0">
            <a:off x="14058995" y="94"/>
            <a:ext cx="1842135" cy="10294620"/>
            <a:chOff x="0" y="0"/>
            <a:chExt cx="2456180" cy="13726160"/>
          </a:xfrm>
        </p:grpSpPr>
        <p:sp>
          <p:nvSpPr>
            <p:cNvPr id="1048584"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27" name="Group 4"/>
          <p:cNvGrpSpPr/>
          <p:nvPr/>
        </p:nvGrpSpPr>
        <p:grpSpPr>
          <a:xfrm rot="0">
            <a:off x="11165774" y="5535200"/>
            <a:ext cx="7129462" cy="4759642"/>
            <a:chOff x="0" y="0"/>
            <a:chExt cx="9505950" cy="6346190"/>
          </a:xfrm>
        </p:grpSpPr>
        <p:sp>
          <p:nvSpPr>
            <p:cNvPr id="1048585"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28" name="Group 6"/>
          <p:cNvGrpSpPr/>
          <p:nvPr/>
        </p:nvGrpSpPr>
        <p:grpSpPr>
          <a:xfrm rot="0">
            <a:off x="13773150" y="0"/>
            <a:ext cx="4514850" cy="10287000"/>
            <a:chOff x="0" y="0"/>
            <a:chExt cx="6019800" cy="13716000"/>
          </a:xfrm>
        </p:grpSpPr>
        <p:sp>
          <p:nvSpPr>
            <p:cNvPr id="1048586"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29" name="Group 8"/>
          <p:cNvGrpSpPr/>
          <p:nvPr/>
        </p:nvGrpSpPr>
        <p:grpSpPr>
          <a:xfrm rot="0">
            <a:off x="14404317" y="0"/>
            <a:ext cx="3884295" cy="10287000"/>
            <a:chOff x="0" y="0"/>
            <a:chExt cx="5179060" cy="13716000"/>
          </a:xfrm>
        </p:grpSpPr>
        <p:sp>
          <p:nvSpPr>
            <p:cNvPr id="1048587"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30" name="Group 10"/>
          <p:cNvGrpSpPr/>
          <p:nvPr/>
        </p:nvGrpSpPr>
        <p:grpSpPr>
          <a:xfrm rot="0">
            <a:off x="13401675" y="4572000"/>
            <a:ext cx="4886325" cy="5715000"/>
            <a:chOff x="0" y="0"/>
            <a:chExt cx="6515100" cy="7620000"/>
          </a:xfrm>
        </p:grpSpPr>
        <p:sp>
          <p:nvSpPr>
            <p:cNvPr id="1048588"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31" name="Group 12"/>
          <p:cNvGrpSpPr/>
          <p:nvPr/>
        </p:nvGrpSpPr>
        <p:grpSpPr>
          <a:xfrm rot="0">
            <a:off x="14006895" y="0"/>
            <a:ext cx="4281488" cy="10287000"/>
            <a:chOff x="0" y="0"/>
            <a:chExt cx="5708650" cy="13716000"/>
          </a:xfrm>
        </p:grpSpPr>
        <p:sp>
          <p:nvSpPr>
            <p:cNvPr id="1048589"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32" name="Group 14"/>
          <p:cNvGrpSpPr/>
          <p:nvPr/>
        </p:nvGrpSpPr>
        <p:grpSpPr>
          <a:xfrm rot="0">
            <a:off x="16344900" y="0"/>
            <a:ext cx="1943100" cy="10287000"/>
            <a:chOff x="0" y="0"/>
            <a:chExt cx="2590800" cy="13716000"/>
          </a:xfrm>
        </p:grpSpPr>
        <p:sp>
          <p:nvSpPr>
            <p:cNvPr id="1048590"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33" name="Group 16"/>
          <p:cNvGrpSpPr/>
          <p:nvPr/>
        </p:nvGrpSpPr>
        <p:grpSpPr>
          <a:xfrm rot="0">
            <a:off x="16404370" y="0"/>
            <a:ext cx="1884045" cy="10287000"/>
            <a:chOff x="0" y="0"/>
            <a:chExt cx="2512060" cy="13716000"/>
          </a:xfrm>
        </p:grpSpPr>
        <p:sp>
          <p:nvSpPr>
            <p:cNvPr id="1048591"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34" name="Group 18"/>
          <p:cNvGrpSpPr/>
          <p:nvPr/>
        </p:nvGrpSpPr>
        <p:grpSpPr>
          <a:xfrm rot="0">
            <a:off x="15559088" y="5386388"/>
            <a:ext cx="2728912" cy="4900612"/>
            <a:chOff x="0" y="0"/>
            <a:chExt cx="3638550" cy="6534150"/>
          </a:xfrm>
        </p:grpSpPr>
        <p:sp>
          <p:nvSpPr>
            <p:cNvPr id="1048592"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35" name="Group 20"/>
          <p:cNvGrpSpPr/>
          <p:nvPr/>
        </p:nvGrpSpPr>
        <p:grpSpPr>
          <a:xfrm rot="0">
            <a:off x="0" y="6015038"/>
            <a:ext cx="671512" cy="4271962"/>
            <a:chOff x="0" y="0"/>
            <a:chExt cx="895350" cy="5695950"/>
          </a:xfrm>
        </p:grpSpPr>
        <p:sp>
          <p:nvSpPr>
            <p:cNvPr id="1048593"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1048594" name="Freeform 22"/>
          <p:cNvSpPr/>
          <p:nvPr/>
        </p:nvSpPr>
        <p:spPr>
          <a:xfrm rot="0" flipH="0" flipV="0">
            <a:off x="1314448" y="1485900"/>
            <a:ext cx="2614612" cy="2000250"/>
          </a:xfrm>
          <a:custGeom>
            <a:avLst/>
            <a:ahLst/>
            <a:rect l="l" t="t" r="r" b="b"/>
            <a:pathLst>
              <a:path w="2614612" h="2000250">
                <a:moveTo>
                  <a:pt x="0" y="0"/>
                </a:moveTo>
                <a:lnTo>
                  <a:pt x="2614613" y="0"/>
                </a:lnTo>
                <a:lnTo>
                  <a:pt x="2614613" y="2000250"/>
                </a:lnTo>
                <a:lnTo>
                  <a:pt x="0" y="2000250"/>
                </a:lnTo>
                <a:lnTo>
                  <a:pt x="0" y="0"/>
                </a:lnTo>
                <a:close/>
              </a:path>
            </a:pathLst>
          </a:custGeom>
          <a:blipFill>
            <a:blip xmlns:r="http://schemas.openxmlformats.org/officeDocument/2006/relationships" r:embed="rId1"/>
            <a:stretch>
              <a:fillRect l="0" t="0" r="0" b="0"/>
            </a:stretch>
          </a:blipFill>
        </p:spPr>
      </p:sp>
      <p:grpSp>
        <p:nvGrpSpPr>
          <p:cNvPr id="36" name="Group 23"/>
          <p:cNvGrpSpPr/>
          <p:nvPr/>
        </p:nvGrpSpPr>
        <p:grpSpPr>
          <a:xfrm rot="0">
            <a:off x="5629275" y="1785938"/>
            <a:ext cx="2500312" cy="2157412"/>
            <a:chOff x="0" y="0"/>
            <a:chExt cx="3333750" cy="2876550"/>
          </a:xfrm>
        </p:grpSpPr>
        <p:sp>
          <p:nvSpPr>
            <p:cNvPr id="1048595" name="Freeform 24"/>
            <p:cNvSpPr/>
            <p:nvPr/>
          </p:nvSpPr>
          <p:spPr>
            <a:xfrm rot="0" flipH="0" flipV="0">
              <a:off x="0" y="0"/>
              <a:ext cx="3333750" cy="2876550"/>
            </a:xfrm>
            <a:custGeom>
              <a:avLst/>
              <a:ahLst/>
              <a:rect l="l" t="t" r="r" b="b"/>
              <a:pathLst>
                <a:path w="3333750" h="28765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id="37" name="Group 25"/>
          <p:cNvGrpSpPr/>
          <p:nvPr/>
        </p:nvGrpSpPr>
        <p:grpSpPr>
          <a:xfrm rot="0">
            <a:off x="5700712" y="7843838"/>
            <a:ext cx="1085850" cy="928688"/>
            <a:chOff x="0" y="0"/>
            <a:chExt cx="1447800" cy="1238250"/>
          </a:xfrm>
        </p:grpSpPr>
        <p:sp>
          <p:nvSpPr>
            <p:cNvPr id="1048596" name="Freeform 26"/>
            <p:cNvSpPr/>
            <p:nvPr/>
          </p:nvSpPr>
          <p:spPr>
            <a:xfrm rot="0" flipH="0" flipV="0">
              <a:off x="0" y="0"/>
              <a:ext cx="1447800" cy="1238250"/>
            </a:xfrm>
            <a:custGeom>
              <a:avLst/>
              <a:ahLst/>
              <a:rect l="l" t="t" r="r" b="b"/>
              <a:pathLst>
                <a:path w="1447800" h="123825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id="1048597" name="TextBox 27"/>
          <p:cNvSpPr txBox="1"/>
          <p:nvPr/>
        </p:nvSpPr>
        <p:spPr>
          <a:xfrm rot="0">
            <a:off x="-1243012" y="-49242"/>
            <a:ext cx="14973300" cy="1462786"/>
          </a:xfrm>
          <a:prstGeom prst="rect"/>
        </p:spPr>
        <p:txBody>
          <a:bodyPr anchor="t" bIns="0" lIns="0" rIns="0" rtlCol="0" tIns="0">
            <a:spAutoFit/>
          </a:bodyPr>
          <a:p>
            <a:pPr algn="l">
              <a:lnSpc>
                <a:spcPts val="5759"/>
              </a:lnSpc>
            </a:pPr>
            <a:r>
              <a:rPr b="1" sz="4800" lang="en-US">
                <a:solidFill>
                  <a:srgbClr val="0F0F0F"/>
                </a:solidFill>
                <a:latin typeface="Times New Roman Bold"/>
                <a:ea typeface="Times New Roman Bold"/>
                <a:cs typeface="Times New Roman Bold"/>
                <a:sym typeface="Times New Roman Bold"/>
              </a:rPr>
              <a:t>Employee Data Analysis using Excel </a:t>
            </a:r>
          </a:p>
          <a:p>
            <a:pPr algn="l">
              <a:lnSpc>
                <a:spcPts val="5759"/>
              </a:lnSpc>
            </a:pPr>
          </a:p>
        </p:txBody>
      </p:sp>
      <p:sp>
        <p:nvSpPr>
          <p:cNvPr id="1048598" name="Freeform 28"/>
          <p:cNvSpPr/>
          <p:nvPr/>
        </p:nvSpPr>
        <p:spPr>
          <a:xfrm rot="0" flipH="0" flipV="0">
            <a:off x="1014412" y="9701212"/>
            <a:ext cx="3214688" cy="300038"/>
          </a:xfrm>
          <a:custGeom>
            <a:avLst/>
            <a:ahLst/>
            <a:rect l="l" t="t" r="r" b="b"/>
            <a:pathLst>
              <a:path w="3214688" h="300038">
                <a:moveTo>
                  <a:pt x="0" y="0"/>
                </a:moveTo>
                <a:lnTo>
                  <a:pt x="3214688" y="0"/>
                </a:lnTo>
                <a:lnTo>
                  <a:pt x="3214688" y="300038"/>
                </a:lnTo>
                <a:lnTo>
                  <a:pt x="0" y="300038"/>
                </a:lnTo>
                <a:lnTo>
                  <a:pt x="0" y="0"/>
                </a:lnTo>
                <a:close/>
              </a:path>
            </a:pathLst>
          </a:custGeom>
          <a:blipFill>
            <a:blip xmlns:r="http://schemas.openxmlformats.org/officeDocument/2006/relationships" r:embed="rId2"/>
            <a:stretch>
              <a:fillRect l="-66666" t="0" r="-66666" b="0"/>
            </a:stretch>
          </a:blipFill>
        </p:spPr>
      </p:sp>
      <p:sp>
        <p:nvSpPr>
          <p:cNvPr id="1048599" name="TextBox 29"/>
          <p:cNvSpPr txBox="1"/>
          <p:nvPr/>
        </p:nvSpPr>
        <p:spPr>
          <a:xfrm rot="0">
            <a:off x="17030127" y="9707466"/>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1</a:t>
            </a:r>
          </a:p>
        </p:txBody>
      </p:sp>
      <p:sp>
        <p:nvSpPr>
          <p:cNvPr id="1048600" name="TextBox 30"/>
          <p:cNvSpPr txBox="1"/>
          <p:nvPr/>
        </p:nvSpPr>
        <p:spPr>
          <a:xfrm rot="0">
            <a:off x="3923253" y="5016945"/>
            <a:ext cx="12733020" cy="2743200"/>
          </a:xfrm>
          <a:prstGeom prst="rect"/>
        </p:spPr>
        <p:txBody>
          <a:bodyPr anchor="t" bIns="0" lIns="0" rIns="0" rtlCol="0" tIns="0">
            <a:spAutoFit/>
          </a:bodyPr>
          <a:p>
            <a:pPr algn="l">
              <a:lnSpc>
                <a:spcPts val="4320"/>
              </a:lnSpc>
            </a:pPr>
            <a:r>
              <a:rPr sz="3600" lang="en-US" spc="33">
                <a:solidFill>
                  <a:srgbClr val="000000"/>
                </a:solidFill>
                <a:latin typeface="TT Rounds Condensed"/>
                <a:ea typeface="TT Rounds Condensed"/>
                <a:cs typeface="TT Rounds Condensed"/>
                <a:sym typeface="TT Rounds Condensed"/>
              </a:rPr>
              <a:t>STUDENT NAME</a:t>
            </a:r>
            <a:r>
              <a:rPr sz="3600" lang="en-US" spc="33">
                <a:solidFill>
                  <a:srgbClr val="000000"/>
                </a:solidFill>
                <a:latin typeface="TT Rounds Condensed"/>
                <a:ea typeface="TT Rounds Condensed"/>
                <a:cs typeface="TT Rounds Condensed"/>
                <a:sym typeface="TT Rounds Condensed"/>
              </a:rPr>
              <a:t>:</a:t>
            </a:r>
            <a:r>
              <a:rPr sz="3600" lang="en-US" spc="33">
                <a:solidFill>
                  <a:srgbClr val="000000"/>
                </a:solidFill>
                <a:latin typeface="TT Rounds Condensed"/>
                <a:ea typeface="TT Rounds Condensed"/>
                <a:cs typeface="TT Rounds Condensed"/>
                <a:sym typeface="TT Rounds Condensed"/>
              </a:rPr>
              <a:t> </a:t>
            </a:r>
            <a:r>
              <a:rPr sz="3600" lang="en-US" spc="33">
                <a:solidFill>
                  <a:srgbClr val="000000"/>
                </a:solidFill>
                <a:latin typeface="TT Rounds Condensed"/>
                <a:ea typeface="TT Rounds Condensed"/>
                <a:cs typeface="TT Rounds Condensed"/>
                <a:sym typeface="TT Rounds Condensed"/>
              </a:rPr>
              <a:t>N</a:t>
            </a:r>
            <a:r>
              <a:rPr sz="3600" lang="en-US" spc="33">
                <a:solidFill>
                  <a:srgbClr val="000000"/>
                </a:solidFill>
                <a:latin typeface="TT Rounds Condensed"/>
                <a:ea typeface="TT Rounds Condensed"/>
                <a:cs typeface="TT Rounds Condensed"/>
                <a:sym typeface="TT Rounds Condensed"/>
              </a:rPr>
              <a:t>a</a:t>
            </a:r>
            <a:r>
              <a:rPr sz="3600" lang="en-US" spc="33">
                <a:solidFill>
                  <a:srgbClr val="000000"/>
                </a:solidFill>
                <a:latin typeface="TT Rounds Condensed"/>
                <a:ea typeface="TT Rounds Condensed"/>
                <a:cs typeface="TT Rounds Condensed"/>
                <a:sym typeface="TT Rounds Condensed"/>
              </a:rPr>
              <a:t>n</a:t>
            </a:r>
            <a:r>
              <a:rPr sz="3600" lang="en-US" spc="33">
                <a:solidFill>
                  <a:srgbClr val="000000"/>
                </a:solidFill>
                <a:latin typeface="TT Rounds Condensed"/>
                <a:ea typeface="TT Rounds Condensed"/>
                <a:cs typeface="TT Rounds Condensed"/>
                <a:sym typeface="TT Rounds Condensed"/>
              </a:rPr>
              <a:t>d</a:t>
            </a:r>
            <a:r>
              <a:rPr sz="3600" lang="en-US" spc="33">
                <a:solidFill>
                  <a:srgbClr val="000000"/>
                </a:solidFill>
                <a:latin typeface="TT Rounds Condensed"/>
                <a:ea typeface="TT Rounds Condensed"/>
                <a:cs typeface="TT Rounds Condensed"/>
                <a:sym typeface="TT Rounds Condensed"/>
              </a:rPr>
              <a:t>h</a:t>
            </a:r>
            <a:r>
              <a:rPr sz="3600" lang="en-US" spc="33">
                <a:solidFill>
                  <a:srgbClr val="000000"/>
                </a:solidFill>
                <a:latin typeface="TT Rounds Condensed"/>
                <a:ea typeface="TT Rounds Condensed"/>
                <a:cs typeface="TT Rounds Condensed"/>
                <a:sym typeface="TT Rounds Condensed"/>
              </a:rPr>
              <a:t>i</a:t>
            </a:r>
            <a:r>
              <a:rPr sz="3600" lang="en-US" spc="33">
                <a:solidFill>
                  <a:srgbClr val="000000"/>
                </a:solidFill>
                <a:latin typeface="TT Rounds Condensed"/>
                <a:ea typeface="TT Rounds Condensed"/>
                <a:cs typeface="TT Rounds Condensed"/>
                <a:sym typeface="TT Rounds Condensed"/>
              </a:rPr>
              <a:t>n</a:t>
            </a:r>
            <a:r>
              <a:rPr sz="3600" lang="en-US" spc="33">
                <a:solidFill>
                  <a:srgbClr val="000000"/>
                </a:solidFill>
                <a:latin typeface="TT Rounds Condensed"/>
                <a:ea typeface="TT Rounds Condensed"/>
                <a:cs typeface="TT Rounds Condensed"/>
                <a:sym typeface="TT Rounds Condensed"/>
              </a:rPr>
              <a:t>i</a:t>
            </a:r>
            <a:r>
              <a:rPr sz="3600" lang="en-US" spc="33">
                <a:solidFill>
                  <a:srgbClr val="000000"/>
                </a:solidFill>
                <a:latin typeface="TT Rounds Condensed"/>
                <a:ea typeface="TT Rounds Condensed"/>
                <a:cs typeface="TT Rounds Condensed"/>
                <a:sym typeface="TT Rounds Condensed"/>
              </a:rPr>
              <a:t>.</a:t>
            </a:r>
            <a:r>
              <a:rPr sz="3600" lang="en-US" spc="33">
                <a:solidFill>
                  <a:srgbClr val="000000"/>
                </a:solidFill>
                <a:latin typeface="TT Rounds Condensed"/>
                <a:ea typeface="TT Rounds Condensed"/>
                <a:cs typeface="TT Rounds Condensed"/>
                <a:sym typeface="TT Rounds Condensed"/>
              </a:rPr>
              <a:t>N</a:t>
            </a:r>
            <a:r>
              <a:rPr sz="3600" lang="en-US" spc="33">
                <a:solidFill>
                  <a:srgbClr val="000000"/>
                </a:solidFill>
                <a:latin typeface="TT Rounds Condensed"/>
                <a:ea typeface="TT Rounds Condensed"/>
                <a:cs typeface="TT Rounds Condensed"/>
                <a:sym typeface="TT Rounds Condensed"/>
              </a:rPr>
              <a:t> </a:t>
            </a:r>
            <a:endParaRPr altLang="en-US" lang="zh-CN"/>
          </a:p>
          <a:p>
            <a:pPr algn="l">
              <a:lnSpc>
                <a:spcPts val="4320"/>
              </a:lnSpc>
            </a:pPr>
            <a:r>
              <a:rPr sz="3600" lang="en-US" spc="33">
                <a:solidFill>
                  <a:srgbClr val="000000"/>
                </a:solidFill>
                <a:latin typeface="TT Rounds Condensed"/>
                <a:ea typeface="TT Rounds Condensed"/>
                <a:cs typeface="TT Rounds Condensed"/>
                <a:sym typeface="TT Rounds Condensed"/>
              </a:rPr>
              <a:t>REGISTER NO:1222040</a:t>
            </a:r>
            <a:r>
              <a:rPr sz="3600" lang="en-US" spc="33">
                <a:solidFill>
                  <a:srgbClr val="000000"/>
                </a:solidFill>
                <a:latin typeface="TT Rounds Condensed"/>
                <a:ea typeface="TT Rounds Condensed"/>
                <a:cs typeface="TT Rounds Condensed"/>
                <a:sym typeface="TT Rounds Condensed"/>
              </a:rPr>
              <a:t>1</a:t>
            </a:r>
            <a:r>
              <a:rPr sz="3600" lang="en-US" spc="33">
                <a:solidFill>
                  <a:srgbClr val="000000"/>
                </a:solidFill>
                <a:latin typeface="TT Rounds Condensed"/>
                <a:ea typeface="TT Rounds Condensed"/>
                <a:cs typeface="TT Rounds Condensed"/>
                <a:sym typeface="TT Rounds Condensed"/>
              </a:rPr>
              <a:t>3</a:t>
            </a:r>
            <a:endParaRPr altLang="en-US" lang="zh-CN"/>
          </a:p>
          <a:p>
            <a:pPr algn="l">
              <a:lnSpc>
                <a:spcPts val="4320"/>
              </a:lnSpc>
            </a:pPr>
            <a:r>
              <a:rPr sz="3600" lang="en-US" spc="33">
                <a:solidFill>
                  <a:srgbClr val="000000"/>
                </a:solidFill>
                <a:latin typeface="TT Rounds Condensed"/>
                <a:ea typeface="TT Rounds Condensed"/>
                <a:cs typeface="TT Rounds Condensed"/>
                <a:sym typeface="TT Rounds Condensed"/>
              </a:rPr>
              <a:t>DEPARTMENT:III BCOM CORPORATE SECRETARYSHIP</a:t>
            </a:r>
          </a:p>
          <a:p>
            <a:pPr algn="l">
              <a:lnSpc>
                <a:spcPts val="4320"/>
              </a:lnSpc>
            </a:pPr>
            <a:r>
              <a:rPr sz="3600" lang="en-US" spc="33">
                <a:solidFill>
                  <a:srgbClr val="000000"/>
                </a:solidFill>
                <a:latin typeface="TT Rounds Condensed"/>
                <a:ea typeface="TT Rounds Condensed"/>
                <a:cs typeface="TT Rounds Condensed"/>
                <a:sym typeface="TT Rounds Condensed"/>
              </a:rPr>
              <a:t>COLLEGE:SHRI KRISHNASWAMY COLLEGE FOR WOMEN</a:t>
            </a:r>
          </a:p>
          <a:p>
            <a:pPr algn="l">
              <a:lnSpc>
                <a:spcPts val="4320"/>
              </a:lnSpc>
            </a:pPr>
            <a:r>
              <a:rPr sz="3600" lang="en-US" spc="33">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3" name=""/>
        <p:cNvGrpSpPr/>
        <p:nvPr/>
      </p:nvGrpSpPr>
      <p:grpSpPr>
        <a:xfrm>
          <a:off x="0" y="0"/>
          <a:ext cx="0" cy="0"/>
          <a:chOff x="0" y="0"/>
          <a:chExt cx="0" cy="0"/>
        </a:xfrm>
      </p:grpSpPr>
      <p:grpSp>
        <p:nvGrpSpPr>
          <p:cNvPr id="134" name="Group 2"/>
          <p:cNvGrpSpPr/>
          <p:nvPr/>
        </p:nvGrpSpPr>
        <p:grpSpPr>
          <a:xfrm rot="0">
            <a:off x="14058995" y="94"/>
            <a:ext cx="1842135" cy="10294620"/>
            <a:chOff x="0" y="0"/>
            <a:chExt cx="2456180" cy="13726160"/>
          </a:xfrm>
        </p:grpSpPr>
        <p:sp>
          <p:nvSpPr>
            <p:cNvPr id="1048732"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135" name="Group 4"/>
          <p:cNvGrpSpPr/>
          <p:nvPr/>
        </p:nvGrpSpPr>
        <p:grpSpPr>
          <a:xfrm rot="0">
            <a:off x="11165774" y="5535200"/>
            <a:ext cx="7129462" cy="4759642"/>
            <a:chOff x="0" y="0"/>
            <a:chExt cx="9505950" cy="6346190"/>
          </a:xfrm>
        </p:grpSpPr>
        <p:sp>
          <p:nvSpPr>
            <p:cNvPr id="1048733"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136" name="Group 6"/>
          <p:cNvGrpSpPr/>
          <p:nvPr/>
        </p:nvGrpSpPr>
        <p:grpSpPr>
          <a:xfrm rot="0">
            <a:off x="13773150" y="0"/>
            <a:ext cx="4514850" cy="10287000"/>
            <a:chOff x="0" y="0"/>
            <a:chExt cx="6019800" cy="13716000"/>
          </a:xfrm>
        </p:grpSpPr>
        <p:sp>
          <p:nvSpPr>
            <p:cNvPr id="1048734"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137" name="Group 8"/>
          <p:cNvGrpSpPr/>
          <p:nvPr/>
        </p:nvGrpSpPr>
        <p:grpSpPr>
          <a:xfrm rot="0">
            <a:off x="14404317" y="0"/>
            <a:ext cx="3884295" cy="10287000"/>
            <a:chOff x="0" y="0"/>
            <a:chExt cx="5179060" cy="13716000"/>
          </a:xfrm>
        </p:grpSpPr>
        <p:sp>
          <p:nvSpPr>
            <p:cNvPr id="1048735"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38" name="Group 10"/>
          <p:cNvGrpSpPr/>
          <p:nvPr/>
        </p:nvGrpSpPr>
        <p:grpSpPr>
          <a:xfrm rot="0">
            <a:off x="13401675" y="4572000"/>
            <a:ext cx="4886325" cy="5715000"/>
            <a:chOff x="0" y="0"/>
            <a:chExt cx="6515100" cy="7620000"/>
          </a:xfrm>
        </p:grpSpPr>
        <p:sp>
          <p:nvSpPr>
            <p:cNvPr id="1048736"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39" name="Group 12"/>
          <p:cNvGrpSpPr/>
          <p:nvPr/>
        </p:nvGrpSpPr>
        <p:grpSpPr>
          <a:xfrm rot="0">
            <a:off x="14006895" y="0"/>
            <a:ext cx="4281488" cy="10287000"/>
            <a:chOff x="0" y="0"/>
            <a:chExt cx="5708650" cy="13716000"/>
          </a:xfrm>
        </p:grpSpPr>
        <p:sp>
          <p:nvSpPr>
            <p:cNvPr id="1048737"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0" name="Group 14"/>
          <p:cNvGrpSpPr/>
          <p:nvPr/>
        </p:nvGrpSpPr>
        <p:grpSpPr>
          <a:xfrm rot="0">
            <a:off x="16344900" y="0"/>
            <a:ext cx="1943100" cy="10287000"/>
            <a:chOff x="0" y="0"/>
            <a:chExt cx="2590800" cy="13716000"/>
          </a:xfrm>
        </p:grpSpPr>
        <p:sp>
          <p:nvSpPr>
            <p:cNvPr id="1048738"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41" name="Group 16"/>
          <p:cNvGrpSpPr/>
          <p:nvPr/>
        </p:nvGrpSpPr>
        <p:grpSpPr>
          <a:xfrm rot="0">
            <a:off x="16404370" y="0"/>
            <a:ext cx="1884045" cy="10287000"/>
            <a:chOff x="0" y="0"/>
            <a:chExt cx="2512060" cy="13716000"/>
          </a:xfrm>
        </p:grpSpPr>
        <p:sp>
          <p:nvSpPr>
            <p:cNvPr id="1048739"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42" name="Group 18"/>
          <p:cNvGrpSpPr/>
          <p:nvPr/>
        </p:nvGrpSpPr>
        <p:grpSpPr>
          <a:xfrm rot="0">
            <a:off x="15559088" y="5386388"/>
            <a:ext cx="2728912" cy="4900612"/>
            <a:chOff x="0" y="0"/>
            <a:chExt cx="3638550" cy="6534150"/>
          </a:xfrm>
        </p:grpSpPr>
        <p:sp>
          <p:nvSpPr>
            <p:cNvPr id="1048740"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143" name="Group 20"/>
          <p:cNvGrpSpPr/>
          <p:nvPr/>
        </p:nvGrpSpPr>
        <p:grpSpPr>
          <a:xfrm rot="0">
            <a:off x="0" y="6015038"/>
            <a:ext cx="671512" cy="4271962"/>
            <a:chOff x="0" y="0"/>
            <a:chExt cx="895350" cy="5695950"/>
          </a:xfrm>
        </p:grpSpPr>
        <p:sp>
          <p:nvSpPr>
            <p:cNvPr id="1048741"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144" name="Group 22"/>
          <p:cNvGrpSpPr/>
          <p:nvPr/>
        </p:nvGrpSpPr>
        <p:grpSpPr>
          <a:xfrm rot="0">
            <a:off x="14030325" y="8843962"/>
            <a:ext cx="271462" cy="271462"/>
            <a:chOff x="0" y="0"/>
            <a:chExt cx="361950" cy="361950"/>
          </a:xfrm>
        </p:grpSpPr>
        <p:sp>
          <p:nvSpPr>
            <p:cNvPr id="1048742" name="Freeform 23"/>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743" name="Freeform 24"/>
          <p:cNvSpPr/>
          <p:nvPr/>
        </p:nvSpPr>
        <p:spPr>
          <a:xfrm rot="0" flipH="0" flipV="0">
            <a:off x="2500312" y="9701212"/>
            <a:ext cx="114300" cy="266700"/>
          </a:xfrm>
          <a:custGeom>
            <a:avLst/>
            <a:ahLst/>
            <a:rect l="l" t="t" r="r" b="b"/>
            <a:pathLst>
              <a:path w="114300" h="266700">
                <a:moveTo>
                  <a:pt x="0" y="0"/>
                </a:moveTo>
                <a:lnTo>
                  <a:pt x="114300" y="0"/>
                </a:lnTo>
                <a:lnTo>
                  <a:pt x="114300" y="266700"/>
                </a:lnTo>
                <a:lnTo>
                  <a:pt x="0" y="266700"/>
                </a:lnTo>
                <a:lnTo>
                  <a:pt x="0" y="0"/>
                </a:lnTo>
                <a:close/>
              </a:path>
            </a:pathLst>
          </a:custGeom>
          <a:blipFill>
            <a:blip xmlns:r="http://schemas.openxmlformats.org/officeDocument/2006/relationships" r:embed="rId1"/>
            <a:stretch>
              <a:fillRect l="-66666" t="0" r="-66666" b="0"/>
            </a:stretch>
          </a:blipFill>
        </p:spPr>
      </p:sp>
      <p:sp>
        <p:nvSpPr>
          <p:cNvPr id="1048744" name="TextBox 25"/>
          <p:cNvSpPr txBox="1"/>
          <p:nvPr/>
        </p:nvSpPr>
        <p:spPr>
          <a:xfrm rot="0">
            <a:off x="16915827" y="9707466"/>
            <a:ext cx="342900"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10</a:t>
            </a:r>
          </a:p>
        </p:txBody>
      </p:sp>
      <p:sp>
        <p:nvSpPr>
          <p:cNvPr id="1048745" name="TextBox 26"/>
          <p:cNvSpPr txBox="1"/>
          <p:nvPr/>
        </p:nvSpPr>
        <p:spPr>
          <a:xfrm rot="0">
            <a:off x="1028700" y="206686"/>
            <a:ext cx="4955856" cy="2194560"/>
          </a:xfrm>
          <a:prstGeom prst="rect"/>
        </p:spPr>
        <p:txBody>
          <a:bodyPr anchor="t" bIns="0" lIns="0" rIns="0" rtlCol="0" tIns="0">
            <a:spAutoFit/>
          </a:bodyPr>
          <a:p>
            <a:pPr algn="l">
              <a:lnSpc>
                <a:spcPts val="8640"/>
              </a:lnSpc>
            </a:pPr>
            <a:r>
              <a:rPr b="1" sz="7200" lang="en-US" spc="-44">
                <a:solidFill>
                  <a:srgbClr val="000000"/>
                </a:solidFill>
                <a:latin typeface="Trebuchet MS Bold"/>
                <a:ea typeface="Trebuchet MS Bold"/>
                <a:cs typeface="Trebuchet MS Bold"/>
                <a:sym typeface="Trebuchet MS Bold"/>
              </a:rPr>
              <a:t>MODELLING</a:t>
            </a:r>
          </a:p>
        </p:txBody>
      </p:sp>
      <p:grpSp>
        <p:nvGrpSpPr>
          <p:cNvPr id="145" name="Group 27"/>
          <p:cNvGrpSpPr/>
          <p:nvPr/>
        </p:nvGrpSpPr>
        <p:grpSpPr>
          <a:xfrm rot="0">
            <a:off x="15087600" y="787712"/>
            <a:ext cx="685800" cy="685800"/>
            <a:chOff x="0" y="0"/>
            <a:chExt cx="914400" cy="914400"/>
          </a:xfrm>
        </p:grpSpPr>
        <p:sp>
          <p:nvSpPr>
            <p:cNvPr id="1048746" name="Freeform 28"/>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sp>
        <p:nvSpPr>
          <p:cNvPr id="1048747" name="TextBox 29"/>
          <p:cNvSpPr txBox="1"/>
          <p:nvPr/>
        </p:nvSpPr>
        <p:spPr>
          <a:xfrm rot="0">
            <a:off x="-3431360" y="1228843"/>
            <a:ext cx="20518637" cy="9155814"/>
          </a:xfrm>
          <a:prstGeom prst="rect"/>
        </p:spPr>
        <p:txBody>
          <a:bodyPr anchor="t" bIns="0" lIns="0" rIns="0" rtlCol="0" tIns="0">
            <a:spAutoFit/>
          </a:bodyPr>
          <a:p>
            <a:pPr algn="ctr">
              <a:lnSpc>
                <a:spcPts val="3433"/>
              </a:lnSpc>
            </a:pPr>
            <a:r>
              <a:rPr sz="2452" lang="en-US">
                <a:solidFill>
                  <a:srgbClr val="000000"/>
                </a:solidFill>
                <a:latin typeface="Canva Sans"/>
                <a:ea typeface="Canva Sans"/>
                <a:cs typeface="Canva Sans"/>
                <a:sym typeface="Canva Sans"/>
              </a:rPr>
              <a:t>Employee Gender Analysis Report</a:t>
            </a:r>
          </a:p>
          <a:p>
            <a:pPr algn="ctr">
              <a:lnSpc>
                <a:spcPts val="3433"/>
              </a:lnSpc>
            </a:pPr>
          </a:p>
          <a:p>
            <a:pPr algn="ctr">
              <a:lnSpc>
                <a:spcPts val="3433"/>
              </a:lnSpc>
            </a:pPr>
            <a:r>
              <a:rPr sz="2452" lang="en-US">
                <a:solidFill>
                  <a:srgbClr val="000000"/>
                </a:solidFill>
                <a:latin typeface="Canva Sans"/>
                <a:ea typeface="Canva Sans"/>
                <a:cs typeface="Canva Sans"/>
                <a:sym typeface="Canva Sans"/>
              </a:rPr>
              <a:t>- Total Employees: 100</a:t>
            </a:r>
          </a:p>
          <a:p>
            <a:pPr algn="ctr">
              <a:lnSpc>
                <a:spcPts val="3433"/>
              </a:lnSpc>
            </a:pPr>
            <a:r>
              <a:rPr sz="2452" lang="en-US">
                <a:solidFill>
                  <a:srgbClr val="000000"/>
                </a:solidFill>
                <a:latin typeface="Canva Sans"/>
                <a:ea typeface="Canva Sans"/>
                <a:cs typeface="Canva Sans"/>
                <a:sym typeface="Canva Sans"/>
              </a:rPr>
              <a:t>- Male Employees: 60</a:t>
            </a:r>
          </a:p>
          <a:p>
            <a:pPr algn="ctr">
              <a:lnSpc>
                <a:spcPts val="3433"/>
              </a:lnSpc>
            </a:pPr>
            <a:r>
              <a:rPr sz="2452" lang="en-US">
                <a:solidFill>
                  <a:srgbClr val="000000"/>
                </a:solidFill>
                <a:latin typeface="Canva Sans"/>
                <a:ea typeface="Canva Sans"/>
                <a:cs typeface="Canva Sans"/>
                <a:sym typeface="Canva Sans"/>
              </a:rPr>
              <a:t>- Female Employees: 40</a:t>
            </a:r>
          </a:p>
          <a:p>
            <a:pPr algn="ctr">
              <a:lnSpc>
                <a:spcPts val="3433"/>
              </a:lnSpc>
            </a:pPr>
            <a:r>
              <a:rPr sz="2452" lang="en-US">
                <a:solidFill>
                  <a:srgbClr val="000000"/>
                </a:solidFill>
                <a:latin typeface="Canva Sans"/>
                <a:ea typeface="Canva Sans"/>
                <a:cs typeface="Canva Sans"/>
                <a:sym typeface="Canva Sans"/>
              </a:rPr>
              <a:t>- Gender Balance: 40% female</a:t>
            </a:r>
          </a:p>
          <a:p>
            <a:pPr algn="ctr">
              <a:lnSpc>
                <a:spcPts val="3433"/>
              </a:lnSpc>
            </a:pPr>
          </a:p>
          <a:p>
            <a:pPr algn="ctr">
              <a:lnSpc>
                <a:spcPts val="3433"/>
              </a:lnSpc>
            </a:pPr>
            <a:r>
              <a:rPr sz="2452" lang="en-US">
                <a:solidFill>
                  <a:srgbClr val="000000"/>
                </a:solidFill>
                <a:latin typeface="Canva Sans"/>
                <a:ea typeface="Canva Sans"/>
                <a:cs typeface="Canva Sans"/>
                <a:sym typeface="Canva Sans"/>
              </a:rPr>
              <a:t>Department-wise Analysis:</a:t>
            </a:r>
          </a:p>
          <a:p>
            <a:pPr algn="ctr">
              <a:lnSpc>
                <a:spcPts val="3433"/>
              </a:lnSpc>
            </a:pPr>
            <a:r>
              <a:rPr sz="2452" lang="en-US">
                <a:solidFill>
                  <a:srgbClr val="000000"/>
                </a:solidFill>
                <a:latin typeface="Canva Sans"/>
                <a:ea typeface="Canva Sans"/>
                <a:cs typeface="Canva Sans"/>
                <a:sym typeface="Canva Sans"/>
              </a:rPr>
              <a:t>- Sales: 50% male, 50% female</a:t>
            </a:r>
          </a:p>
          <a:p>
            <a:pPr algn="ctr">
              <a:lnSpc>
                <a:spcPts val="3433"/>
              </a:lnSpc>
            </a:pPr>
            <a:r>
              <a:rPr sz="2452" lang="en-US">
                <a:solidFill>
                  <a:srgbClr val="000000"/>
                </a:solidFill>
                <a:latin typeface="Canva Sans"/>
                <a:ea typeface="Canva Sans"/>
                <a:cs typeface="Canva Sans"/>
                <a:sym typeface="Canva Sans"/>
              </a:rPr>
              <a:t>- Marketing: 40% male, 60% female</a:t>
            </a:r>
          </a:p>
          <a:p>
            <a:pPr algn="ctr">
              <a:lnSpc>
                <a:spcPts val="3433"/>
              </a:lnSpc>
            </a:pPr>
            <a:r>
              <a:rPr sz="2452" lang="en-US">
                <a:solidFill>
                  <a:srgbClr val="000000"/>
                </a:solidFill>
                <a:latin typeface="Canva Sans"/>
                <a:ea typeface="Canva Sans"/>
                <a:cs typeface="Canva Sans"/>
                <a:sym typeface="Canva Sans"/>
              </a:rPr>
              <a:t>- IT: 50% male, 50% female</a:t>
            </a:r>
          </a:p>
          <a:p>
            <a:pPr algn="ctr">
              <a:lnSpc>
                <a:spcPts val="3433"/>
              </a:lnSpc>
            </a:pPr>
          </a:p>
          <a:p>
            <a:pPr algn="ctr">
              <a:lnSpc>
                <a:spcPts val="3433"/>
              </a:lnSpc>
            </a:pPr>
            <a:r>
              <a:rPr sz="2452" lang="en-US">
                <a:solidFill>
                  <a:srgbClr val="000000"/>
                </a:solidFill>
                <a:latin typeface="Canva Sans"/>
                <a:ea typeface="Canva Sans"/>
                <a:cs typeface="Canva Sans"/>
                <a:sym typeface="Canva Sans"/>
              </a:rPr>
              <a:t>Job Role-wise Analysis:</a:t>
            </a:r>
          </a:p>
          <a:p>
            <a:pPr algn="ctr">
              <a:lnSpc>
                <a:spcPts val="3433"/>
              </a:lnSpc>
            </a:pPr>
            <a:r>
              <a:rPr sz="2452" lang="en-US">
                <a:solidFill>
                  <a:srgbClr val="000000"/>
                </a:solidFill>
                <a:latin typeface="Canva Sans"/>
                <a:ea typeface="Canva Sans"/>
                <a:cs typeface="Canva Sans"/>
                <a:sym typeface="Canva Sans"/>
              </a:rPr>
              <a:t>- Manager: 66% male, 33% female</a:t>
            </a:r>
          </a:p>
          <a:p>
            <a:pPr algn="ctr">
              <a:lnSpc>
                <a:spcPts val="3433"/>
              </a:lnSpc>
            </a:pPr>
            <a:r>
              <a:rPr sz="2452" lang="en-US">
                <a:solidFill>
                  <a:srgbClr val="000000"/>
                </a:solidFill>
                <a:latin typeface="Canva Sans"/>
                <a:ea typeface="Canva Sans"/>
                <a:cs typeface="Canva Sans"/>
                <a:sym typeface="Canva Sans"/>
              </a:rPr>
              <a:t>- Analyst: 42% male, 58% female</a:t>
            </a:r>
          </a:p>
          <a:p>
            <a:pPr algn="ctr">
              <a:lnSpc>
                <a:spcPts val="3433"/>
              </a:lnSpc>
            </a:pPr>
            <a:r>
              <a:rPr sz="2452" lang="en-US">
                <a:solidFill>
                  <a:srgbClr val="000000"/>
                </a:solidFill>
                <a:latin typeface="Canva Sans"/>
                <a:ea typeface="Canva Sans"/>
                <a:cs typeface="Canva Sans"/>
                <a:sym typeface="Canva Sans"/>
              </a:rPr>
              <a:t>- Support Staff: 40% male, 60% female</a:t>
            </a:r>
          </a:p>
          <a:p>
            <a:pPr algn="ctr">
              <a:lnSpc>
                <a:spcPts val="3433"/>
              </a:lnSpc>
            </a:pPr>
          </a:p>
          <a:p>
            <a:pPr algn="ctr">
              <a:lnSpc>
                <a:spcPts val="3433"/>
              </a:lnSpc>
            </a:pPr>
            <a:r>
              <a:rPr sz="2452" lang="en-US">
                <a:solidFill>
                  <a:srgbClr val="000000"/>
                </a:solidFill>
                <a:latin typeface="Canva Sans"/>
                <a:ea typeface="Canva Sans"/>
                <a:cs typeface="Canva Sans"/>
                <a:sym typeface="Canva Sans"/>
              </a:rPr>
              <a:t>Insights and Recommendations:</a:t>
            </a:r>
          </a:p>
          <a:p>
            <a:pPr algn="ctr">
              <a:lnSpc>
                <a:spcPts val="3433"/>
              </a:lnSpc>
            </a:pPr>
            <a:r>
              <a:rPr sz="2452" lang="en-US">
                <a:solidFill>
                  <a:srgbClr val="000000"/>
                </a:solidFill>
                <a:latin typeface="Canva Sans"/>
                <a:ea typeface="Canva Sans"/>
                <a:cs typeface="Canva Sans"/>
                <a:sym typeface="Canva Sans"/>
              </a:rPr>
              <a:t>- Higher proportion of male employees in Sales and Manager roles</a:t>
            </a:r>
          </a:p>
          <a:p>
            <a:pPr algn="ctr">
              <a:lnSpc>
                <a:spcPts val="3433"/>
              </a:lnSpc>
            </a:pPr>
            <a:r>
              <a:rPr sz="2452" lang="en-US">
                <a:solidFill>
                  <a:srgbClr val="000000"/>
                </a:solidFill>
                <a:latin typeface="Canva Sans"/>
                <a:ea typeface="Canva Sans"/>
                <a:cs typeface="Canva Sans"/>
                <a:sym typeface="Canva Sans"/>
              </a:rPr>
              <a:t>- Targeted recruitment efforts to attract female candidates</a:t>
            </a:r>
          </a:p>
          <a:p>
            <a:pPr algn="ctr">
              <a:lnSpc>
                <a:spcPts val="3433"/>
              </a:lnSpc>
            </a:pPr>
            <a:r>
              <a:rPr sz="2452" lang="en-US">
                <a:solidFill>
                  <a:srgbClr val="000000"/>
                </a:solidFill>
                <a:latin typeface="Canva Sans"/>
                <a:ea typeface="Canva Sans"/>
                <a:cs typeface="Canva Sans"/>
                <a:sym typeface="Canva Sans"/>
              </a:rPr>
              <a:t>- Mentorship programs for female employees in underrepresented roles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46" name=""/>
        <p:cNvGrpSpPr/>
        <p:nvPr/>
      </p:nvGrpSpPr>
      <p:grpSpPr>
        <a:xfrm>
          <a:off x="0" y="0"/>
          <a:ext cx="0" cy="0"/>
          <a:chOff x="0" y="0"/>
          <a:chExt cx="0" cy="0"/>
        </a:xfrm>
      </p:grpSpPr>
      <p:grpSp>
        <p:nvGrpSpPr>
          <p:cNvPr id="147" name="Group 2"/>
          <p:cNvGrpSpPr/>
          <p:nvPr/>
        </p:nvGrpSpPr>
        <p:grpSpPr>
          <a:xfrm rot="0">
            <a:off x="14058995" y="94"/>
            <a:ext cx="1842135" cy="10294620"/>
            <a:chOff x="0" y="0"/>
            <a:chExt cx="2456180" cy="13726160"/>
          </a:xfrm>
        </p:grpSpPr>
        <p:sp>
          <p:nvSpPr>
            <p:cNvPr id="1048748"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148" name="Group 4"/>
          <p:cNvGrpSpPr/>
          <p:nvPr/>
        </p:nvGrpSpPr>
        <p:grpSpPr>
          <a:xfrm rot="0">
            <a:off x="11165774" y="5535200"/>
            <a:ext cx="7129462" cy="4759642"/>
            <a:chOff x="0" y="0"/>
            <a:chExt cx="9505950" cy="6346190"/>
          </a:xfrm>
        </p:grpSpPr>
        <p:sp>
          <p:nvSpPr>
            <p:cNvPr id="1048749"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149" name="Group 6"/>
          <p:cNvGrpSpPr/>
          <p:nvPr/>
        </p:nvGrpSpPr>
        <p:grpSpPr>
          <a:xfrm rot="0">
            <a:off x="13773150" y="0"/>
            <a:ext cx="4514850" cy="10287000"/>
            <a:chOff x="0" y="0"/>
            <a:chExt cx="6019800" cy="13716000"/>
          </a:xfrm>
        </p:grpSpPr>
        <p:sp>
          <p:nvSpPr>
            <p:cNvPr id="1048750"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150" name="Group 8"/>
          <p:cNvGrpSpPr/>
          <p:nvPr/>
        </p:nvGrpSpPr>
        <p:grpSpPr>
          <a:xfrm rot="0">
            <a:off x="14404317" y="0"/>
            <a:ext cx="3884295" cy="10287000"/>
            <a:chOff x="0" y="0"/>
            <a:chExt cx="5179060" cy="13716000"/>
          </a:xfrm>
        </p:grpSpPr>
        <p:sp>
          <p:nvSpPr>
            <p:cNvPr id="1048751"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51" name="Group 10"/>
          <p:cNvGrpSpPr/>
          <p:nvPr/>
        </p:nvGrpSpPr>
        <p:grpSpPr>
          <a:xfrm rot="0">
            <a:off x="13401675" y="4572000"/>
            <a:ext cx="4886325" cy="5715000"/>
            <a:chOff x="0" y="0"/>
            <a:chExt cx="6515100" cy="7620000"/>
          </a:xfrm>
        </p:grpSpPr>
        <p:sp>
          <p:nvSpPr>
            <p:cNvPr id="1048752"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52" name="Group 12"/>
          <p:cNvGrpSpPr/>
          <p:nvPr/>
        </p:nvGrpSpPr>
        <p:grpSpPr>
          <a:xfrm rot="0">
            <a:off x="14006895" y="0"/>
            <a:ext cx="4281488" cy="10287000"/>
            <a:chOff x="0" y="0"/>
            <a:chExt cx="5708650" cy="13716000"/>
          </a:xfrm>
        </p:grpSpPr>
        <p:sp>
          <p:nvSpPr>
            <p:cNvPr id="1048753"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53" name="Group 14"/>
          <p:cNvGrpSpPr/>
          <p:nvPr/>
        </p:nvGrpSpPr>
        <p:grpSpPr>
          <a:xfrm rot="0">
            <a:off x="16344900" y="0"/>
            <a:ext cx="1943100" cy="10287000"/>
            <a:chOff x="0" y="0"/>
            <a:chExt cx="2590800" cy="13716000"/>
          </a:xfrm>
        </p:grpSpPr>
        <p:sp>
          <p:nvSpPr>
            <p:cNvPr id="1048754"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54" name="Group 16"/>
          <p:cNvGrpSpPr/>
          <p:nvPr/>
        </p:nvGrpSpPr>
        <p:grpSpPr>
          <a:xfrm rot="0">
            <a:off x="16404370" y="0"/>
            <a:ext cx="1884045" cy="10287000"/>
            <a:chOff x="0" y="0"/>
            <a:chExt cx="2512060" cy="13716000"/>
          </a:xfrm>
        </p:grpSpPr>
        <p:sp>
          <p:nvSpPr>
            <p:cNvPr id="1048755"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55" name="Group 18"/>
          <p:cNvGrpSpPr/>
          <p:nvPr/>
        </p:nvGrpSpPr>
        <p:grpSpPr>
          <a:xfrm rot="0">
            <a:off x="15559088" y="5386388"/>
            <a:ext cx="2728912" cy="4900612"/>
            <a:chOff x="0" y="0"/>
            <a:chExt cx="3638550" cy="6534150"/>
          </a:xfrm>
        </p:grpSpPr>
        <p:sp>
          <p:nvSpPr>
            <p:cNvPr id="1048756"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156" name="Group 20"/>
          <p:cNvGrpSpPr/>
          <p:nvPr/>
        </p:nvGrpSpPr>
        <p:grpSpPr>
          <a:xfrm rot="0">
            <a:off x="0" y="6015038"/>
            <a:ext cx="671512" cy="4271962"/>
            <a:chOff x="0" y="0"/>
            <a:chExt cx="895350" cy="5695950"/>
          </a:xfrm>
        </p:grpSpPr>
        <p:sp>
          <p:nvSpPr>
            <p:cNvPr id="1048757"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157" name="Group 22"/>
          <p:cNvGrpSpPr/>
          <p:nvPr/>
        </p:nvGrpSpPr>
        <p:grpSpPr>
          <a:xfrm rot="0">
            <a:off x="14030325" y="8043862"/>
            <a:ext cx="685800" cy="685800"/>
            <a:chOff x="0" y="0"/>
            <a:chExt cx="914400" cy="914400"/>
          </a:xfrm>
        </p:grpSpPr>
        <p:sp>
          <p:nvSpPr>
            <p:cNvPr id="1048758" name="Freeform 23"/>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158" name="Group 24"/>
          <p:cNvGrpSpPr/>
          <p:nvPr/>
        </p:nvGrpSpPr>
        <p:grpSpPr>
          <a:xfrm rot="0">
            <a:off x="10044112" y="2543175"/>
            <a:ext cx="471488" cy="485775"/>
            <a:chOff x="0" y="0"/>
            <a:chExt cx="628650" cy="647700"/>
          </a:xfrm>
        </p:grpSpPr>
        <p:sp>
          <p:nvSpPr>
            <p:cNvPr id="1048759" name="Freeform 25"/>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59" name="Group 26"/>
          <p:cNvGrpSpPr/>
          <p:nvPr/>
        </p:nvGrpSpPr>
        <p:grpSpPr>
          <a:xfrm rot="0">
            <a:off x="14030325" y="8843962"/>
            <a:ext cx="271462" cy="271462"/>
            <a:chOff x="0" y="0"/>
            <a:chExt cx="361950" cy="361950"/>
          </a:xfrm>
        </p:grpSpPr>
        <p:sp>
          <p:nvSpPr>
            <p:cNvPr id="1048760" name="Freeform 27"/>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761" name="Freeform 28"/>
          <p:cNvSpPr/>
          <p:nvPr/>
        </p:nvSpPr>
        <p:spPr>
          <a:xfrm rot="0" flipH="0" flipV="0">
            <a:off x="2500312" y="9701212"/>
            <a:ext cx="114300" cy="266700"/>
          </a:xfrm>
          <a:custGeom>
            <a:avLst/>
            <a:ahLst/>
            <a:rect l="l" t="t" r="r" b="b"/>
            <a:pathLst>
              <a:path w="114300" h="266700">
                <a:moveTo>
                  <a:pt x="0" y="0"/>
                </a:moveTo>
                <a:lnTo>
                  <a:pt x="114300" y="0"/>
                </a:lnTo>
                <a:lnTo>
                  <a:pt x="114300" y="266700"/>
                </a:lnTo>
                <a:lnTo>
                  <a:pt x="0" y="266700"/>
                </a:lnTo>
                <a:lnTo>
                  <a:pt x="0" y="0"/>
                </a:lnTo>
                <a:close/>
              </a:path>
            </a:pathLst>
          </a:custGeom>
          <a:blipFill>
            <a:blip xmlns:r="http://schemas.openxmlformats.org/officeDocument/2006/relationships" r:embed="rId1"/>
            <a:stretch>
              <a:fillRect l="-66666" t="0" r="-66666" b="0"/>
            </a:stretch>
          </a:blipFill>
        </p:spPr>
      </p:sp>
      <p:sp>
        <p:nvSpPr>
          <p:cNvPr id="1048762" name="Freeform 29"/>
          <p:cNvSpPr/>
          <p:nvPr/>
        </p:nvSpPr>
        <p:spPr>
          <a:xfrm rot="0" flipH="0" flipV="0">
            <a:off x="1196251" y="2786062"/>
            <a:ext cx="12576899" cy="4167677"/>
          </a:xfrm>
          <a:custGeom>
            <a:avLst/>
            <a:ahLst/>
            <a:rect l="l" t="t" r="r" b="b"/>
            <a:pathLst>
              <a:path w="12576899" h="4167677">
                <a:moveTo>
                  <a:pt x="0" y="0"/>
                </a:moveTo>
                <a:lnTo>
                  <a:pt x="12576899" y="0"/>
                </a:lnTo>
                <a:lnTo>
                  <a:pt x="12576899" y="4167677"/>
                </a:lnTo>
                <a:lnTo>
                  <a:pt x="0" y="4167677"/>
                </a:lnTo>
                <a:lnTo>
                  <a:pt x="0" y="0"/>
                </a:lnTo>
                <a:close/>
              </a:path>
            </a:pathLst>
          </a:custGeom>
          <a:blipFill>
            <a:blip xmlns:r="http://schemas.openxmlformats.org/officeDocument/2006/relationships" r:embed="rId2"/>
            <a:stretch>
              <a:fillRect l="0" t="0" r="0" b="-4682"/>
            </a:stretch>
          </a:blipFill>
        </p:spPr>
      </p:sp>
      <p:sp>
        <p:nvSpPr>
          <p:cNvPr id="1048763" name="TextBox 30"/>
          <p:cNvSpPr txBox="1"/>
          <p:nvPr/>
        </p:nvSpPr>
        <p:spPr>
          <a:xfrm rot="0">
            <a:off x="1132998" y="572451"/>
            <a:ext cx="3655695" cy="1114425"/>
          </a:xfrm>
          <a:prstGeom prst="rect"/>
        </p:spPr>
        <p:txBody>
          <a:bodyPr anchor="t" bIns="0" lIns="0" rIns="0" rtlCol="0" tIns="0">
            <a:spAutoFit/>
          </a:bodyPr>
          <a:p>
            <a:pPr algn="l">
              <a:lnSpc>
                <a:spcPts val="8640"/>
              </a:lnSpc>
            </a:pPr>
            <a:r>
              <a:rPr b="1" sz="7200" lang="en-US">
                <a:solidFill>
                  <a:srgbClr val="000000"/>
                </a:solidFill>
                <a:latin typeface="Trebuchet MS Bold"/>
                <a:ea typeface="Trebuchet MS Bold"/>
                <a:cs typeface="Trebuchet MS Bold"/>
                <a:sym typeface="Trebuchet MS Bold"/>
              </a:rPr>
              <a:t>RESULT</a:t>
            </a:r>
          </a:p>
        </p:txBody>
      </p:sp>
      <p:sp>
        <p:nvSpPr>
          <p:cNvPr id="1048764" name="TextBox 31"/>
          <p:cNvSpPr txBox="1"/>
          <p:nvPr/>
        </p:nvSpPr>
        <p:spPr>
          <a:xfrm rot="0">
            <a:off x="16915827" y="9707466"/>
            <a:ext cx="342900"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11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60" name=""/>
        <p:cNvGrpSpPr/>
        <p:nvPr/>
      </p:nvGrpSpPr>
      <p:grpSpPr>
        <a:xfrm>
          <a:off x="0" y="0"/>
          <a:ext cx="0" cy="0"/>
          <a:chOff x="0" y="0"/>
          <a:chExt cx="0" cy="0"/>
        </a:xfrm>
      </p:grpSpPr>
      <p:grpSp>
        <p:nvGrpSpPr>
          <p:cNvPr id="161" name="Group 2"/>
          <p:cNvGrpSpPr/>
          <p:nvPr/>
        </p:nvGrpSpPr>
        <p:grpSpPr>
          <a:xfrm rot="0">
            <a:off x="14058995" y="94"/>
            <a:ext cx="1842135" cy="10294620"/>
            <a:chOff x="0" y="0"/>
            <a:chExt cx="2456180" cy="13726160"/>
          </a:xfrm>
        </p:grpSpPr>
        <p:sp>
          <p:nvSpPr>
            <p:cNvPr id="1048765"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162" name="Group 4"/>
          <p:cNvGrpSpPr/>
          <p:nvPr/>
        </p:nvGrpSpPr>
        <p:grpSpPr>
          <a:xfrm rot="0">
            <a:off x="11165774" y="5535200"/>
            <a:ext cx="7129462" cy="4759642"/>
            <a:chOff x="0" y="0"/>
            <a:chExt cx="9505950" cy="6346190"/>
          </a:xfrm>
        </p:grpSpPr>
        <p:sp>
          <p:nvSpPr>
            <p:cNvPr id="1048766"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163" name="Group 6"/>
          <p:cNvGrpSpPr/>
          <p:nvPr/>
        </p:nvGrpSpPr>
        <p:grpSpPr>
          <a:xfrm rot="0">
            <a:off x="13773150" y="0"/>
            <a:ext cx="4514850" cy="10287000"/>
            <a:chOff x="0" y="0"/>
            <a:chExt cx="6019800" cy="13716000"/>
          </a:xfrm>
        </p:grpSpPr>
        <p:sp>
          <p:nvSpPr>
            <p:cNvPr id="1048767"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164" name="Group 8"/>
          <p:cNvGrpSpPr/>
          <p:nvPr/>
        </p:nvGrpSpPr>
        <p:grpSpPr>
          <a:xfrm rot="0">
            <a:off x="14404317" y="0"/>
            <a:ext cx="3884295" cy="10287000"/>
            <a:chOff x="0" y="0"/>
            <a:chExt cx="5179060" cy="13716000"/>
          </a:xfrm>
        </p:grpSpPr>
        <p:sp>
          <p:nvSpPr>
            <p:cNvPr id="1048768"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65" name="Group 10"/>
          <p:cNvGrpSpPr/>
          <p:nvPr/>
        </p:nvGrpSpPr>
        <p:grpSpPr>
          <a:xfrm rot="0">
            <a:off x="13401675" y="4572000"/>
            <a:ext cx="4886325" cy="5715000"/>
            <a:chOff x="0" y="0"/>
            <a:chExt cx="6515100" cy="7620000"/>
          </a:xfrm>
        </p:grpSpPr>
        <p:sp>
          <p:nvSpPr>
            <p:cNvPr id="1048769"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66" name="Group 12"/>
          <p:cNvGrpSpPr/>
          <p:nvPr/>
        </p:nvGrpSpPr>
        <p:grpSpPr>
          <a:xfrm rot="0">
            <a:off x="14006895" y="0"/>
            <a:ext cx="4281488" cy="10287000"/>
            <a:chOff x="0" y="0"/>
            <a:chExt cx="5708650" cy="13716000"/>
          </a:xfrm>
        </p:grpSpPr>
        <p:sp>
          <p:nvSpPr>
            <p:cNvPr id="1048770"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67" name="Group 14"/>
          <p:cNvGrpSpPr/>
          <p:nvPr/>
        </p:nvGrpSpPr>
        <p:grpSpPr>
          <a:xfrm rot="0">
            <a:off x="16344900" y="0"/>
            <a:ext cx="1943100" cy="10287000"/>
            <a:chOff x="0" y="0"/>
            <a:chExt cx="2590800" cy="13716000"/>
          </a:xfrm>
        </p:grpSpPr>
        <p:sp>
          <p:nvSpPr>
            <p:cNvPr id="1048771"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8" name="Group 16"/>
          <p:cNvGrpSpPr/>
          <p:nvPr/>
        </p:nvGrpSpPr>
        <p:grpSpPr>
          <a:xfrm rot="0">
            <a:off x="16404370" y="0"/>
            <a:ext cx="1884045" cy="10287000"/>
            <a:chOff x="0" y="0"/>
            <a:chExt cx="2512060" cy="13716000"/>
          </a:xfrm>
        </p:grpSpPr>
        <p:sp>
          <p:nvSpPr>
            <p:cNvPr id="1048772"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69" name="Group 18"/>
          <p:cNvGrpSpPr/>
          <p:nvPr/>
        </p:nvGrpSpPr>
        <p:grpSpPr>
          <a:xfrm rot="0">
            <a:off x="15559088" y="5386388"/>
            <a:ext cx="2728912" cy="4900612"/>
            <a:chOff x="0" y="0"/>
            <a:chExt cx="3638550" cy="6534150"/>
          </a:xfrm>
        </p:grpSpPr>
        <p:sp>
          <p:nvSpPr>
            <p:cNvPr id="1048773"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170" name="Group 20"/>
          <p:cNvGrpSpPr/>
          <p:nvPr/>
        </p:nvGrpSpPr>
        <p:grpSpPr>
          <a:xfrm rot="0">
            <a:off x="0" y="6015038"/>
            <a:ext cx="671512" cy="4271962"/>
            <a:chOff x="0" y="0"/>
            <a:chExt cx="895350" cy="5695950"/>
          </a:xfrm>
        </p:grpSpPr>
        <p:sp>
          <p:nvSpPr>
            <p:cNvPr id="1048774"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1048775" name="TextBox 22"/>
          <p:cNvSpPr txBox="1"/>
          <p:nvPr/>
        </p:nvSpPr>
        <p:spPr>
          <a:xfrm rot="0">
            <a:off x="1132998" y="435291"/>
            <a:ext cx="16022002" cy="1097281"/>
          </a:xfrm>
          <a:prstGeom prst="rect"/>
        </p:spPr>
        <p:txBody>
          <a:bodyPr anchor="t" bIns="0" lIns="0" rIns="0" rtlCol="0" tIns="0">
            <a:spAutoFit/>
          </a:bodyPr>
          <a:p>
            <a:pPr algn="l">
              <a:lnSpc>
                <a:spcPts val="8640"/>
              </a:lnSpc>
            </a:pPr>
            <a:r>
              <a:rPr b="1" sz="7200" lang="en-US">
                <a:solidFill>
                  <a:srgbClr val="000000"/>
                </a:solidFill>
                <a:latin typeface="Times New Roman Bold"/>
                <a:ea typeface="Times New Roman Bold"/>
                <a:cs typeface="Times New Roman Bold"/>
                <a:sym typeface="Times New Roman Bold"/>
              </a:rPr>
              <a:t>conclusion</a:t>
            </a:r>
          </a:p>
        </p:txBody>
      </p:sp>
      <p:sp>
        <p:nvSpPr>
          <p:cNvPr id="1048776" name="TextBox 23"/>
          <p:cNvSpPr txBox="1"/>
          <p:nvPr/>
        </p:nvSpPr>
        <p:spPr>
          <a:xfrm rot="0">
            <a:off x="0" y="1639251"/>
            <a:ext cx="15075829" cy="4221480"/>
          </a:xfrm>
          <a:prstGeom prst="rect"/>
        </p:spPr>
        <p:txBody>
          <a:bodyPr anchor="t" bIns="0" lIns="0" rIns="0" rtlCol="0" tIns="0">
            <a:spAutoFit/>
          </a:bodyPr>
          <a:p>
            <a:pPr algn="ctr">
              <a:lnSpc>
                <a:spcPts val="5540"/>
              </a:lnSpc>
            </a:pPr>
          </a:p>
          <a:p>
            <a:pPr algn="ctr">
              <a:lnSpc>
                <a:spcPts val="5540"/>
              </a:lnSpc>
            </a:pPr>
            <a:r>
              <a:rPr sz="3957" lang="en-US">
                <a:solidFill>
                  <a:srgbClr val="000000"/>
                </a:solidFill>
                <a:latin typeface="Canva Sans"/>
                <a:ea typeface="Canva Sans"/>
                <a:cs typeface="Canva Sans"/>
                <a:sym typeface="Canva Sans"/>
              </a:rPr>
              <a:t>This analysis highlights the need for</a:t>
            </a:r>
          </a:p>
          <a:p>
            <a:pPr algn="ctr">
              <a:lnSpc>
                <a:spcPts val="5540"/>
              </a:lnSpc>
            </a:pPr>
            <a:r>
              <a:rPr sz="3957" lang="en-US">
                <a:solidFill>
                  <a:srgbClr val="000000"/>
                </a:solidFill>
                <a:latin typeface="Canva Sans"/>
                <a:ea typeface="Canva Sans"/>
                <a:cs typeface="Canva Sans"/>
                <a:sym typeface="Canva Sans"/>
              </a:rPr>
              <a:t> targeted initiatives to improve gender balance and diversity within the organization. </a:t>
            </a:r>
          </a:p>
          <a:p>
            <a:pPr algn="ctr">
              <a:lnSpc>
                <a:spcPts val="5540"/>
              </a:lnSpc>
            </a:pPr>
            <a:r>
              <a:rPr sz="3957" lang="en-US">
                <a:solidFill>
                  <a:srgbClr val="000000"/>
                </a:solidFill>
                <a:latin typeface="Canva Sans"/>
                <a:ea typeface="Canva Sans"/>
                <a:cs typeface="Canva Sans"/>
                <a:sym typeface="Canva Sans"/>
              </a:rPr>
              <a:t>By addressing these disparities, the organization can create a more inclusive and equitable work environment.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Group 2"/>
          <p:cNvGrpSpPr/>
          <p:nvPr/>
        </p:nvGrpSpPr>
        <p:grpSpPr>
          <a:xfrm rot="0">
            <a:off x="-19050" y="-19050"/>
            <a:ext cx="18326100" cy="10325100"/>
            <a:chOff x="0" y="0"/>
            <a:chExt cx="24434800" cy="13766800"/>
          </a:xfrm>
        </p:grpSpPr>
        <p:sp>
          <p:nvSpPr>
            <p:cNvPr id="1048607" name="Freeform 3"/>
            <p:cNvSpPr/>
            <p:nvPr/>
          </p:nvSpPr>
          <p:spPr>
            <a:xfrm rot="0" flipH="0" flipV="0">
              <a:off x="25400" y="25400"/>
              <a:ext cx="24384000" cy="13716000"/>
            </a:xfrm>
            <a:custGeom>
              <a:avLst/>
              <a:ahLst/>
              <a:rect l="l" t="t" r="r" b="b"/>
              <a:pathLst>
                <a:path w="24384000" h="13716000">
                  <a:moveTo>
                    <a:pt x="24384000" y="0"/>
                  </a:moveTo>
                  <a:lnTo>
                    <a:pt x="0" y="0"/>
                  </a:lnTo>
                  <a:lnTo>
                    <a:pt x="0" y="13716000"/>
                  </a:lnTo>
                  <a:lnTo>
                    <a:pt x="24384000" y="13716000"/>
                  </a:lnTo>
                  <a:lnTo>
                    <a:pt x="24384000" y="0"/>
                  </a:lnTo>
                  <a:close/>
                </a:path>
              </a:pathLst>
            </a:custGeom>
            <a:solidFill>
              <a:srgbClr val="FFFFFF"/>
            </a:solidFill>
          </p:spPr>
        </p:sp>
        <p:sp>
          <p:nvSpPr>
            <p:cNvPr id="1048608" name="Freeform 4"/>
            <p:cNvSpPr/>
            <p:nvPr/>
          </p:nvSpPr>
          <p:spPr>
            <a:xfrm rot="0" flipH="0" flipV="0">
              <a:off x="0" y="0"/>
              <a:ext cx="24434800" cy="13766800"/>
            </a:xfrm>
            <a:custGeom>
              <a:avLst/>
              <a:ahLst/>
              <a:rect l="l" t="t" r="r" b="b"/>
              <a:pathLst>
                <a:path w="24434800" h="13766800">
                  <a:moveTo>
                    <a:pt x="24409400" y="50800"/>
                  </a:moveTo>
                  <a:lnTo>
                    <a:pt x="25400" y="50800"/>
                  </a:lnTo>
                  <a:lnTo>
                    <a:pt x="25400" y="25400"/>
                  </a:lnTo>
                  <a:lnTo>
                    <a:pt x="50800" y="25400"/>
                  </a:lnTo>
                  <a:lnTo>
                    <a:pt x="50800" y="13741400"/>
                  </a:lnTo>
                  <a:lnTo>
                    <a:pt x="25400" y="13741400"/>
                  </a:lnTo>
                  <a:lnTo>
                    <a:pt x="25400" y="13716000"/>
                  </a:lnTo>
                  <a:lnTo>
                    <a:pt x="24409400" y="13716000"/>
                  </a:lnTo>
                  <a:lnTo>
                    <a:pt x="24409400" y="13741400"/>
                  </a:lnTo>
                  <a:lnTo>
                    <a:pt x="24384000" y="13741400"/>
                  </a:lnTo>
                  <a:lnTo>
                    <a:pt x="24384000" y="25400"/>
                  </a:lnTo>
                  <a:lnTo>
                    <a:pt x="24409400" y="25400"/>
                  </a:lnTo>
                  <a:lnTo>
                    <a:pt x="24409400" y="50800"/>
                  </a:lnTo>
                  <a:moveTo>
                    <a:pt x="24409400" y="0"/>
                  </a:moveTo>
                  <a:cubicBezTo>
                    <a:pt x="24423370" y="0"/>
                    <a:pt x="24434800" y="11430"/>
                    <a:pt x="24434800" y="25400"/>
                  </a:cubicBezTo>
                  <a:lnTo>
                    <a:pt x="24434800" y="13741400"/>
                  </a:lnTo>
                  <a:cubicBezTo>
                    <a:pt x="24434800" y="13755370"/>
                    <a:pt x="24423370" y="13766800"/>
                    <a:pt x="24409400" y="13766800"/>
                  </a:cubicBezTo>
                  <a:lnTo>
                    <a:pt x="25400" y="13766800"/>
                  </a:lnTo>
                  <a:cubicBezTo>
                    <a:pt x="11430" y="13766800"/>
                    <a:pt x="0" y="13755370"/>
                    <a:pt x="0" y="13741400"/>
                  </a:cubicBezTo>
                  <a:lnTo>
                    <a:pt x="0" y="25400"/>
                  </a:lnTo>
                  <a:cubicBezTo>
                    <a:pt x="0" y="11430"/>
                    <a:pt x="11430" y="0"/>
                    <a:pt x="25400" y="0"/>
                  </a:cubicBezTo>
                  <a:lnTo>
                    <a:pt x="24409400" y="0"/>
                  </a:lnTo>
                  <a:close/>
                </a:path>
              </a:pathLst>
            </a:custGeom>
            <a:solidFill>
              <a:srgbClr val="000000"/>
            </a:solidFill>
          </p:spPr>
        </p:sp>
      </p:grpSp>
      <p:sp>
        <p:nvSpPr>
          <p:cNvPr id="1048609" name="Freeform 5"/>
          <p:cNvSpPr/>
          <p:nvPr/>
        </p:nvSpPr>
        <p:spPr>
          <a:xfrm rot="0" flipH="0" flipV="0">
            <a:off x="11165774" y="0"/>
            <a:ext cx="7129462" cy="10294843"/>
          </a:xfrm>
          <a:custGeom>
            <a:avLst/>
            <a:ahLst/>
            <a:rect l="l" t="t" r="r" b="b"/>
            <a:pathLst>
              <a:path w="7129462" h="10294843">
                <a:moveTo>
                  <a:pt x="0" y="0"/>
                </a:moveTo>
                <a:lnTo>
                  <a:pt x="7129463" y="0"/>
                </a:lnTo>
                <a:lnTo>
                  <a:pt x="7129463" y="10294843"/>
                </a:lnTo>
                <a:lnTo>
                  <a:pt x="0" y="10294843"/>
                </a:lnTo>
                <a:lnTo>
                  <a:pt x="0" y="0"/>
                </a:lnTo>
                <a:close/>
              </a:path>
            </a:pathLst>
          </a:custGeom>
          <a:blipFill>
            <a:blip xmlns:r="http://schemas.openxmlformats.org/officeDocument/2006/relationships" r:embed="rId1"/>
            <a:stretch>
              <a:fillRect l="0" t="0" r="0" b="0"/>
            </a:stretch>
          </a:blipFill>
        </p:spPr>
      </p:sp>
      <p:grpSp>
        <p:nvGrpSpPr>
          <p:cNvPr id="44" name="Group 6"/>
          <p:cNvGrpSpPr/>
          <p:nvPr/>
        </p:nvGrpSpPr>
        <p:grpSpPr>
          <a:xfrm rot="0">
            <a:off x="0" y="6015038"/>
            <a:ext cx="671512" cy="4271962"/>
            <a:chOff x="0" y="0"/>
            <a:chExt cx="895350" cy="5695950"/>
          </a:xfrm>
        </p:grpSpPr>
        <p:sp>
          <p:nvSpPr>
            <p:cNvPr id="1048610" name="Freeform 7"/>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45" name="Group 8"/>
          <p:cNvGrpSpPr/>
          <p:nvPr/>
        </p:nvGrpSpPr>
        <p:grpSpPr>
          <a:xfrm rot="0">
            <a:off x="14030325" y="8043862"/>
            <a:ext cx="685800" cy="685800"/>
            <a:chOff x="0" y="0"/>
            <a:chExt cx="914400" cy="914400"/>
          </a:xfrm>
        </p:grpSpPr>
        <p:sp>
          <p:nvSpPr>
            <p:cNvPr id="1048611" name="Freeform 9"/>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46" name="Group 10"/>
          <p:cNvGrpSpPr/>
          <p:nvPr/>
        </p:nvGrpSpPr>
        <p:grpSpPr>
          <a:xfrm rot="0">
            <a:off x="10044112" y="2543175"/>
            <a:ext cx="471488" cy="485775"/>
            <a:chOff x="0" y="0"/>
            <a:chExt cx="628650" cy="647700"/>
          </a:xfrm>
        </p:grpSpPr>
        <p:sp>
          <p:nvSpPr>
            <p:cNvPr id="1048612" name="Freeform 11"/>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47" name="Group 12"/>
          <p:cNvGrpSpPr/>
          <p:nvPr/>
        </p:nvGrpSpPr>
        <p:grpSpPr>
          <a:xfrm rot="0">
            <a:off x="14030325" y="8843962"/>
            <a:ext cx="271462" cy="271462"/>
            <a:chOff x="0" y="0"/>
            <a:chExt cx="361950" cy="361950"/>
          </a:xfrm>
        </p:grpSpPr>
        <p:sp>
          <p:nvSpPr>
            <p:cNvPr id="1048613" name="Freeform 13"/>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614" name="TextBox 14"/>
          <p:cNvSpPr txBox="1"/>
          <p:nvPr/>
        </p:nvSpPr>
        <p:spPr>
          <a:xfrm rot="0">
            <a:off x="1109662" y="1251425"/>
            <a:ext cx="5864542" cy="971550"/>
          </a:xfrm>
          <a:prstGeom prst="rect"/>
        </p:spPr>
        <p:txBody>
          <a:bodyPr anchor="t" bIns="0" lIns="0" rIns="0" rtlCol="0" tIns="0">
            <a:spAutoFit/>
          </a:bodyPr>
          <a:p>
            <a:pPr algn="l">
              <a:lnSpc>
                <a:spcPts val="7650"/>
              </a:lnSpc>
            </a:pPr>
            <a:r>
              <a:rPr b="1" sz="6375" lang="en-US" spc="7">
                <a:solidFill>
                  <a:srgbClr val="000000"/>
                </a:solidFill>
                <a:latin typeface="Trebuchet MS Bold"/>
                <a:ea typeface="Trebuchet MS Bold"/>
                <a:cs typeface="Trebuchet MS Bold"/>
                <a:sym typeface="Trebuchet MS Bold"/>
              </a:rPr>
              <a:t>PROJECT TITLE</a:t>
            </a:r>
          </a:p>
        </p:txBody>
      </p:sp>
      <p:sp>
        <p:nvSpPr>
          <p:cNvPr id="1048615" name="Freeform 15"/>
          <p:cNvSpPr/>
          <p:nvPr/>
        </p:nvSpPr>
        <p:spPr>
          <a:xfrm rot="0" flipH="0" flipV="0">
            <a:off x="1014412" y="9701212"/>
            <a:ext cx="3214688" cy="300038"/>
          </a:xfrm>
          <a:custGeom>
            <a:avLst/>
            <a:ahLst/>
            <a:rect l="l" t="t" r="r" b="b"/>
            <a:pathLst>
              <a:path w="3214688" h="300038">
                <a:moveTo>
                  <a:pt x="0" y="0"/>
                </a:moveTo>
                <a:lnTo>
                  <a:pt x="3214688" y="0"/>
                </a:lnTo>
                <a:lnTo>
                  <a:pt x="3214688" y="300038"/>
                </a:lnTo>
                <a:lnTo>
                  <a:pt x="0" y="300038"/>
                </a:lnTo>
                <a:lnTo>
                  <a:pt x="0" y="0"/>
                </a:lnTo>
                <a:close/>
              </a:path>
            </a:pathLst>
          </a:custGeom>
          <a:blipFill>
            <a:blip xmlns:r="http://schemas.openxmlformats.org/officeDocument/2006/relationships" r:embed="rId2"/>
            <a:stretch>
              <a:fillRect l="-66666" t="0" r="-66666" b="0"/>
            </a:stretch>
          </a:blipFill>
        </p:spPr>
      </p:sp>
      <p:sp>
        <p:nvSpPr>
          <p:cNvPr id="1048616" name="Freeform 16"/>
          <p:cNvSpPr/>
          <p:nvPr/>
        </p:nvSpPr>
        <p:spPr>
          <a:xfrm rot="0" flipH="0" flipV="0">
            <a:off x="700088" y="9615488"/>
            <a:ext cx="5557838" cy="442912"/>
          </a:xfrm>
          <a:custGeom>
            <a:avLst/>
            <a:ahLst/>
            <a:rect l="l" t="t" r="r" b="b"/>
            <a:pathLst>
              <a:path w="5557838" h="442912">
                <a:moveTo>
                  <a:pt x="0" y="0"/>
                </a:moveTo>
                <a:lnTo>
                  <a:pt x="5557837" y="0"/>
                </a:lnTo>
                <a:lnTo>
                  <a:pt x="5557837" y="442912"/>
                </a:lnTo>
                <a:lnTo>
                  <a:pt x="0" y="442912"/>
                </a:lnTo>
                <a:lnTo>
                  <a:pt x="0" y="0"/>
                </a:lnTo>
                <a:close/>
              </a:path>
            </a:pathLst>
          </a:custGeom>
          <a:blipFill>
            <a:blip xmlns:r="http://schemas.openxmlformats.org/officeDocument/2006/relationships" r:embed="rId3"/>
            <a:stretch>
              <a:fillRect l="0" t="-124" r="0" b="-124"/>
            </a:stretch>
          </a:blipFill>
        </p:spPr>
      </p:sp>
      <p:sp>
        <p:nvSpPr>
          <p:cNvPr id="1048617" name="TextBox 17"/>
          <p:cNvSpPr txBox="1"/>
          <p:nvPr/>
        </p:nvSpPr>
        <p:spPr>
          <a:xfrm rot="0">
            <a:off x="17030127" y="9707466"/>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2</a:t>
            </a:r>
          </a:p>
        </p:txBody>
      </p:sp>
      <p:sp>
        <p:nvSpPr>
          <p:cNvPr id="1048618" name="TextBox 18"/>
          <p:cNvSpPr txBox="1"/>
          <p:nvPr/>
        </p:nvSpPr>
        <p:spPr>
          <a:xfrm rot="0">
            <a:off x="1917723" y="3097276"/>
            <a:ext cx="12706962" cy="2011681"/>
          </a:xfrm>
          <a:prstGeom prst="rect"/>
        </p:spPr>
        <p:txBody>
          <a:bodyPr anchor="t" bIns="0" lIns="0" rIns="0" rtlCol="0" tIns="0">
            <a:spAutoFit/>
          </a:bodyPr>
          <a:p>
            <a:pPr algn="l">
              <a:lnSpc>
                <a:spcPts val="7920"/>
              </a:lnSpc>
            </a:pPr>
            <a:r>
              <a:rPr b="1" sz="6600" lang="en-US">
                <a:solidFill>
                  <a:srgbClr val="0F0F0F"/>
                </a:solidFill>
                <a:latin typeface="Times New Roman Bold"/>
                <a:ea typeface="Times New Roman Bold"/>
                <a:cs typeface="Times New Roman Bold"/>
                <a:sym typeface="Times New Roman Bold"/>
              </a:rPr>
              <a:t>Employee Gender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grpSp>
        <p:nvGrpSpPr>
          <p:cNvPr id="49" name="Group 2"/>
          <p:cNvGrpSpPr/>
          <p:nvPr/>
        </p:nvGrpSpPr>
        <p:grpSpPr>
          <a:xfrm rot="0">
            <a:off x="-114300" y="42868"/>
            <a:ext cx="18722570" cy="10287000"/>
            <a:chOff x="0" y="0"/>
            <a:chExt cx="24963426" cy="13716000"/>
          </a:xfrm>
        </p:grpSpPr>
        <p:sp>
          <p:nvSpPr>
            <p:cNvPr id="1048619" name="Freeform 3"/>
            <p:cNvSpPr/>
            <p:nvPr/>
          </p:nvSpPr>
          <p:spPr>
            <a:xfrm rot="0" flipH="0" flipV="0">
              <a:off x="0" y="0"/>
              <a:ext cx="24963374" cy="13716000"/>
            </a:xfrm>
            <a:custGeom>
              <a:avLst/>
              <a:ahLst/>
              <a:rect l="l" t="t" r="r" b="b"/>
              <a:pathLst>
                <a:path w="24963374" h="13716000">
                  <a:moveTo>
                    <a:pt x="24963374" y="0"/>
                  </a:moveTo>
                  <a:lnTo>
                    <a:pt x="0" y="0"/>
                  </a:lnTo>
                  <a:lnTo>
                    <a:pt x="0" y="13716000"/>
                  </a:lnTo>
                  <a:lnTo>
                    <a:pt x="24963374" y="13716000"/>
                  </a:lnTo>
                  <a:lnTo>
                    <a:pt x="24963374" y="0"/>
                  </a:lnTo>
                  <a:close/>
                </a:path>
              </a:pathLst>
            </a:custGeom>
            <a:solidFill>
              <a:srgbClr val="F1F1F1"/>
            </a:solidFill>
          </p:spPr>
        </p:sp>
      </p:grpSp>
      <p:sp>
        <p:nvSpPr>
          <p:cNvPr id="1048620" name="Freeform 4"/>
          <p:cNvSpPr/>
          <p:nvPr/>
        </p:nvSpPr>
        <p:spPr>
          <a:xfrm rot="0" flipH="0" flipV="0">
            <a:off x="11165774" y="0"/>
            <a:ext cx="7129462" cy="10294843"/>
          </a:xfrm>
          <a:custGeom>
            <a:avLst/>
            <a:ahLst/>
            <a:rect l="l" t="t" r="r" b="b"/>
            <a:pathLst>
              <a:path w="7129462" h="10294843">
                <a:moveTo>
                  <a:pt x="0" y="0"/>
                </a:moveTo>
                <a:lnTo>
                  <a:pt x="7129463" y="0"/>
                </a:lnTo>
                <a:lnTo>
                  <a:pt x="7129463" y="10294843"/>
                </a:lnTo>
                <a:lnTo>
                  <a:pt x="0" y="10294843"/>
                </a:lnTo>
                <a:lnTo>
                  <a:pt x="0" y="0"/>
                </a:lnTo>
                <a:close/>
              </a:path>
            </a:pathLst>
          </a:custGeom>
          <a:blipFill>
            <a:blip xmlns:r="http://schemas.openxmlformats.org/officeDocument/2006/relationships" r:embed="rId1"/>
            <a:stretch>
              <a:fillRect l="0" t="0" r="0" b="0"/>
            </a:stretch>
          </a:blipFill>
        </p:spPr>
      </p:sp>
      <p:grpSp>
        <p:nvGrpSpPr>
          <p:cNvPr id="50" name="Group 5"/>
          <p:cNvGrpSpPr/>
          <p:nvPr/>
        </p:nvGrpSpPr>
        <p:grpSpPr>
          <a:xfrm rot="0">
            <a:off x="0" y="6015038"/>
            <a:ext cx="671512" cy="4271962"/>
            <a:chOff x="0" y="0"/>
            <a:chExt cx="895350" cy="5695950"/>
          </a:xfrm>
        </p:grpSpPr>
        <p:sp>
          <p:nvSpPr>
            <p:cNvPr id="1048621" name="Freeform 6"/>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1048622" name="TextBox 7"/>
          <p:cNvSpPr txBox="1"/>
          <p:nvPr/>
        </p:nvSpPr>
        <p:spPr>
          <a:xfrm rot="0">
            <a:off x="1128712" y="9719531"/>
            <a:ext cx="2660333" cy="259080"/>
          </a:xfrm>
          <a:prstGeom prst="rect"/>
        </p:spPr>
        <p:txBody>
          <a:bodyPr anchor="t" bIns="0" lIns="0" rIns="0" rtlCol="0" tIns="0">
            <a:spAutoFit/>
          </a:bodyPr>
          <a:p>
            <a:pPr algn="l">
              <a:lnSpc>
                <a:spcPts val="1912"/>
              </a:lnSpc>
            </a:pPr>
            <a:r>
              <a:rPr sz="1650" lang="en-US" spc="30">
                <a:solidFill>
                  <a:srgbClr val="2D83C3"/>
                </a:solidFill>
                <a:latin typeface="Trebuchet MS"/>
                <a:ea typeface="Trebuchet MS"/>
                <a:cs typeface="Trebuchet MS"/>
                <a:sym typeface="Trebuchet MS"/>
              </a:rPr>
              <a:t>3/21/2024  </a:t>
            </a:r>
            <a:r>
              <a:rPr b="1" sz="1650" lang="en-US" spc="30">
                <a:solidFill>
                  <a:srgbClr val="2D83C3"/>
                </a:solidFill>
                <a:latin typeface="Trebuchet MS Bold"/>
                <a:ea typeface="Trebuchet MS Bold"/>
                <a:cs typeface="Trebuchet MS Bold"/>
                <a:sym typeface="Trebuchet MS Bold"/>
              </a:rPr>
              <a:t>Annual Review</a:t>
            </a:r>
          </a:p>
        </p:txBody>
      </p:sp>
      <p:grpSp>
        <p:nvGrpSpPr>
          <p:cNvPr id="51" name="Group 8"/>
          <p:cNvGrpSpPr/>
          <p:nvPr/>
        </p:nvGrpSpPr>
        <p:grpSpPr>
          <a:xfrm rot="0">
            <a:off x="11044238" y="671512"/>
            <a:ext cx="542925" cy="542925"/>
            <a:chOff x="0" y="0"/>
            <a:chExt cx="723900" cy="723900"/>
          </a:xfrm>
        </p:grpSpPr>
        <p:sp>
          <p:nvSpPr>
            <p:cNvPr id="1048623" name="Freeform 9"/>
            <p:cNvSpPr/>
            <p:nvPr/>
          </p:nvSpPr>
          <p:spPr>
            <a:xfrm rot="0" flipH="0" flipV="0">
              <a:off x="0" y="0"/>
              <a:ext cx="723900" cy="723900"/>
            </a:xfrm>
            <a:custGeom>
              <a:avLst/>
              <a:ahLst/>
              <a:rect l="l" t="t" r="r" b="b"/>
              <a:pathLst>
                <a:path w="723900" h="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id="1048624" name="Freeform 10"/>
          <p:cNvSpPr/>
          <p:nvPr/>
        </p:nvSpPr>
        <p:spPr>
          <a:xfrm rot="0" flipH="0" flipV="0">
            <a:off x="16516350" y="8415338"/>
            <a:ext cx="971550" cy="971550"/>
          </a:xfrm>
          <a:custGeom>
            <a:avLst/>
            <a:ahLst/>
            <a:rect l="l" t="t" r="r" b="b"/>
            <a:pathLst>
              <a:path w="971550" h="971550">
                <a:moveTo>
                  <a:pt x="0" y="0"/>
                </a:moveTo>
                <a:lnTo>
                  <a:pt x="971550" y="0"/>
                </a:lnTo>
                <a:lnTo>
                  <a:pt x="971550" y="971550"/>
                </a:lnTo>
                <a:lnTo>
                  <a:pt x="0" y="971550"/>
                </a:lnTo>
                <a:lnTo>
                  <a:pt x="0" y="0"/>
                </a:lnTo>
                <a:close/>
              </a:path>
            </a:pathLst>
          </a:custGeom>
          <a:blipFill>
            <a:blip xmlns:r="http://schemas.openxmlformats.org/officeDocument/2006/relationships" r:embed="rId2"/>
            <a:stretch>
              <a:fillRect l="0" t="0" r="0" b="0"/>
            </a:stretch>
          </a:blipFill>
        </p:spPr>
      </p:sp>
      <p:sp>
        <p:nvSpPr>
          <p:cNvPr id="1048625" name="Freeform 11"/>
          <p:cNvSpPr/>
          <p:nvPr/>
        </p:nvSpPr>
        <p:spPr>
          <a:xfrm rot="0" flipH="0" flipV="0">
            <a:off x="16030575" y="9201150"/>
            <a:ext cx="371475" cy="371475"/>
          </a:xfrm>
          <a:custGeom>
            <a:avLst/>
            <a:ahLst/>
            <a:rect l="l" t="t" r="r" b="b"/>
            <a:pathLst>
              <a:path w="371475" h="371475">
                <a:moveTo>
                  <a:pt x="0" y="0"/>
                </a:moveTo>
                <a:lnTo>
                  <a:pt x="371475" y="0"/>
                </a:lnTo>
                <a:lnTo>
                  <a:pt x="371475" y="371475"/>
                </a:lnTo>
                <a:lnTo>
                  <a:pt x="0" y="371475"/>
                </a:lnTo>
                <a:lnTo>
                  <a:pt x="0" y="0"/>
                </a:lnTo>
                <a:close/>
              </a:path>
            </a:pathLst>
          </a:custGeom>
          <a:blipFill>
            <a:blip xmlns:r="http://schemas.openxmlformats.org/officeDocument/2006/relationships" r:embed="rId3"/>
            <a:stretch>
              <a:fillRect l="0" t="0" r="0" b="0"/>
            </a:stretch>
          </a:blipFill>
        </p:spPr>
      </p:sp>
      <p:sp>
        <p:nvSpPr>
          <p:cNvPr id="1048626" name="Freeform 12"/>
          <p:cNvSpPr/>
          <p:nvPr/>
        </p:nvSpPr>
        <p:spPr>
          <a:xfrm rot="0" flipH="0" flipV="0">
            <a:off x="700088" y="9615488"/>
            <a:ext cx="5557838" cy="442912"/>
          </a:xfrm>
          <a:custGeom>
            <a:avLst/>
            <a:ahLst/>
            <a:rect l="l" t="t" r="r" b="b"/>
            <a:pathLst>
              <a:path w="5557838" h="442912">
                <a:moveTo>
                  <a:pt x="0" y="0"/>
                </a:moveTo>
                <a:lnTo>
                  <a:pt x="5557837" y="0"/>
                </a:lnTo>
                <a:lnTo>
                  <a:pt x="5557837" y="442912"/>
                </a:lnTo>
                <a:lnTo>
                  <a:pt x="0" y="442912"/>
                </a:lnTo>
                <a:lnTo>
                  <a:pt x="0" y="0"/>
                </a:lnTo>
                <a:close/>
              </a:path>
            </a:pathLst>
          </a:custGeom>
          <a:blipFill>
            <a:blip xmlns:r="http://schemas.openxmlformats.org/officeDocument/2006/relationships" r:embed="rId4"/>
            <a:stretch>
              <a:fillRect l="0" t="-124" r="0" b="-124"/>
            </a:stretch>
          </a:blipFill>
        </p:spPr>
      </p:sp>
      <p:sp>
        <p:nvSpPr>
          <p:cNvPr id="1048627" name="Freeform 13"/>
          <p:cNvSpPr/>
          <p:nvPr/>
        </p:nvSpPr>
        <p:spPr>
          <a:xfrm rot="0" flipH="0" flipV="0">
            <a:off x="71438" y="5729285"/>
            <a:ext cx="2600325" cy="4514847"/>
          </a:xfrm>
          <a:custGeom>
            <a:avLst/>
            <a:ahLst/>
            <a:rect l="l" t="t" r="r" b="b"/>
            <a:pathLst>
              <a:path w="2600325" h="4514847">
                <a:moveTo>
                  <a:pt x="0" y="0"/>
                </a:moveTo>
                <a:lnTo>
                  <a:pt x="2600324" y="0"/>
                </a:lnTo>
                <a:lnTo>
                  <a:pt x="2600324" y="4514847"/>
                </a:lnTo>
                <a:lnTo>
                  <a:pt x="0" y="4514847"/>
                </a:lnTo>
                <a:lnTo>
                  <a:pt x="0" y="0"/>
                </a:lnTo>
                <a:close/>
              </a:path>
            </a:pathLst>
          </a:custGeom>
          <a:blipFill>
            <a:blip xmlns:r="http://schemas.openxmlformats.org/officeDocument/2006/relationships" r:embed="rId5"/>
            <a:stretch>
              <a:fillRect l="-3" t="0" r="-3" b="0"/>
            </a:stretch>
          </a:blipFill>
        </p:spPr>
      </p:sp>
      <p:sp>
        <p:nvSpPr>
          <p:cNvPr id="1048628" name="TextBox 14"/>
          <p:cNvSpPr txBox="1"/>
          <p:nvPr/>
        </p:nvSpPr>
        <p:spPr>
          <a:xfrm rot="0">
            <a:off x="1109662" y="662367"/>
            <a:ext cx="3535680" cy="2194560"/>
          </a:xfrm>
          <a:prstGeom prst="rect"/>
        </p:spPr>
        <p:txBody>
          <a:bodyPr anchor="t" bIns="0" lIns="0" rIns="0" rtlCol="0" tIns="0">
            <a:spAutoFit/>
          </a:bodyPr>
          <a:p>
            <a:pPr algn="l">
              <a:lnSpc>
                <a:spcPts val="8640"/>
              </a:lnSpc>
            </a:pPr>
            <a:r>
              <a:rPr b="1" sz="7200" lang="en-US">
                <a:solidFill>
                  <a:srgbClr val="000000"/>
                </a:solidFill>
                <a:latin typeface="Trebuchet MS Bold"/>
                <a:ea typeface="Trebuchet MS Bold"/>
                <a:cs typeface="Trebuchet MS Bold"/>
                <a:sym typeface="Trebuchet MS Bold"/>
              </a:rPr>
              <a:t>AGENDA</a:t>
            </a:r>
          </a:p>
        </p:txBody>
      </p:sp>
      <p:sp>
        <p:nvSpPr>
          <p:cNvPr id="1048629" name="TextBox 15"/>
          <p:cNvSpPr txBox="1"/>
          <p:nvPr/>
        </p:nvSpPr>
        <p:spPr>
          <a:xfrm rot="0">
            <a:off x="17030127" y="9707466"/>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3</a:t>
            </a:r>
          </a:p>
        </p:txBody>
      </p:sp>
      <p:sp>
        <p:nvSpPr>
          <p:cNvPr id="1048630" name="TextBox 16"/>
          <p:cNvSpPr txBox="1"/>
          <p:nvPr/>
        </p:nvSpPr>
        <p:spPr>
          <a:xfrm rot="0">
            <a:off x="3856151" y="1522295"/>
            <a:ext cx="7360920" cy="7040880"/>
          </a:xfrm>
          <a:prstGeom prst="rect"/>
        </p:spPr>
        <p:txBody>
          <a:bodyPr anchor="t" bIns="0" lIns="0" rIns="0" rtlCol="0" tIns="0">
            <a:spAutoFit/>
          </a:bodyPr>
          <a:p>
            <a:pPr algn="l">
              <a:lnSpc>
                <a:spcPts val="5040"/>
              </a:lnSpc>
            </a:pPr>
          </a:p>
          <a:p>
            <a:pPr algn="l" indent="-380048" lvl="1" marL="760095">
              <a:lnSpc>
                <a:spcPts val="5040"/>
              </a:lnSpc>
              <a:buAutoNum type="arabicPeriod" startAt="1"/>
            </a:pPr>
            <a:r>
              <a:rPr sz="4200" lang="en-US">
                <a:solidFill>
                  <a:srgbClr val="0D0D0D"/>
                </a:solidFill>
                <a:latin typeface="Times New Roman"/>
                <a:ea typeface="Times New Roman"/>
                <a:cs typeface="Times New Roman"/>
                <a:sym typeface="Times New Roman"/>
              </a:rPr>
              <a:t>Problem Statement</a:t>
            </a:r>
          </a:p>
          <a:p>
            <a:pPr algn="l" indent="-380048" lvl="1" marL="760095">
              <a:lnSpc>
                <a:spcPts val="5040"/>
              </a:lnSpc>
              <a:buAutoNum type="arabicPeriod" startAt="1"/>
            </a:pPr>
            <a:r>
              <a:rPr sz="4200" lang="en-US">
                <a:solidFill>
                  <a:srgbClr val="0D0D0D"/>
                </a:solidFill>
                <a:latin typeface="Times New Roman"/>
                <a:ea typeface="Times New Roman"/>
                <a:cs typeface="Times New Roman"/>
                <a:sym typeface="Times New Roman"/>
              </a:rPr>
              <a:t>Project Overview</a:t>
            </a:r>
          </a:p>
          <a:p>
            <a:pPr algn="l" indent="-380048" lvl="1" marL="760095">
              <a:lnSpc>
                <a:spcPts val="5040"/>
              </a:lnSpc>
              <a:buAutoNum type="arabicPeriod" startAt="1"/>
            </a:pPr>
            <a:r>
              <a:rPr sz="4200" lang="en-US">
                <a:solidFill>
                  <a:srgbClr val="0D0D0D"/>
                </a:solidFill>
                <a:latin typeface="Times New Roman"/>
                <a:ea typeface="Times New Roman"/>
                <a:cs typeface="Times New Roman"/>
                <a:sym typeface="Times New Roman"/>
              </a:rPr>
              <a:t>End Users</a:t>
            </a:r>
          </a:p>
          <a:p>
            <a:pPr algn="l" indent="-380048" lvl="1" marL="760095">
              <a:lnSpc>
                <a:spcPts val="5040"/>
              </a:lnSpc>
              <a:buAutoNum type="arabicPeriod" startAt="1"/>
            </a:pPr>
            <a:r>
              <a:rPr sz="4200" lang="en-US">
                <a:solidFill>
                  <a:srgbClr val="0D0D0D"/>
                </a:solidFill>
                <a:latin typeface="Times New Roman"/>
                <a:ea typeface="Times New Roman"/>
                <a:cs typeface="Times New Roman"/>
                <a:sym typeface="Times New Roman"/>
              </a:rPr>
              <a:t>Our Solution and Proposition</a:t>
            </a:r>
          </a:p>
          <a:p>
            <a:pPr algn="l" indent="-380048" lvl="1" marL="760095">
              <a:lnSpc>
                <a:spcPts val="5040"/>
              </a:lnSpc>
              <a:buAutoNum type="arabicPeriod" startAt="1"/>
            </a:pPr>
            <a:r>
              <a:rPr sz="4200" lang="en-US">
                <a:solidFill>
                  <a:srgbClr val="0D0D0D"/>
                </a:solidFill>
                <a:latin typeface="Times New Roman"/>
                <a:ea typeface="Times New Roman"/>
                <a:cs typeface="Times New Roman"/>
                <a:sym typeface="Times New Roman"/>
              </a:rPr>
              <a:t>Dataset Description</a:t>
            </a:r>
          </a:p>
          <a:p>
            <a:pPr algn="l" indent="-380048" lvl="1" marL="760095">
              <a:lnSpc>
                <a:spcPts val="5040"/>
              </a:lnSpc>
              <a:buAutoNum type="arabicPeriod" startAt="1"/>
            </a:pPr>
            <a:r>
              <a:rPr sz="4200" lang="en-US">
                <a:solidFill>
                  <a:srgbClr val="0D0D0D"/>
                </a:solidFill>
                <a:latin typeface="Times New Roman"/>
                <a:ea typeface="Times New Roman"/>
                <a:cs typeface="Times New Roman"/>
                <a:sym typeface="Times New Roman"/>
              </a:rPr>
              <a:t>Modelling Approach</a:t>
            </a:r>
          </a:p>
          <a:p>
            <a:pPr algn="l" indent="-380048" lvl="1" marL="760095">
              <a:lnSpc>
                <a:spcPts val="5040"/>
              </a:lnSpc>
              <a:buAutoNum type="arabicPeriod" startAt="1"/>
            </a:pPr>
            <a:r>
              <a:rPr sz="4200" lang="en-US">
                <a:solidFill>
                  <a:srgbClr val="0D0D0D"/>
                </a:solidFill>
                <a:latin typeface="Times New Roman"/>
                <a:ea typeface="Times New Roman"/>
                <a:cs typeface="Times New Roman"/>
                <a:sym typeface="Times New Roman"/>
              </a:rPr>
              <a:t>Results and Discussion</a:t>
            </a:r>
          </a:p>
          <a:p>
            <a:pPr algn="l" indent="-380048" lvl="1" marL="760095">
              <a:lnSpc>
                <a:spcPts val="5040"/>
              </a:lnSpc>
              <a:buAutoNum type="arabicPeriod" startAt="1"/>
            </a:pPr>
            <a:r>
              <a:rPr sz="4200" lang="en-US">
                <a:solidFill>
                  <a:srgbClr val="0D0D0D"/>
                </a:solidFill>
                <a:latin typeface="Times New Roman"/>
                <a:ea typeface="Times New Roman"/>
                <a:cs typeface="Times New Roman"/>
                <a:sym typeface="Times New Roman"/>
              </a:rPr>
              <a:t>Conclusion</a:t>
            </a:r>
          </a:p>
          <a:p>
            <a:pPr algn="l" indent="-380048" lvl="1" marL="760095">
              <a:lnSpc>
                <a:spcPts val="5040"/>
              </a:lnSpc>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grpSp>
        <p:nvGrpSpPr>
          <p:cNvPr id="53" name="Group 2"/>
          <p:cNvGrpSpPr/>
          <p:nvPr/>
        </p:nvGrpSpPr>
        <p:grpSpPr>
          <a:xfrm rot="0">
            <a:off x="14058995" y="94"/>
            <a:ext cx="1842135" cy="10294620"/>
            <a:chOff x="0" y="0"/>
            <a:chExt cx="2456180" cy="13726160"/>
          </a:xfrm>
        </p:grpSpPr>
        <p:sp>
          <p:nvSpPr>
            <p:cNvPr id="1048631"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54" name="Group 4"/>
          <p:cNvGrpSpPr/>
          <p:nvPr/>
        </p:nvGrpSpPr>
        <p:grpSpPr>
          <a:xfrm rot="0">
            <a:off x="11165774" y="5535200"/>
            <a:ext cx="7129462" cy="4759642"/>
            <a:chOff x="0" y="0"/>
            <a:chExt cx="9505950" cy="6346190"/>
          </a:xfrm>
        </p:grpSpPr>
        <p:sp>
          <p:nvSpPr>
            <p:cNvPr id="1048632"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55" name="Group 6"/>
          <p:cNvGrpSpPr/>
          <p:nvPr/>
        </p:nvGrpSpPr>
        <p:grpSpPr>
          <a:xfrm rot="0">
            <a:off x="13773150" y="0"/>
            <a:ext cx="4514850" cy="10287000"/>
            <a:chOff x="0" y="0"/>
            <a:chExt cx="6019800" cy="13716000"/>
          </a:xfrm>
        </p:grpSpPr>
        <p:sp>
          <p:nvSpPr>
            <p:cNvPr id="1048633"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56" name="Group 8"/>
          <p:cNvGrpSpPr/>
          <p:nvPr/>
        </p:nvGrpSpPr>
        <p:grpSpPr>
          <a:xfrm rot="0">
            <a:off x="14404317" y="0"/>
            <a:ext cx="3884295" cy="10287000"/>
            <a:chOff x="0" y="0"/>
            <a:chExt cx="5179060" cy="13716000"/>
          </a:xfrm>
        </p:grpSpPr>
        <p:sp>
          <p:nvSpPr>
            <p:cNvPr id="1048634"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57" name="Group 10"/>
          <p:cNvGrpSpPr/>
          <p:nvPr/>
        </p:nvGrpSpPr>
        <p:grpSpPr>
          <a:xfrm rot="0">
            <a:off x="13401675" y="4572000"/>
            <a:ext cx="4886325" cy="5715000"/>
            <a:chOff x="0" y="0"/>
            <a:chExt cx="6515100" cy="7620000"/>
          </a:xfrm>
        </p:grpSpPr>
        <p:sp>
          <p:nvSpPr>
            <p:cNvPr id="1048635"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58" name="Group 12"/>
          <p:cNvGrpSpPr/>
          <p:nvPr/>
        </p:nvGrpSpPr>
        <p:grpSpPr>
          <a:xfrm rot="0">
            <a:off x="14006895" y="0"/>
            <a:ext cx="4281488" cy="10287000"/>
            <a:chOff x="0" y="0"/>
            <a:chExt cx="5708650" cy="13716000"/>
          </a:xfrm>
        </p:grpSpPr>
        <p:sp>
          <p:nvSpPr>
            <p:cNvPr id="1048636"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59" name="Group 14"/>
          <p:cNvGrpSpPr/>
          <p:nvPr/>
        </p:nvGrpSpPr>
        <p:grpSpPr>
          <a:xfrm rot="0">
            <a:off x="16344900" y="0"/>
            <a:ext cx="1943100" cy="10287000"/>
            <a:chOff x="0" y="0"/>
            <a:chExt cx="2590800" cy="13716000"/>
          </a:xfrm>
        </p:grpSpPr>
        <p:sp>
          <p:nvSpPr>
            <p:cNvPr id="1048637"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60" name="Group 16"/>
          <p:cNvGrpSpPr/>
          <p:nvPr/>
        </p:nvGrpSpPr>
        <p:grpSpPr>
          <a:xfrm rot="0">
            <a:off x="16404370" y="0"/>
            <a:ext cx="1884045" cy="10287000"/>
            <a:chOff x="0" y="0"/>
            <a:chExt cx="2512060" cy="13716000"/>
          </a:xfrm>
        </p:grpSpPr>
        <p:sp>
          <p:nvSpPr>
            <p:cNvPr id="1048638"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61" name="Group 18"/>
          <p:cNvGrpSpPr/>
          <p:nvPr/>
        </p:nvGrpSpPr>
        <p:grpSpPr>
          <a:xfrm rot="0">
            <a:off x="15559088" y="5386388"/>
            <a:ext cx="2728912" cy="4900612"/>
            <a:chOff x="0" y="0"/>
            <a:chExt cx="3638550" cy="6534150"/>
          </a:xfrm>
        </p:grpSpPr>
        <p:sp>
          <p:nvSpPr>
            <p:cNvPr id="1048639"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62" name="Group 20"/>
          <p:cNvGrpSpPr/>
          <p:nvPr/>
        </p:nvGrpSpPr>
        <p:grpSpPr>
          <a:xfrm rot="0">
            <a:off x="0" y="6015038"/>
            <a:ext cx="671512" cy="4271962"/>
            <a:chOff x="0" y="0"/>
            <a:chExt cx="895350" cy="5695950"/>
          </a:xfrm>
        </p:grpSpPr>
        <p:sp>
          <p:nvSpPr>
            <p:cNvPr id="1048640"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63" name="Group 22"/>
          <p:cNvGrpSpPr/>
          <p:nvPr/>
        </p:nvGrpSpPr>
        <p:grpSpPr>
          <a:xfrm rot="0">
            <a:off x="14030325" y="8043862"/>
            <a:ext cx="685800" cy="685800"/>
            <a:chOff x="0" y="0"/>
            <a:chExt cx="914400" cy="914400"/>
          </a:xfrm>
        </p:grpSpPr>
        <p:sp>
          <p:nvSpPr>
            <p:cNvPr id="1048641" name="Freeform 23"/>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64" name="Group 24"/>
          <p:cNvGrpSpPr/>
          <p:nvPr/>
        </p:nvGrpSpPr>
        <p:grpSpPr>
          <a:xfrm rot="0">
            <a:off x="14030325" y="8843962"/>
            <a:ext cx="271462" cy="271462"/>
            <a:chOff x="0" y="0"/>
            <a:chExt cx="361950" cy="361950"/>
          </a:xfrm>
        </p:grpSpPr>
        <p:sp>
          <p:nvSpPr>
            <p:cNvPr id="1048642" name="Freeform 25"/>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643" name="Freeform 26"/>
          <p:cNvSpPr/>
          <p:nvPr/>
        </p:nvSpPr>
        <p:spPr>
          <a:xfrm rot="0" flipH="0" flipV="0">
            <a:off x="11987212" y="4400550"/>
            <a:ext cx="4143375" cy="4886325"/>
          </a:xfrm>
          <a:custGeom>
            <a:avLst/>
            <a:ahLst/>
            <a:rect l="l" t="t" r="r" b="b"/>
            <a:pathLst>
              <a:path w="4143375" h="4886325">
                <a:moveTo>
                  <a:pt x="0" y="0"/>
                </a:moveTo>
                <a:lnTo>
                  <a:pt x="4143376" y="0"/>
                </a:lnTo>
                <a:lnTo>
                  <a:pt x="4143376" y="4886325"/>
                </a:lnTo>
                <a:lnTo>
                  <a:pt x="0" y="4886325"/>
                </a:lnTo>
                <a:lnTo>
                  <a:pt x="0" y="0"/>
                </a:lnTo>
                <a:close/>
              </a:path>
            </a:pathLst>
          </a:custGeom>
          <a:blipFill>
            <a:blip xmlns:r="http://schemas.openxmlformats.org/officeDocument/2006/relationships" r:embed="rId1"/>
            <a:stretch>
              <a:fillRect l="-21" t="0" r="-21" b="0"/>
            </a:stretch>
          </a:blipFill>
        </p:spPr>
      </p:sp>
      <p:grpSp>
        <p:nvGrpSpPr>
          <p:cNvPr id="65" name="Group 27"/>
          <p:cNvGrpSpPr/>
          <p:nvPr/>
        </p:nvGrpSpPr>
        <p:grpSpPr>
          <a:xfrm rot="0">
            <a:off x="10044112" y="2543175"/>
            <a:ext cx="471488" cy="485775"/>
            <a:chOff x="0" y="0"/>
            <a:chExt cx="628650" cy="647700"/>
          </a:xfrm>
        </p:grpSpPr>
        <p:sp>
          <p:nvSpPr>
            <p:cNvPr id="1048644" name="Freeform 28"/>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1048645" name="TextBox 29"/>
          <p:cNvSpPr txBox="1"/>
          <p:nvPr/>
        </p:nvSpPr>
        <p:spPr>
          <a:xfrm rot="0">
            <a:off x="1251108" y="869567"/>
            <a:ext cx="8455343" cy="971551"/>
          </a:xfrm>
          <a:prstGeom prst="rect"/>
        </p:spPr>
        <p:txBody>
          <a:bodyPr anchor="t" bIns="0" lIns="0" rIns="0" rtlCol="0" tIns="0">
            <a:spAutoFit/>
          </a:bodyPr>
          <a:p>
            <a:pPr algn="l">
              <a:lnSpc>
                <a:spcPts val="7650"/>
              </a:lnSpc>
            </a:pPr>
            <a:r>
              <a:rPr b="1" sz="6375" lang="en-US" spc="22">
                <a:solidFill>
                  <a:srgbClr val="000000"/>
                </a:solidFill>
                <a:latin typeface="Trebuchet MS Bold"/>
                <a:ea typeface="Trebuchet MS Bold"/>
                <a:cs typeface="Trebuchet MS Bold"/>
                <a:sym typeface="Trebuchet MS Bold"/>
              </a:rPr>
              <a:t>PROBLEM	STATEMENT</a:t>
            </a:r>
          </a:p>
        </p:txBody>
      </p:sp>
      <p:sp>
        <p:nvSpPr>
          <p:cNvPr id="1048646" name="Freeform 30"/>
          <p:cNvSpPr/>
          <p:nvPr/>
        </p:nvSpPr>
        <p:spPr>
          <a:xfrm rot="0" flipH="0" flipV="0">
            <a:off x="1014412" y="9701212"/>
            <a:ext cx="3214688" cy="300038"/>
          </a:xfrm>
          <a:custGeom>
            <a:avLst/>
            <a:ahLst/>
            <a:rect l="l" t="t" r="r" b="b"/>
            <a:pathLst>
              <a:path w="3214688" h="300038">
                <a:moveTo>
                  <a:pt x="0" y="0"/>
                </a:moveTo>
                <a:lnTo>
                  <a:pt x="3214688" y="0"/>
                </a:lnTo>
                <a:lnTo>
                  <a:pt x="3214688" y="300038"/>
                </a:lnTo>
                <a:lnTo>
                  <a:pt x="0" y="300038"/>
                </a:lnTo>
                <a:lnTo>
                  <a:pt x="0" y="0"/>
                </a:lnTo>
                <a:close/>
              </a:path>
            </a:pathLst>
          </a:custGeom>
          <a:blipFill>
            <a:blip xmlns:r="http://schemas.openxmlformats.org/officeDocument/2006/relationships" r:embed="rId2"/>
            <a:stretch>
              <a:fillRect l="-66666" t="0" r="-66666" b="0"/>
            </a:stretch>
          </a:blipFill>
        </p:spPr>
      </p:sp>
      <p:sp>
        <p:nvSpPr>
          <p:cNvPr id="1048647" name="TextBox 31"/>
          <p:cNvSpPr txBox="1"/>
          <p:nvPr/>
        </p:nvSpPr>
        <p:spPr>
          <a:xfrm rot="0">
            <a:off x="17030127" y="9707466"/>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4</a:t>
            </a:r>
          </a:p>
        </p:txBody>
      </p:sp>
      <p:sp>
        <p:nvSpPr>
          <p:cNvPr id="1048648" name="TextBox 32"/>
          <p:cNvSpPr txBox="1"/>
          <p:nvPr/>
        </p:nvSpPr>
        <p:spPr>
          <a:xfrm rot="0">
            <a:off x="548640" y="2290003"/>
            <a:ext cx="12247244" cy="6172199"/>
          </a:xfrm>
          <a:prstGeom prst="rect"/>
        </p:spPr>
        <p:txBody>
          <a:bodyPr anchor="t" bIns="0" lIns="0" rIns="0" rtlCol="0" tIns="0">
            <a:spAutoFit/>
          </a:bodyPr>
          <a:p>
            <a:pPr algn="l">
              <a:lnSpc>
                <a:spcPts val="3240"/>
              </a:lnSpc>
            </a:pPr>
            <a:r>
              <a:rPr sz="2700" lang="en-US" spc="25">
                <a:solidFill>
                  <a:srgbClr val="000000"/>
                </a:solidFill>
                <a:latin typeface="TT Rounds Condensed"/>
                <a:ea typeface="TT Rounds Condensed"/>
                <a:cs typeface="TT Rounds Condensed"/>
                <a:sym typeface="TT Rounds Condensed"/>
              </a:rPr>
              <a:t>The aim of this analysis is to understand the gender balance within the company and identify any disparities between male and female employees. Specifically, we will look at how gender is distributed across departments, job roles, and seniority levels. We will also analyze differences in key areas like salary, promotions, performance ratings, and turnover rates.</a:t>
            </a:r>
          </a:p>
          <a:p>
            <a:pPr algn="l">
              <a:lnSpc>
                <a:spcPts val="3240"/>
              </a:lnSpc>
            </a:pPr>
          </a:p>
          <a:p>
            <a:pPr algn="l">
              <a:lnSpc>
                <a:spcPts val="3240"/>
              </a:lnSpc>
            </a:pPr>
            <a:r>
              <a:rPr sz="2700" lang="en-US" spc="25">
                <a:solidFill>
                  <a:srgbClr val="000000"/>
                </a:solidFill>
                <a:latin typeface="TT Rounds Condensed"/>
                <a:ea typeface="TT Rounds Condensed"/>
                <a:cs typeface="TT Rounds Condensed"/>
                <a:sym typeface="TT Rounds Condensed"/>
              </a:rPr>
              <a:t>The goal is to answer questions like:</a:t>
            </a:r>
          </a:p>
          <a:p>
            <a:pPr algn="l">
              <a:lnSpc>
                <a:spcPts val="3240"/>
              </a:lnSpc>
            </a:pPr>
            <a:r>
              <a:rPr sz="2700" lang="en-US" spc="25">
                <a:solidFill>
                  <a:srgbClr val="000000"/>
                </a:solidFill>
                <a:latin typeface="TT Rounds Condensed"/>
                <a:ea typeface="TT Rounds Condensed"/>
                <a:cs typeface="TT Rounds Condensed"/>
                <a:sym typeface="TT Rounds Condensed"/>
              </a:rPr>
              <a:t> Is there an even distribution of men and women across the company?</a:t>
            </a:r>
          </a:p>
          <a:p>
            <a:pPr algn="l">
              <a:lnSpc>
                <a:spcPts val="3240"/>
              </a:lnSpc>
            </a:pPr>
            <a:r>
              <a:rPr sz="2700" lang="en-US" spc="25">
                <a:solidFill>
                  <a:srgbClr val="000000"/>
                </a:solidFill>
                <a:latin typeface="TT Rounds Condensed"/>
                <a:ea typeface="TT Rounds Condensed"/>
                <a:cs typeface="TT Rounds Condensed"/>
                <a:sym typeface="TT Rounds Condensed"/>
              </a:rPr>
              <a:t> Are there salary or promotion differences between genders?</a:t>
            </a:r>
          </a:p>
          <a:p>
            <a:pPr algn="l">
              <a:lnSpc>
                <a:spcPts val="3240"/>
              </a:lnSpc>
            </a:pPr>
            <a:r>
              <a:rPr sz="2700" lang="en-US" spc="25">
                <a:solidFill>
                  <a:srgbClr val="000000"/>
                </a:solidFill>
                <a:latin typeface="TT Rounds Condensed"/>
                <a:ea typeface="TT Rounds Condensed"/>
                <a:cs typeface="TT Rounds Condensed"/>
                <a:sym typeface="TT Rounds Condensed"/>
              </a:rPr>
              <a:t> How do performance ratings compare for male and female employees?</a:t>
            </a:r>
          </a:p>
          <a:p>
            <a:pPr algn="l">
              <a:lnSpc>
                <a:spcPts val="3240"/>
              </a:lnSpc>
            </a:pPr>
            <a:r>
              <a:rPr sz="2700" lang="en-US" spc="25">
                <a:solidFill>
                  <a:srgbClr val="000000"/>
                </a:solidFill>
                <a:latin typeface="TT Rounds Condensed"/>
                <a:ea typeface="TT Rounds Condensed"/>
                <a:cs typeface="TT Rounds Condensed"/>
                <a:sym typeface="TT Rounds Condensed"/>
              </a:rPr>
              <a:t> Do turnover rates differ based on gender?</a:t>
            </a:r>
          </a:p>
          <a:p>
            <a:pPr algn="l">
              <a:lnSpc>
                <a:spcPts val="3240"/>
              </a:lnSpc>
            </a:pPr>
          </a:p>
          <a:p>
            <a:pPr algn="l">
              <a:lnSpc>
                <a:spcPts val="3240"/>
              </a:lnSpc>
            </a:pPr>
          </a:p>
          <a:p>
            <a:pPr algn="l">
              <a:lnSpc>
                <a:spcPts val="3240"/>
              </a:lnSpc>
            </a:pPr>
            <a:r>
              <a:rPr sz="2700" lang="en-US" spc="25">
                <a:solidFill>
                  <a:srgbClr val="000000"/>
                </a:solidFill>
                <a:latin typeface="TT Rounds Condensed"/>
                <a:ea typeface="TT Rounds Condensed"/>
                <a:cs typeface="TT Rounds Condensed"/>
                <a:sym typeface="TT Rounds Condensed"/>
              </a:rPr>
              <a:t>The analysis will help the company identify any gaps or imbalances and provide insights to promote a more equitable work environment.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grpSp>
        <p:nvGrpSpPr>
          <p:cNvPr id="67" name="Group 2"/>
          <p:cNvGrpSpPr/>
          <p:nvPr/>
        </p:nvGrpSpPr>
        <p:grpSpPr>
          <a:xfrm rot="0">
            <a:off x="14058995" y="94"/>
            <a:ext cx="1842135" cy="10294620"/>
            <a:chOff x="0" y="0"/>
            <a:chExt cx="2456180" cy="13726160"/>
          </a:xfrm>
        </p:grpSpPr>
        <p:sp>
          <p:nvSpPr>
            <p:cNvPr id="1048649"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68" name="Group 4"/>
          <p:cNvGrpSpPr/>
          <p:nvPr/>
        </p:nvGrpSpPr>
        <p:grpSpPr>
          <a:xfrm rot="0">
            <a:off x="11165774" y="5535200"/>
            <a:ext cx="7129462" cy="4759642"/>
            <a:chOff x="0" y="0"/>
            <a:chExt cx="9505950" cy="6346190"/>
          </a:xfrm>
        </p:grpSpPr>
        <p:sp>
          <p:nvSpPr>
            <p:cNvPr id="1048650"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9" name="Group 6"/>
          <p:cNvGrpSpPr/>
          <p:nvPr/>
        </p:nvGrpSpPr>
        <p:grpSpPr>
          <a:xfrm rot="0">
            <a:off x="13773150" y="0"/>
            <a:ext cx="4514850" cy="10287000"/>
            <a:chOff x="0" y="0"/>
            <a:chExt cx="6019800" cy="13716000"/>
          </a:xfrm>
        </p:grpSpPr>
        <p:sp>
          <p:nvSpPr>
            <p:cNvPr id="1048651"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70" name="Group 8"/>
          <p:cNvGrpSpPr/>
          <p:nvPr/>
        </p:nvGrpSpPr>
        <p:grpSpPr>
          <a:xfrm rot="0">
            <a:off x="14404317" y="0"/>
            <a:ext cx="3884295" cy="10287000"/>
            <a:chOff x="0" y="0"/>
            <a:chExt cx="5179060" cy="13716000"/>
          </a:xfrm>
        </p:grpSpPr>
        <p:sp>
          <p:nvSpPr>
            <p:cNvPr id="1048652"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71" name="Group 10"/>
          <p:cNvGrpSpPr/>
          <p:nvPr/>
        </p:nvGrpSpPr>
        <p:grpSpPr>
          <a:xfrm rot="0">
            <a:off x="13401675" y="4572000"/>
            <a:ext cx="4886325" cy="5715000"/>
            <a:chOff x="0" y="0"/>
            <a:chExt cx="6515100" cy="7620000"/>
          </a:xfrm>
        </p:grpSpPr>
        <p:sp>
          <p:nvSpPr>
            <p:cNvPr id="1048653"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72" name="Group 12"/>
          <p:cNvGrpSpPr/>
          <p:nvPr/>
        </p:nvGrpSpPr>
        <p:grpSpPr>
          <a:xfrm rot="0">
            <a:off x="14006895" y="0"/>
            <a:ext cx="4281488" cy="10287000"/>
            <a:chOff x="0" y="0"/>
            <a:chExt cx="5708650" cy="13716000"/>
          </a:xfrm>
        </p:grpSpPr>
        <p:sp>
          <p:nvSpPr>
            <p:cNvPr id="1048654"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73" name="Group 14"/>
          <p:cNvGrpSpPr/>
          <p:nvPr/>
        </p:nvGrpSpPr>
        <p:grpSpPr>
          <a:xfrm rot="0">
            <a:off x="16344900" y="0"/>
            <a:ext cx="1943100" cy="10287000"/>
            <a:chOff x="0" y="0"/>
            <a:chExt cx="2590800" cy="13716000"/>
          </a:xfrm>
        </p:grpSpPr>
        <p:sp>
          <p:nvSpPr>
            <p:cNvPr id="1048655"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74" name="Group 16"/>
          <p:cNvGrpSpPr/>
          <p:nvPr/>
        </p:nvGrpSpPr>
        <p:grpSpPr>
          <a:xfrm rot="0">
            <a:off x="16404370" y="0"/>
            <a:ext cx="1884045" cy="10287000"/>
            <a:chOff x="0" y="0"/>
            <a:chExt cx="2512060" cy="13716000"/>
          </a:xfrm>
        </p:grpSpPr>
        <p:sp>
          <p:nvSpPr>
            <p:cNvPr id="1048656"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75" name="Group 18"/>
          <p:cNvGrpSpPr/>
          <p:nvPr/>
        </p:nvGrpSpPr>
        <p:grpSpPr>
          <a:xfrm rot="0">
            <a:off x="15559088" y="5386388"/>
            <a:ext cx="2728912" cy="4900612"/>
            <a:chOff x="0" y="0"/>
            <a:chExt cx="3638550" cy="6534150"/>
          </a:xfrm>
        </p:grpSpPr>
        <p:sp>
          <p:nvSpPr>
            <p:cNvPr id="1048657"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76" name="Group 20"/>
          <p:cNvGrpSpPr/>
          <p:nvPr/>
        </p:nvGrpSpPr>
        <p:grpSpPr>
          <a:xfrm rot="0">
            <a:off x="0" y="6015038"/>
            <a:ext cx="671512" cy="4271962"/>
            <a:chOff x="0" y="0"/>
            <a:chExt cx="895350" cy="5695950"/>
          </a:xfrm>
        </p:grpSpPr>
        <p:sp>
          <p:nvSpPr>
            <p:cNvPr id="1048658"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77" name="Group 22"/>
          <p:cNvGrpSpPr/>
          <p:nvPr/>
        </p:nvGrpSpPr>
        <p:grpSpPr>
          <a:xfrm rot="0">
            <a:off x="14530388" y="8569278"/>
            <a:ext cx="685800" cy="685800"/>
            <a:chOff x="0" y="0"/>
            <a:chExt cx="914400" cy="914400"/>
          </a:xfrm>
        </p:grpSpPr>
        <p:sp>
          <p:nvSpPr>
            <p:cNvPr id="1048659" name="Freeform 23"/>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78" name="Group 24"/>
          <p:cNvGrpSpPr/>
          <p:nvPr/>
        </p:nvGrpSpPr>
        <p:grpSpPr>
          <a:xfrm rot="0">
            <a:off x="14530388" y="9369378"/>
            <a:ext cx="271462" cy="271462"/>
            <a:chOff x="0" y="0"/>
            <a:chExt cx="361950" cy="361950"/>
          </a:xfrm>
        </p:grpSpPr>
        <p:sp>
          <p:nvSpPr>
            <p:cNvPr id="1048660" name="Freeform 25"/>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661" name="Freeform 26"/>
          <p:cNvSpPr/>
          <p:nvPr/>
        </p:nvSpPr>
        <p:spPr>
          <a:xfrm rot="0" flipH="0" flipV="0">
            <a:off x="12908756" y="4282661"/>
            <a:ext cx="5300662" cy="5715000"/>
          </a:xfrm>
          <a:custGeom>
            <a:avLst/>
            <a:ahLst/>
            <a:rect l="l" t="t" r="r" b="b"/>
            <a:pathLst>
              <a:path w="5300662" h="5715000">
                <a:moveTo>
                  <a:pt x="0" y="0"/>
                </a:moveTo>
                <a:lnTo>
                  <a:pt x="5300663" y="0"/>
                </a:lnTo>
                <a:lnTo>
                  <a:pt x="5300663" y="5714999"/>
                </a:lnTo>
                <a:lnTo>
                  <a:pt x="0" y="5714999"/>
                </a:lnTo>
                <a:lnTo>
                  <a:pt x="0" y="0"/>
                </a:lnTo>
                <a:close/>
              </a:path>
            </a:pathLst>
          </a:custGeom>
          <a:blipFill>
            <a:blip xmlns:r="http://schemas.openxmlformats.org/officeDocument/2006/relationships" r:embed="rId1"/>
            <a:stretch>
              <a:fillRect l="0" t="0" r="0" b="0"/>
            </a:stretch>
          </a:blipFill>
        </p:spPr>
      </p:sp>
      <p:grpSp>
        <p:nvGrpSpPr>
          <p:cNvPr id="79" name="Group 27"/>
          <p:cNvGrpSpPr/>
          <p:nvPr/>
        </p:nvGrpSpPr>
        <p:grpSpPr>
          <a:xfrm rot="0">
            <a:off x="10044112" y="2543175"/>
            <a:ext cx="471488" cy="485775"/>
            <a:chOff x="0" y="0"/>
            <a:chExt cx="628650" cy="647700"/>
          </a:xfrm>
        </p:grpSpPr>
        <p:sp>
          <p:nvSpPr>
            <p:cNvPr id="1048662" name="Freeform 28"/>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1048663" name="TextBox 29"/>
          <p:cNvSpPr txBox="1"/>
          <p:nvPr/>
        </p:nvSpPr>
        <p:spPr>
          <a:xfrm rot="0">
            <a:off x="1143000" y="578487"/>
            <a:ext cx="7886700" cy="971550"/>
          </a:xfrm>
          <a:prstGeom prst="rect"/>
        </p:spPr>
        <p:txBody>
          <a:bodyPr anchor="t" bIns="0" lIns="0" rIns="0" rtlCol="0" tIns="0">
            <a:spAutoFit/>
          </a:bodyPr>
          <a:p>
            <a:pPr algn="l">
              <a:lnSpc>
                <a:spcPts val="7650"/>
              </a:lnSpc>
            </a:pPr>
            <a:r>
              <a:rPr b="1" sz="6375" lang="en-US" spc="7">
                <a:solidFill>
                  <a:srgbClr val="000000"/>
                </a:solidFill>
                <a:latin typeface="Trebuchet MS Bold"/>
                <a:ea typeface="Trebuchet MS Bold"/>
                <a:cs typeface="Trebuchet MS Bold"/>
                <a:sym typeface="Trebuchet MS Bold"/>
              </a:rPr>
              <a:t>PROJECT	OVERVIEW</a:t>
            </a:r>
          </a:p>
        </p:txBody>
      </p:sp>
      <p:sp>
        <p:nvSpPr>
          <p:cNvPr id="1048664" name="Freeform 30"/>
          <p:cNvSpPr/>
          <p:nvPr/>
        </p:nvSpPr>
        <p:spPr>
          <a:xfrm rot="0" flipH="0" flipV="0">
            <a:off x="1014412" y="9701212"/>
            <a:ext cx="3214688" cy="300038"/>
          </a:xfrm>
          <a:custGeom>
            <a:avLst/>
            <a:ahLst/>
            <a:rect l="l" t="t" r="r" b="b"/>
            <a:pathLst>
              <a:path w="3214688" h="300038">
                <a:moveTo>
                  <a:pt x="0" y="0"/>
                </a:moveTo>
                <a:lnTo>
                  <a:pt x="3214688" y="0"/>
                </a:lnTo>
                <a:lnTo>
                  <a:pt x="3214688" y="300038"/>
                </a:lnTo>
                <a:lnTo>
                  <a:pt x="0" y="300038"/>
                </a:lnTo>
                <a:lnTo>
                  <a:pt x="0" y="0"/>
                </a:lnTo>
                <a:close/>
              </a:path>
            </a:pathLst>
          </a:custGeom>
          <a:blipFill>
            <a:blip xmlns:r="http://schemas.openxmlformats.org/officeDocument/2006/relationships" r:embed="rId2"/>
            <a:stretch>
              <a:fillRect l="-66666" t="0" r="-66666" b="0"/>
            </a:stretch>
          </a:blipFill>
        </p:spPr>
      </p:sp>
      <p:sp>
        <p:nvSpPr>
          <p:cNvPr id="1048665" name="TextBox 31"/>
          <p:cNvSpPr txBox="1"/>
          <p:nvPr/>
        </p:nvSpPr>
        <p:spPr>
          <a:xfrm rot="0">
            <a:off x="17030127" y="9707466"/>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5</a:t>
            </a:r>
          </a:p>
        </p:txBody>
      </p:sp>
      <p:sp>
        <p:nvSpPr>
          <p:cNvPr id="1048666" name="TextBox 32"/>
          <p:cNvSpPr txBox="1"/>
          <p:nvPr/>
        </p:nvSpPr>
        <p:spPr>
          <a:xfrm rot="0">
            <a:off x="855821" y="1943100"/>
            <a:ext cx="12733020" cy="7315200"/>
          </a:xfrm>
          <a:prstGeom prst="rect"/>
        </p:spPr>
        <p:txBody>
          <a:bodyPr anchor="t" bIns="0" lIns="0" rIns="0" rtlCol="0" tIns="0">
            <a:spAutoFit/>
          </a:bodyPr>
          <a:p>
            <a:pPr algn="l">
              <a:lnSpc>
                <a:spcPts val="3840"/>
              </a:lnSpc>
            </a:pPr>
            <a:r>
              <a:rPr sz="3200" lang="en-US">
                <a:solidFill>
                  <a:srgbClr val="000000"/>
                </a:solidFill>
                <a:latin typeface="Trebuchet MS"/>
                <a:ea typeface="Trebuchet MS"/>
                <a:cs typeface="Trebuchet MS"/>
                <a:sym typeface="Trebuchet MS"/>
              </a:rPr>
              <a:t>The goal of this project is to examine the gender balance within the company and identify any differences between male and female employees in areas such as salaries, promotions, performance, and turnover. Using Excel, we will analyze employee data to understand how gender is distributed across departments and roles, and whether there are any disparities that need attention.</a:t>
            </a:r>
          </a:p>
          <a:p>
            <a:pPr algn="l">
              <a:lnSpc>
                <a:spcPts val="3840"/>
              </a:lnSpc>
            </a:pPr>
          </a:p>
          <a:p>
            <a:pPr algn="l">
              <a:lnSpc>
                <a:spcPts val="3840"/>
              </a:lnSpc>
            </a:pPr>
            <a:r>
              <a:rPr sz="3200" lang="en-US">
                <a:solidFill>
                  <a:srgbClr val="000000"/>
                </a:solidFill>
                <a:latin typeface="Trebuchet MS"/>
                <a:ea typeface="Trebuchet MS"/>
                <a:cs typeface="Trebuchet MS"/>
                <a:sym typeface="Trebuchet MS"/>
              </a:rPr>
              <a:t>We'll gather information on gender, roles, salaries, and other key metrics, and then use charts and tables in Excel to visualize the findings. The results will help us spot any imbalances and provide recommendations to improve gender equity and diversity within the organization.</a:t>
            </a:r>
          </a:p>
          <a:p>
            <a:pPr algn="l">
              <a:lnSpc>
                <a:spcPts val="3840"/>
              </a:lnSpc>
            </a:pPr>
          </a:p>
          <a:p>
            <a:pPr algn="l">
              <a:lnSpc>
                <a:spcPts val="3840"/>
              </a:lnSpc>
            </a:pPr>
            <a:r>
              <a:rPr sz="3200" lang="en-US">
                <a:solidFill>
                  <a:srgbClr val="000000"/>
                </a:solidFill>
                <a:latin typeface="Trebuchet MS"/>
                <a:ea typeface="Trebuchet MS"/>
                <a:cs typeface="Trebuchet MS"/>
                <a:sym typeface="Trebuchet MS"/>
              </a:rPr>
              <a:t>This project will give valuable insights into how inclusive the company is and help make decisions to ensure fairness for all employees.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grpSp>
        <p:nvGrpSpPr>
          <p:cNvPr id="81" name="Group 2"/>
          <p:cNvGrpSpPr/>
          <p:nvPr/>
        </p:nvGrpSpPr>
        <p:grpSpPr>
          <a:xfrm rot="0">
            <a:off x="14058995" y="94"/>
            <a:ext cx="1842135" cy="10294620"/>
            <a:chOff x="0" y="0"/>
            <a:chExt cx="2456180" cy="13726160"/>
          </a:xfrm>
        </p:grpSpPr>
        <p:sp>
          <p:nvSpPr>
            <p:cNvPr id="1048667"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82" name="Group 4"/>
          <p:cNvGrpSpPr/>
          <p:nvPr/>
        </p:nvGrpSpPr>
        <p:grpSpPr>
          <a:xfrm rot="0">
            <a:off x="11165774" y="5535200"/>
            <a:ext cx="7129462" cy="4759642"/>
            <a:chOff x="0" y="0"/>
            <a:chExt cx="9505950" cy="6346190"/>
          </a:xfrm>
        </p:grpSpPr>
        <p:sp>
          <p:nvSpPr>
            <p:cNvPr id="1048668"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83" name="Group 6"/>
          <p:cNvGrpSpPr/>
          <p:nvPr/>
        </p:nvGrpSpPr>
        <p:grpSpPr>
          <a:xfrm rot="0">
            <a:off x="13773150" y="0"/>
            <a:ext cx="4514850" cy="10287000"/>
            <a:chOff x="0" y="0"/>
            <a:chExt cx="6019800" cy="13716000"/>
          </a:xfrm>
        </p:grpSpPr>
        <p:sp>
          <p:nvSpPr>
            <p:cNvPr id="1048669"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4" name="Group 8"/>
          <p:cNvGrpSpPr/>
          <p:nvPr/>
        </p:nvGrpSpPr>
        <p:grpSpPr>
          <a:xfrm rot="0">
            <a:off x="14404317" y="0"/>
            <a:ext cx="3884295" cy="10287000"/>
            <a:chOff x="0" y="0"/>
            <a:chExt cx="5179060" cy="13716000"/>
          </a:xfrm>
        </p:grpSpPr>
        <p:sp>
          <p:nvSpPr>
            <p:cNvPr id="1048670"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85" name="Group 10"/>
          <p:cNvGrpSpPr/>
          <p:nvPr/>
        </p:nvGrpSpPr>
        <p:grpSpPr>
          <a:xfrm rot="0">
            <a:off x="13401675" y="4572000"/>
            <a:ext cx="4886325" cy="5715000"/>
            <a:chOff x="0" y="0"/>
            <a:chExt cx="6515100" cy="7620000"/>
          </a:xfrm>
        </p:grpSpPr>
        <p:sp>
          <p:nvSpPr>
            <p:cNvPr id="1048671"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86" name="Group 12"/>
          <p:cNvGrpSpPr/>
          <p:nvPr/>
        </p:nvGrpSpPr>
        <p:grpSpPr>
          <a:xfrm rot="0">
            <a:off x="14006895" y="0"/>
            <a:ext cx="4281488" cy="10287000"/>
            <a:chOff x="0" y="0"/>
            <a:chExt cx="5708650" cy="13716000"/>
          </a:xfrm>
        </p:grpSpPr>
        <p:sp>
          <p:nvSpPr>
            <p:cNvPr id="1048672"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87" name="Group 14"/>
          <p:cNvGrpSpPr/>
          <p:nvPr/>
        </p:nvGrpSpPr>
        <p:grpSpPr>
          <a:xfrm rot="0">
            <a:off x="16344900" y="0"/>
            <a:ext cx="1943100" cy="10287000"/>
            <a:chOff x="0" y="0"/>
            <a:chExt cx="2590800" cy="13716000"/>
          </a:xfrm>
        </p:grpSpPr>
        <p:sp>
          <p:nvSpPr>
            <p:cNvPr id="1048673"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88" name="Group 16"/>
          <p:cNvGrpSpPr/>
          <p:nvPr/>
        </p:nvGrpSpPr>
        <p:grpSpPr>
          <a:xfrm rot="0">
            <a:off x="16404370" y="0"/>
            <a:ext cx="1884045" cy="10287000"/>
            <a:chOff x="0" y="0"/>
            <a:chExt cx="2512060" cy="13716000"/>
          </a:xfrm>
        </p:grpSpPr>
        <p:sp>
          <p:nvSpPr>
            <p:cNvPr id="1048674"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89" name="Group 18"/>
          <p:cNvGrpSpPr/>
          <p:nvPr/>
        </p:nvGrpSpPr>
        <p:grpSpPr>
          <a:xfrm rot="0">
            <a:off x="15559088" y="5386388"/>
            <a:ext cx="2728912" cy="4900612"/>
            <a:chOff x="0" y="0"/>
            <a:chExt cx="3638550" cy="6534150"/>
          </a:xfrm>
        </p:grpSpPr>
        <p:sp>
          <p:nvSpPr>
            <p:cNvPr id="1048675"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90" name="Group 20"/>
          <p:cNvGrpSpPr/>
          <p:nvPr/>
        </p:nvGrpSpPr>
        <p:grpSpPr>
          <a:xfrm rot="0">
            <a:off x="0" y="6015038"/>
            <a:ext cx="671512" cy="4271962"/>
            <a:chOff x="0" y="0"/>
            <a:chExt cx="895350" cy="5695950"/>
          </a:xfrm>
        </p:grpSpPr>
        <p:sp>
          <p:nvSpPr>
            <p:cNvPr id="1048676"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91" name="Group 22"/>
          <p:cNvGrpSpPr/>
          <p:nvPr/>
        </p:nvGrpSpPr>
        <p:grpSpPr>
          <a:xfrm rot="0">
            <a:off x="14030325" y="8043862"/>
            <a:ext cx="685800" cy="685800"/>
            <a:chOff x="0" y="0"/>
            <a:chExt cx="914400" cy="914400"/>
          </a:xfrm>
        </p:grpSpPr>
        <p:sp>
          <p:nvSpPr>
            <p:cNvPr id="1048677" name="Freeform 23"/>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92" name="Group 24"/>
          <p:cNvGrpSpPr/>
          <p:nvPr/>
        </p:nvGrpSpPr>
        <p:grpSpPr>
          <a:xfrm rot="0">
            <a:off x="10044112" y="2543175"/>
            <a:ext cx="471488" cy="485775"/>
            <a:chOff x="0" y="0"/>
            <a:chExt cx="628650" cy="647700"/>
          </a:xfrm>
        </p:grpSpPr>
        <p:sp>
          <p:nvSpPr>
            <p:cNvPr id="1048678" name="Freeform 25"/>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93" name="Group 26"/>
          <p:cNvGrpSpPr/>
          <p:nvPr/>
        </p:nvGrpSpPr>
        <p:grpSpPr>
          <a:xfrm rot="0">
            <a:off x="14030325" y="8843962"/>
            <a:ext cx="271462" cy="271462"/>
            <a:chOff x="0" y="0"/>
            <a:chExt cx="361950" cy="361950"/>
          </a:xfrm>
        </p:grpSpPr>
        <p:sp>
          <p:nvSpPr>
            <p:cNvPr id="1048679" name="Freeform 27"/>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680" name="TextBox 28"/>
          <p:cNvSpPr txBox="1"/>
          <p:nvPr/>
        </p:nvSpPr>
        <p:spPr>
          <a:xfrm rot="0">
            <a:off x="1049178" y="1344674"/>
            <a:ext cx="7521893" cy="731394"/>
          </a:xfrm>
          <a:prstGeom prst="rect"/>
        </p:spPr>
        <p:txBody>
          <a:bodyPr anchor="t" bIns="0" lIns="0" rIns="0" rtlCol="0" tIns="0">
            <a:spAutoFit/>
          </a:bodyPr>
          <a:p>
            <a:pPr algn="l">
              <a:lnSpc>
                <a:spcPts val="5759"/>
              </a:lnSpc>
            </a:pPr>
            <a:r>
              <a:rPr b="1" sz="4800" lang="en-US" spc="-15">
                <a:solidFill>
                  <a:srgbClr val="000000"/>
                </a:solidFill>
                <a:latin typeface="Trebuchet MS Bold"/>
                <a:ea typeface="Trebuchet MS Bold"/>
                <a:cs typeface="Trebuchet MS Bold"/>
                <a:sym typeface="Trebuchet MS Bold"/>
              </a:rPr>
              <a:t>WHO ARE THE END USERS?</a:t>
            </a:r>
          </a:p>
        </p:txBody>
      </p:sp>
      <p:sp>
        <p:nvSpPr>
          <p:cNvPr id="1048681" name="Freeform 29"/>
          <p:cNvSpPr/>
          <p:nvPr/>
        </p:nvSpPr>
        <p:spPr>
          <a:xfrm rot="0" flipH="0" flipV="0">
            <a:off x="1085850" y="9258300"/>
            <a:ext cx="3271838" cy="728662"/>
          </a:xfrm>
          <a:custGeom>
            <a:avLst/>
            <a:ahLst/>
            <a:rect l="l" t="t" r="r" b="b"/>
            <a:pathLst>
              <a:path w="3271838" h="728662">
                <a:moveTo>
                  <a:pt x="0" y="0"/>
                </a:moveTo>
                <a:lnTo>
                  <a:pt x="3271838" y="0"/>
                </a:lnTo>
                <a:lnTo>
                  <a:pt x="3271838" y="728662"/>
                </a:lnTo>
                <a:lnTo>
                  <a:pt x="0" y="728662"/>
                </a:lnTo>
                <a:lnTo>
                  <a:pt x="0" y="0"/>
                </a:lnTo>
                <a:close/>
              </a:path>
            </a:pathLst>
          </a:custGeom>
          <a:blipFill>
            <a:blip xmlns:r="http://schemas.openxmlformats.org/officeDocument/2006/relationships" r:embed="rId1"/>
            <a:stretch>
              <a:fillRect l="0" t="0" r="0" b="0"/>
            </a:stretch>
          </a:blipFill>
        </p:spPr>
      </p:sp>
      <p:sp>
        <p:nvSpPr>
          <p:cNvPr id="1048682" name="TextBox 30"/>
          <p:cNvSpPr txBox="1"/>
          <p:nvPr/>
        </p:nvSpPr>
        <p:spPr>
          <a:xfrm rot="0">
            <a:off x="17030127" y="9707466"/>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6</a:t>
            </a:r>
          </a:p>
        </p:txBody>
      </p:sp>
      <p:sp>
        <p:nvSpPr>
          <p:cNvPr id="1048683" name="TextBox 31"/>
          <p:cNvSpPr txBox="1"/>
          <p:nvPr/>
        </p:nvSpPr>
        <p:spPr>
          <a:xfrm rot="0">
            <a:off x="891540" y="2588895"/>
            <a:ext cx="12847320" cy="6734429"/>
          </a:xfrm>
          <a:prstGeom prst="rect"/>
        </p:spPr>
        <p:txBody>
          <a:bodyPr anchor="t" bIns="0" lIns="0" rIns="0" rtlCol="0" tIns="0">
            <a:spAutoFit/>
          </a:bodyPr>
          <a:p>
            <a:pPr algn="l">
              <a:lnSpc>
                <a:spcPts val="4079"/>
              </a:lnSpc>
            </a:pPr>
            <a:r>
              <a:rPr sz="3399" lang="en-US" spc="30">
                <a:solidFill>
                  <a:srgbClr val="000000"/>
                </a:solidFill>
                <a:latin typeface="TT Rounds Condensed"/>
                <a:ea typeface="TT Rounds Condensed"/>
                <a:cs typeface="TT Rounds Condensed"/>
                <a:sym typeface="TT Rounds Condensed"/>
              </a:rPr>
              <a:t>The end users of the *Employee Gender Analysis* are mainly the </a:t>
            </a:r>
          </a:p>
          <a:p>
            <a:pPr algn="l">
              <a:lnSpc>
                <a:spcPts val="4079"/>
              </a:lnSpc>
            </a:pPr>
            <a:r>
              <a:rPr sz="3399" lang="en-US" spc="30">
                <a:solidFill>
                  <a:srgbClr val="000000"/>
                </a:solidFill>
                <a:latin typeface="TT Rounds Condensed"/>
                <a:ea typeface="TT Rounds Condensed"/>
                <a:cs typeface="TT Rounds Condensed"/>
                <a:sym typeface="TT Rounds Condensed"/>
              </a:rPr>
              <a:t>HR team </a:t>
            </a:r>
          </a:p>
          <a:p>
            <a:pPr algn="l">
              <a:lnSpc>
                <a:spcPts val="4079"/>
              </a:lnSpc>
            </a:pPr>
            <a:r>
              <a:rPr sz="3399" lang="en-US" spc="30">
                <a:solidFill>
                  <a:srgbClr val="000000"/>
                </a:solidFill>
                <a:latin typeface="TT Rounds Condensed"/>
                <a:ea typeface="TT Rounds Condensed"/>
                <a:cs typeface="TT Rounds Condensed"/>
                <a:sym typeface="TT Rounds Condensed"/>
              </a:rPr>
              <a:t>Company leadership</a:t>
            </a:r>
          </a:p>
          <a:p>
            <a:pPr algn="l">
              <a:lnSpc>
                <a:spcPts val="4079"/>
              </a:lnSpc>
            </a:pPr>
            <a:r>
              <a:rPr sz="3399" lang="en-US" spc="30">
                <a:solidFill>
                  <a:srgbClr val="000000"/>
                </a:solidFill>
                <a:latin typeface="TT Rounds Condensed"/>
                <a:ea typeface="TT Rounds Condensed"/>
                <a:cs typeface="TT Rounds Condensed"/>
                <a:sym typeface="TT Rounds Condensed"/>
              </a:rPr>
              <a:t> Diversity</a:t>
            </a:r>
          </a:p>
          <a:p>
            <a:pPr algn="l">
              <a:lnSpc>
                <a:spcPts val="4079"/>
              </a:lnSpc>
            </a:pPr>
            <a:r>
              <a:rPr sz="3399" lang="en-US" spc="31">
                <a:solidFill>
                  <a:srgbClr val="000000"/>
                </a:solidFill>
                <a:latin typeface="TT Rounds Condensed"/>
                <a:ea typeface="TT Rounds Condensed"/>
                <a:cs typeface="TT Rounds Condensed"/>
                <a:sym typeface="TT Rounds Condensed"/>
              </a:rPr>
              <a:t> Inclusion Committee.</a:t>
            </a:r>
          </a:p>
          <a:p>
            <a:pPr algn="l">
              <a:lnSpc>
                <a:spcPts val="4079"/>
              </a:lnSpc>
            </a:pPr>
          </a:p>
          <a:p>
            <a:pPr algn="l">
              <a:lnSpc>
                <a:spcPts val="4079"/>
              </a:lnSpc>
            </a:pPr>
            <a:r>
              <a:rPr sz="3399" lang="en-US" spc="30">
                <a:solidFill>
                  <a:srgbClr val="000000"/>
                </a:solidFill>
                <a:latin typeface="TT Rounds Condensed"/>
                <a:ea typeface="TT Rounds Condensed"/>
                <a:cs typeface="TT Rounds Condensed"/>
                <a:sym typeface="TT Rounds Condensed"/>
              </a:rPr>
              <a:t> They will use the insights to improve gender balance, ensure fair pay, and support diversity initiatives. </a:t>
            </a:r>
          </a:p>
          <a:p>
            <a:pPr algn="l">
              <a:lnSpc>
                <a:spcPts val="4079"/>
              </a:lnSpc>
            </a:pPr>
          </a:p>
          <a:p>
            <a:pPr algn="l">
              <a:lnSpc>
                <a:spcPts val="4079"/>
              </a:lnSpc>
            </a:pPr>
            <a:r>
              <a:rPr sz="3399" lang="en-US" spc="31">
                <a:solidFill>
                  <a:srgbClr val="000000"/>
                </a:solidFill>
                <a:latin typeface="TT Rounds Condensed"/>
                <a:ea typeface="TT Rounds Condensed"/>
                <a:cs typeface="TT Rounds Condensed"/>
                <a:sym typeface="TT Rounds Condensed"/>
              </a:rPr>
              <a:t>Employees may also benefit from seeing the company's efforts toward equality, while the *legal team* will use it to ensure compliance with gender equality laws. The overall goal is to create a more inclusive and fair workplace for everyone.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grpSp>
        <p:nvGrpSpPr>
          <p:cNvPr id="95" name="Group 2"/>
          <p:cNvGrpSpPr/>
          <p:nvPr/>
        </p:nvGrpSpPr>
        <p:grpSpPr>
          <a:xfrm rot="0">
            <a:off x="14058995" y="94"/>
            <a:ext cx="1842135" cy="10294620"/>
            <a:chOff x="0" y="0"/>
            <a:chExt cx="2456180" cy="13726160"/>
          </a:xfrm>
        </p:grpSpPr>
        <p:sp>
          <p:nvSpPr>
            <p:cNvPr id="1048684"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96" name="Group 4"/>
          <p:cNvGrpSpPr/>
          <p:nvPr/>
        </p:nvGrpSpPr>
        <p:grpSpPr>
          <a:xfrm rot="0">
            <a:off x="11165774" y="5535200"/>
            <a:ext cx="7129462" cy="4759642"/>
            <a:chOff x="0" y="0"/>
            <a:chExt cx="9505950" cy="6346190"/>
          </a:xfrm>
        </p:grpSpPr>
        <p:sp>
          <p:nvSpPr>
            <p:cNvPr id="1048685"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97" name="Group 6"/>
          <p:cNvGrpSpPr/>
          <p:nvPr/>
        </p:nvGrpSpPr>
        <p:grpSpPr>
          <a:xfrm rot="0">
            <a:off x="13773150" y="0"/>
            <a:ext cx="4514850" cy="10287000"/>
            <a:chOff x="0" y="0"/>
            <a:chExt cx="6019800" cy="13716000"/>
          </a:xfrm>
        </p:grpSpPr>
        <p:sp>
          <p:nvSpPr>
            <p:cNvPr id="1048686"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98" name="Group 8"/>
          <p:cNvGrpSpPr/>
          <p:nvPr/>
        </p:nvGrpSpPr>
        <p:grpSpPr>
          <a:xfrm rot="0">
            <a:off x="14404317" y="0"/>
            <a:ext cx="3884295" cy="10287000"/>
            <a:chOff x="0" y="0"/>
            <a:chExt cx="5179060" cy="13716000"/>
          </a:xfrm>
        </p:grpSpPr>
        <p:sp>
          <p:nvSpPr>
            <p:cNvPr id="1048687"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99" name="Group 10"/>
          <p:cNvGrpSpPr/>
          <p:nvPr/>
        </p:nvGrpSpPr>
        <p:grpSpPr>
          <a:xfrm rot="0">
            <a:off x="13401675" y="4572000"/>
            <a:ext cx="4886325" cy="5715000"/>
            <a:chOff x="0" y="0"/>
            <a:chExt cx="6515100" cy="7620000"/>
          </a:xfrm>
        </p:grpSpPr>
        <p:sp>
          <p:nvSpPr>
            <p:cNvPr id="1048688"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00" name="Group 12"/>
          <p:cNvGrpSpPr/>
          <p:nvPr/>
        </p:nvGrpSpPr>
        <p:grpSpPr>
          <a:xfrm rot="0">
            <a:off x="14006895" y="0"/>
            <a:ext cx="4281488" cy="10287000"/>
            <a:chOff x="0" y="0"/>
            <a:chExt cx="5708650" cy="13716000"/>
          </a:xfrm>
        </p:grpSpPr>
        <p:sp>
          <p:nvSpPr>
            <p:cNvPr id="1048689"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01" name="Group 14"/>
          <p:cNvGrpSpPr/>
          <p:nvPr/>
        </p:nvGrpSpPr>
        <p:grpSpPr>
          <a:xfrm rot="0">
            <a:off x="16344900" y="0"/>
            <a:ext cx="1943100" cy="10287000"/>
            <a:chOff x="0" y="0"/>
            <a:chExt cx="2590800" cy="13716000"/>
          </a:xfrm>
        </p:grpSpPr>
        <p:sp>
          <p:nvSpPr>
            <p:cNvPr id="1048690"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02" name="Group 16"/>
          <p:cNvGrpSpPr/>
          <p:nvPr/>
        </p:nvGrpSpPr>
        <p:grpSpPr>
          <a:xfrm rot="0">
            <a:off x="16404370" y="0"/>
            <a:ext cx="1884045" cy="10287000"/>
            <a:chOff x="0" y="0"/>
            <a:chExt cx="2512060" cy="13716000"/>
          </a:xfrm>
        </p:grpSpPr>
        <p:sp>
          <p:nvSpPr>
            <p:cNvPr id="1048691"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03" name="Group 18"/>
          <p:cNvGrpSpPr/>
          <p:nvPr/>
        </p:nvGrpSpPr>
        <p:grpSpPr>
          <a:xfrm rot="0">
            <a:off x="15559088" y="5386388"/>
            <a:ext cx="2728912" cy="4900612"/>
            <a:chOff x="0" y="0"/>
            <a:chExt cx="3638550" cy="6534150"/>
          </a:xfrm>
        </p:grpSpPr>
        <p:sp>
          <p:nvSpPr>
            <p:cNvPr id="1048692"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104" name="Group 20"/>
          <p:cNvGrpSpPr/>
          <p:nvPr/>
        </p:nvGrpSpPr>
        <p:grpSpPr>
          <a:xfrm rot="0">
            <a:off x="0" y="6015038"/>
            <a:ext cx="671512" cy="4271962"/>
            <a:chOff x="0" y="0"/>
            <a:chExt cx="895350" cy="5695950"/>
          </a:xfrm>
        </p:grpSpPr>
        <p:sp>
          <p:nvSpPr>
            <p:cNvPr id="1048693"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1048694" name="Freeform 22"/>
          <p:cNvSpPr/>
          <p:nvPr/>
        </p:nvSpPr>
        <p:spPr>
          <a:xfrm rot="0" flipH="0" flipV="0">
            <a:off x="381956" y="2964656"/>
            <a:ext cx="4043361" cy="4872038"/>
          </a:xfrm>
          <a:custGeom>
            <a:avLst/>
            <a:ahLst/>
            <a:rect l="l" t="t" r="r" b="b"/>
            <a:pathLst>
              <a:path w="4043361" h="4872038">
                <a:moveTo>
                  <a:pt x="0" y="0"/>
                </a:moveTo>
                <a:lnTo>
                  <a:pt x="4043360" y="0"/>
                </a:lnTo>
                <a:lnTo>
                  <a:pt x="4043360" y="4872038"/>
                </a:lnTo>
                <a:lnTo>
                  <a:pt x="0" y="4872038"/>
                </a:lnTo>
                <a:lnTo>
                  <a:pt x="0" y="0"/>
                </a:lnTo>
                <a:close/>
              </a:path>
            </a:pathLst>
          </a:custGeom>
          <a:blipFill>
            <a:blip xmlns:r="http://schemas.openxmlformats.org/officeDocument/2006/relationships" r:embed="rId1"/>
            <a:stretch>
              <a:fillRect l="-13" t="0" r="-13" b="0"/>
            </a:stretch>
          </a:blipFill>
        </p:spPr>
      </p:sp>
      <p:grpSp>
        <p:nvGrpSpPr>
          <p:cNvPr id="105" name="Group 23"/>
          <p:cNvGrpSpPr/>
          <p:nvPr/>
        </p:nvGrpSpPr>
        <p:grpSpPr>
          <a:xfrm rot="0">
            <a:off x="14030325" y="8043862"/>
            <a:ext cx="685800" cy="685800"/>
            <a:chOff x="0" y="0"/>
            <a:chExt cx="914400" cy="914400"/>
          </a:xfrm>
        </p:grpSpPr>
        <p:sp>
          <p:nvSpPr>
            <p:cNvPr id="1048695" name="Freeform 24"/>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106" name="Group 25"/>
          <p:cNvGrpSpPr/>
          <p:nvPr/>
        </p:nvGrpSpPr>
        <p:grpSpPr>
          <a:xfrm rot="0">
            <a:off x="10044112" y="2543175"/>
            <a:ext cx="471488" cy="485775"/>
            <a:chOff x="0" y="0"/>
            <a:chExt cx="628650" cy="647700"/>
          </a:xfrm>
        </p:grpSpPr>
        <p:sp>
          <p:nvSpPr>
            <p:cNvPr id="1048696" name="Freeform 26"/>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07" name="Group 27"/>
          <p:cNvGrpSpPr/>
          <p:nvPr/>
        </p:nvGrpSpPr>
        <p:grpSpPr>
          <a:xfrm rot="0">
            <a:off x="14030325" y="8843962"/>
            <a:ext cx="271462" cy="271462"/>
            <a:chOff x="0" y="0"/>
            <a:chExt cx="361950" cy="361950"/>
          </a:xfrm>
        </p:grpSpPr>
        <p:sp>
          <p:nvSpPr>
            <p:cNvPr id="1048697" name="Freeform 28"/>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698" name="TextBox 29"/>
          <p:cNvSpPr txBox="1"/>
          <p:nvPr/>
        </p:nvSpPr>
        <p:spPr>
          <a:xfrm rot="0">
            <a:off x="837248" y="1290637"/>
            <a:ext cx="14644688" cy="822960"/>
          </a:xfrm>
          <a:prstGeom prst="rect"/>
        </p:spPr>
        <p:txBody>
          <a:bodyPr anchor="t" bIns="0" lIns="0" rIns="0" rtlCol="0" tIns="0">
            <a:spAutoFit/>
          </a:bodyPr>
          <a:p>
            <a:pPr algn="l">
              <a:lnSpc>
                <a:spcPts val="6480"/>
              </a:lnSpc>
            </a:pPr>
            <a:r>
              <a:rPr b="1" sz="5400" lang="en-US" spc="37">
                <a:solidFill>
                  <a:srgbClr val="000000"/>
                </a:solidFill>
                <a:latin typeface="Trebuchet MS Bold"/>
                <a:ea typeface="Trebuchet MS Bold"/>
                <a:cs typeface="Trebuchet MS Bold"/>
                <a:sym typeface="Trebuchet MS Bold"/>
              </a:rPr>
              <a:t>OUR SOLUTION AND ITS VALUE PROPOSITION</a:t>
            </a:r>
          </a:p>
        </p:txBody>
      </p:sp>
      <p:sp>
        <p:nvSpPr>
          <p:cNvPr id="1048699" name="Freeform 30"/>
          <p:cNvSpPr/>
          <p:nvPr/>
        </p:nvSpPr>
        <p:spPr>
          <a:xfrm rot="0" flipH="0" flipV="0">
            <a:off x="1014412" y="9701212"/>
            <a:ext cx="3214688" cy="300038"/>
          </a:xfrm>
          <a:custGeom>
            <a:avLst/>
            <a:ahLst/>
            <a:rect l="l" t="t" r="r" b="b"/>
            <a:pathLst>
              <a:path w="3214688" h="300038">
                <a:moveTo>
                  <a:pt x="0" y="0"/>
                </a:moveTo>
                <a:lnTo>
                  <a:pt x="3214688" y="0"/>
                </a:lnTo>
                <a:lnTo>
                  <a:pt x="3214688" y="300038"/>
                </a:lnTo>
                <a:lnTo>
                  <a:pt x="0" y="300038"/>
                </a:lnTo>
                <a:lnTo>
                  <a:pt x="0" y="0"/>
                </a:lnTo>
                <a:close/>
              </a:path>
            </a:pathLst>
          </a:custGeom>
          <a:blipFill>
            <a:blip xmlns:r="http://schemas.openxmlformats.org/officeDocument/2006/relationships" r:embed="rId2"/>
            <a:stretch>
              <a:fillRect l="-66666" t="0" r="-66666" b="0"/>
            </a:stretch>
          </a:blipFill>
        </p:spPr>
      </p:sp>
      <p:sp>
        <p:nvSpPr>
          <p:cNvPr id="1048700" name="TextBox 31"/>
          <p:cNvSpPr txBox="1"/>
          <p:nvPr/>
        </p:nvSpPr>
        <p:spPr>
          <a:xfrm rot="0">
            <a:off x="17030127" y="9707466"/>
            <a:ext cx="226693"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7</a:t>
            </a:r>
          </a:p>
        </p:txBody>
      </p:sp>
      <p:sp>
        <p:nvSpPr>
          <p:cNvPr id="1048701" name="TextBox 32"/>
          <p:cNvSpPr txBox="1"/>
          <p:nvPr/>
        </p:nvSpPr>
        <p:spPr>
          <a:xfrm rot="0">
            <a:off x="4719945" y="3295650"/>
            <a:ext cx="9389744" cy="4692523"/>
          </a:xfrm>
          <a:prstGeom prst="rect"/>
        </p:spPr>
        <p:txBody>
          <a:bodyPr anchor="t" bIns="0" lIns="0" rIns="0" rtlCol="0" tIns="0">
            <a:spAutoFit/>
          </a:bodyPr>
          <a:p>
            <a:pPr algn="l" indent="-253365" lvl="1" marL="506730">
              <a:lnSpc>
                <a:spcPts val="3359"/>
              </a:lnSpc>
              <a:buFont typeface="Arial"/>
              <a:buChar char="•"/>
            </a:pPr>
            <a:r>
              <a:rPr sz="2799" lang="en-US" spc="26">
                <a:solidFill>
                  <a:srgbClr val="000000"/>
                </a:solidFill>
                <a:latin typeface="TT Rounds Condensed"/>
                <a:ea typeface="TT Rounds Condensed"/>
                <a:cs typeface="TT Rounds Condensed"/>
                <a:sym typeface="TT Rounds Condensed"/>
              </a:rPr>
              <a:t>Informed Decisions: It helps leaders make data-driven decisions to foster a more inclusive environment.-</a:t>
            </a:r>
          </a:p>
          <a:p>
            <a:pPr algn="l" indent="-253365" lvl="1" marL="506730">
              <a:lnSpc>
                <a:spcPts val="3359"/>
              </a:lnSpc>
              <a:buFont typeface="Arial"/>
              <a:buChar char="•"/>
            </a:pPr>
            <a:r>
              <a:rPr sz="2799" lang="en-US" spc="25">
                <a:solidFill>
                  <a:srgbClr val="000000"/>
                </a:solidFill>
                <a:latin typeface="TT Rounds Condensed"/>
                <a:ea typeface="TT Rounds Condensed"/>
                <a:cs typeface="TT Rounds Condensed"/>
                <a:sym typeface="TT Rounds Condensed"/>
              </a:rPr>
              <a:t> Fairness and Equity: The analysis highlights any gaps in pay or promotions, enabling corrective actions to ensure fairness.</a:t>
            </a:r>
          </a:p>
          <a:p>
            <a:pPr algn="l" indent="-253365" lvl="1" marL="506730">
              <a:lnSpc>
                <a:spcPts val="3359"/>
              </a:lnSpc>
              <a:buFont typeface="Arial"/>
              <a:buChar char="•"/>
            </a:pPr>
            <a:r>
              <a:rPr sz="2799" lang="en-US" spc="26">
                <a:solidFill>
                  <a:srgbClr val="000000"/>
                </a:solidFill>
                <a:latin typeface="TT Rounds Condensed"/>
                <a:ea typeface="TT Rounds Condensed"/>
                <a:cs typeface="TT Rounds Condensed"/>
                <a:sym typeface="TT Rounds Condensed"/>
              </a:rPr>
              <a:t> Support for Diversity Initiatives: It aids in developing strategies to improve gender balance.- </a:t>
            </a:r>
          </a:p>
          <a:p>
            <a:pPr algn="l" indent="-253365" lvl="1" marL="506730">
              <a:lnSpc>
                <a:spcPts val="3359"/>
              </a:lnSpc>
              <a:buFont typeface="Arial"/>
              <a:buChar char="•"/>
            </a:pPr>
            <a:r>
              <a:rPr sz="2799" lang="en-US" spc="26">
                <a:solidFill>
                  <a:srgbClr val="000000"/>
                </a:solidFill>
                <a:latin typeface="TT Rounds Condensed"/>
                <a:ea typeface="TT Rounds Condensed"/>
                <a:cs typeface="TT Rounds Condensed"/>
                <a:sym typeface="TT Rounds Condensed"/>
              </a:rPr>
              <a:t>Compliance: Ensures the company is meeting gender equality laws and promoting transparency.-</a:t>
            </a:r>
          </a:p>
          <a:p>
            <a:pPr algn="l" indent="-253365" lvl="1" marL="506730">
              <a:lnSpc>
                <a:spcPts val="3359"/>
              </a:lnSpc>
              <a:buFont typeface="Arial"/>
              <a:buChar char="•"/>
            </a:pPr>
            <a:r>
              <a:rPr sz="2799" lang="en-US" spc="26">
                <a:solidFill>
                  <a:srgbClr val="000000"/>
                </a:solidFill>
                <a:latin typeface="TT Rounds Condensed"/>
                <a:ea typeface="TT Rounds Condensed"/>
                <a:cs typeface="TT Rounds Condensed"/>
                <a:sym typeface="TT Rounds Condensed"/>
              </a:rPr>
              <a:t> Cost-Effective: Excel is an affordable, efficient tool already available, making the process easy to implement.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grpSp>
        <p:nvGrpSpPr>
          <p:cNvPr id="109" name="Group 2"/>
          <p:cNvGrpSpPr/>
          <p:nvPr/>
        </p:nvGrpSpPr>
        <p:grpSpPr>
          <a:xfrm rot="0">
            <a:off x="14058995" y="94"/>
            <a:ext cx="1842135" cy="10294620"/>
            <a:chOff x="0" y="0"/>
            <a:chExt cx="2456180" cy="13726160"/>
          </a:xfrm>
        </p:grpSpPr>
        <p:sp>
          <p:nvSpPr>
            <p:cNvPr id="1048702"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110" name="Group 4"/>
          <p:cNvGrpSpPr/>
          <p:nvPr/>
        </p:nvGrpSpPr>
        <p:grpSpPr>
          <a:xfrm rot="0">
            <a:off x="11165774" y="5535200"/>
            <a:ext cx="7129462" cy="4759642"/>
            <a:chOff x="0" y="0"/>
            <a:chExt cx="9505950" cy="6346190"/>
          </a:xfrm>
        </p:grpSpPr>
        <p:sp>
          <p:nvSpPr>
            <p:cNvPr id="1048703"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111" name="Group 6"/>
          <p:cNvGrpSpPr/>
          <p:nvPr/>
        </p:nvGrpSpPr>
        <p:grpSpPr>
          <a:xfrm rot="0">
            <a:off x="13773150" y="0"/>
            <a:ext cx="4514850" cy="10287000"/>
            <a:chOff x="0" y="0"/>
            <a:chExt cx="6019800" cy="13716000"/>
          </a:xfrm>
        </p:grpSpPr>
        <p:sp>
          <p:nvSpPr>
            <p:cNvPr id="1048704"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112" name="Group 8"/>
          <p:cNvGrpSpPr/>
          <p:nvPr/>
        </p:nvGrpSpPr>
        <p:grpSpPr>
          <a:xfrm rot="0">
            <a:off x="14404317" y="0"/>
            <a:ext cx="3884295" cy="10287000"/>
            <a:chOff x="0" y="0"/>
            <a:chExt cx="5179060" cy="13716000"/>
          </a:xfrm>
        </p:grpSpPr>
        <p:sp>
          <p:nvSpPr>
            <p:cNvPr id="1048705"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13" name="Group 10"/>
          <p:cNvGrpSpPr/>
          <p:nvPr/>
        </p:nvGrpSpPr>
        <p:grpSpPr>
          <a:xfrm rot="0">
            <a:off x="13401675" y="4572000"/>
            <a:ext cx="4886325" cy="5715000"/>
            <a:chOff x="0" y="0"/>
            <a:chExt cx="6515100" cy="7620000"/>
          </a:xfrm>
        </p:grpSpPr>
        <p:sp>
          <p:nvSpPr>
            <p:cNvPr id="1048706"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14" name="Group 12"/>
          <p:cNvGrpSpPr/>
          <p:nvPr/>
        </p:nvGrpSpPr>
        <p:grpSpPr>
          <a:xfrm rot="0">
            <a:off x="14006895" y="0"/>
            <a:ext cx="4281488" cy="10287000"/>
            <a:chOff x="0" y="0"/>
            <a:chExt cx="5708650" cy="13716000"/>
          </a:xfrm>
        </p:grpSpPr>
        <p:sp>
          <p:nvSpPr>
            <p:cNvPr id="1048707"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15" name="Group 14"/>
          <p:cNvGrpSpPr/>
          <p:nvPr/>
        </p:nvGrpSpPr>
        <p:grpSpPr>
          <a:xfrm rot="0">
            <a:off x="16344900" y="0"/>
            <a:ext cx="1943100" cy="10287000"/>
            <a:chOff x="0" y="0"/>
            <a:chExt cx="2590800" cy="13716000"/>
          </a:xfrm>
        </p:grpSpPr>
        <p:sp>
          <p:nvSpPr>
            <p:cNvPr id="1048708"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16" name="Group 16"/>
          <p:cNvGrpSpPr/>
          <p:nvPr/>
        </p:nvGrpSpPr>
        <p:grpSpPr>
          <a:xfrm rot="0">
            <a:off x="16404370" y="0"/>
            <a:ext cx="1884045" cy="10287000"/>
            <a:chOff x="0" y="0"/>
            <a:chExt cx="2512060" cy="13716000"/>
          </a:xfrm>
        </p:grpSpPr>
        <p:sp>
          <p:nvSpPr>
            <p:cNvPr id="1048709"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17" name="Group 18"/>
          <p:cNvGrpSpPr/>
          <p:nvPr/>
        </p:nvGrpSpPr>
        <p:grpSpPr>
          <a:xfrm rot="0">
            <a:off x="15559088" y="5386388"/>
            <a:ext cx="2728912" cy="4900612"/>
            <a:chOff x="0" y="0"/>
            <a:chExt cx="3638550" cy="6534150"/>
          </a:xfrm>
        </p:grpSpPr>
        <p:sp>
          <p:nvSpPr>
            <p:cNvPr id="1048710"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118" name="Group 20"/>
          <p:cNvGrpSpPr/>
          <p:nvPr/>
        </p:nvGrpSpPr>
        <p:grpSpPr>
          <a:xfrm rot="0">
            <a:off x="0" y="6015038"/>
            <a:ext cx="671512" cy="4271962"/>
            <a:chOff x="0" y="0"/>
            <a:chExt cx="895350" cy="5695950"/>
          </a:xfrm>
        </p:grpSpPr>
        <p:sp>
          <p:nvSpPr>
            <p:cNvPr id="1048711"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1048712" name="TextBox 22"/>
          <p:cNvSpPr txBox="1"/>
          <p:nvPr/>
        </p:nvSpPr>
        <p:spPr>
          <a:xfrm rot="0">
            <a:off x="671512" y="-9526"/>
            <a:ext cx="16022002" cy="1097281"/>
          </a:xfrm>
          <a:prstGeom prst="rect"/>
        </p:spPr>
        <p:txBody>
          <a:bodyPr anchor="t" bIns="0" lIns="0" rIns="0" rtlCol="0" tIns="0">
            <a:spAutoFit/>
          </a:bodyPr>
          <a:p>
            <a:pPr algn="l">
              <a:lnSpc>
                <a:spcPts val="8640"/>
              </a:lnSpc>
            </a:pPr>
            <a:r>
              <a:rPr b="1" sz="7200" lang="en-US">
                <a:solidFill>
                  <a:srgbClr val="000000"/>
                </a:solidFill>
                <a:latin typeface="Trebuchet MS Bold"/>
                <a:ea typeface="Trebuchet MS Bold"/>
                <a:cs typeface="Trebuchet MS Bold"/>
                <a:sym typeface="Trebuchet MS Bold"/>
              </a:rPr>
              <a:t>Dataset Description</a:t>
            </a:r>
          </a:p>
        </p:txBody>
      </p:sp>
      <p:sp>
        <p:nvSpPr>
          <p:cNvPr id="1048713" name="TextBox 23"/>
          <p:cNvSpPr txBox="1"/>
          <p:nvPr/>
        </p:nvSpPr>
        <p:spPr>
          <a:xfrm rot="0">
            <a:off x="857250" y="1089659"/>
            <a:ext cx="12730162" cy="8638794"/>
          </a:xfrm>
          <a:prstGeom prst="rect"/>
        </p:spPr>
        <p:txBody>
          <a:bodyPr anchor="t" bIns="0" lIns="0" rIns="0" rtlCol="0" tIns="0">
            <a:spAutoFit/>
          </a:bodyPr>
          <a:p>
            <a:pPr algn="ctr">
              <a:lnSpc>
                <a:spcPts val="3779"/>
              </a:lnSpc>
            </a:pPr>
          </a:p>
          <a:p>
            <a:pPr algn="ctr">
              <a:lnSpc>
                <a:spcPts val="3779"/>
              </a:lnSpc>
            </a:pPr>
            <a:r>
              <a:rPr sz="2700" lang="en-US">
                <a:solidFill>
                  <a:srgbClr val="000000"/>
                </a:solidFill>
                <a:latin typeface="Canva Sans"/>
                <a:ea typeface="Canva Sans"/>
                <a:cs typeface="Canva Sans"/>
                <a:sym typeface="Canva Sans"/>
              </a:rPr>
              <a:t>1. Prepare Your Data: Ensure your dataset includes relevant fields like Employee ID, Name, Gender, Department, and Salary. Clean any inconsistencies.</a:t>
            </a:r>
          </a:p>
          <a:p>
            <a:pPr algn="ctr">
              <a:lnSpc>
                <a:spcPts val="3779"/>
              </a:lnSpc>
            </a:pPr>
          </a:p>
          <a:p>
            <a:pPr algn="ctr">
              <a:lnSpc>
                <a:spcPts val="3779"/>
              </a:lnSpc>
            </a:pPr>
            <a:r>
              <a:rPr sz="2700" lang="en-US">
                <a:solidFill>
                  <a:srgbClr val="000000"/>
                </a:solidFill>
                <a:latin typeface="Canva Sans"/>
                <a:ea typeface="Canva Sans"/>
                <a:cs typeface="Canva Sans"/>
                <a:sym typeface="Canva Sans"/>
              </a:rPr>
              <a:t>2. Analyze Gender Distribution:Use Excel formulas or charts (like pie or bar charts) to see how many employees fall into each gender category.</a:t>
            </a:r>
          </a:p>
          <a:p>
            <a:pPr algn="ctr">
              <a:lnSpc>
                <a:spcPts val="3779"/>
              </a:lnSpc>
            </a:pPr>
          </a:p>
          <a:p>
            <a:pPr algn="ctr">
              <a:lnSpc>
                <a:spcPts val="3779"/>
              </a:lnSpc>
            </a:pPr>
            <a:r>
              <a:rPr sz="2700" lang="en-US">
                <a:solidFill>
                  <a:srgbClr val="000000"/>
                </a:solidFill>
                <a:latin typeface="Canva Sans"/>
                <a:ea typeface="Canva Sans"/>
                <a:cs typeface="Canva Sans"/>
                <a:sym typeface="Canva Sans"/>
              </a:rPr>
              <a:t>3. Break Down by Department: Create a pivot table to show gender distribution within different departments.</a:t>
            </a:r>
          </a:p>
          <a:p>
            <a:pPr algn="ctr">
              <a:lnSpc>
                <a:spcPts val="3779"/>
              </a:lnSpc>
            </a:pPr>
          </a:p>
          <a:p>
            <a:pPr algn="ctr">
              <a:lnSpc>
                <a:spcPts val="3779"/>
              </a:lnSpc>
            </a:pPr>
            <a:r>
              <a:rPr sz="2700" lang="en-US">
                <a:solidFill>
                  <a:srgbClr val="000000"/>
                </a:solidFill>
                <a:latin typeface="Canva Sans"/>
                <a:ea typeface="Canva Sans"/>
                <a:cs typeface="Canva Sans"/>
                <a:sym typeface="Canva Sans"/>
              </a:rPr>
              <a:t>4. Examine Salaries: Use pivot tables to compare average salaries by gender and explore salary ranges to see if there's a pay gap.</a:t>
            </a:r>
          </a:p>
          <a:p>
            <a:pPr algn="ctr">
              <a:lnSpc>
                <a:spcPts val="3779"/>
              </a:lnSpc>
            </a:pPr>
          </a:p>
          <a:p>
            <a:pPr algn="ctr">
              <a:lnSpc>
                <a:spcPts val="3779"/>
              </a:lnSpc>
            </a:pPr>
            <a:r>
              <a:rPr sz="2700" lang="en-US">
                <a:solidFill>
                  <a:srgbClr val="000000"/>
                </a:solidFill>
                <a:latin typeface="Canva Sans"/>
                <a:ea typeface="Canva Sans"/>
                <a:cs typeface="Canva Sans"/>
                <a:sym typeface="Canva Sans"/>
              </a:rPr>
              <a:t>5. Analyze Roles: Look at how gender is distributed across various job roles using pivot tables.</a:t>
            </a:r>
          </a:p>
          <a:p>
            <a:pPr algn="ctr">
              <a:lnSpc>
                <a:spcPts val="3779"/>
              </a:lnSpc>
            </a:pPr>
          </a:p>
          <a:p>
            <a:pPr algn="ctr">
              <a:lnSpc>
                <a:spcPts val="3779"/>
              </a:lnSpc>
            </a:pPr>
            <a:r>
              <a:rPr sz="2700" lang="en-US">
                <a:solidFill>
                  <a:srgbClr val="000000"/>
                </a:solidFill>
                <a:latin typeface="Canva Sans"/>
                <a:ea typeface="Canva Sans"/>
                <a:cs typeface="Canva Sans"/>
                <a:sym typeface="Canva Sans"/>
              </a:rPr>
              <a:t>6.Visualize Trends: Chart how gender distribution has changed over time and create highlight any pay gaps.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9" name=""/>
        <p:cNvGrpSpPr/>
        <p:nvPr/>
      </p:nvGrpSpPr>
      <p:grpSpPr>
        <a:xfrm>
          <a:off x="0" y="0"/>
          <a:ext cx="0" cy="0"/>
          <a:chOff x="0" y="0"/>
          <a:chExt cx="0" cy="0"/>
        </a:xfrm>
      </p:grpSpPr>
      <p:grpSp>
        <p:nvGrpSpPr>
          <p:cNvPr id="120" name="Group 2"/>
          <p:cNvGrpSpPr/>
          <p:nvPr/>
        </p:nvGrpSpPr>
        <p:grpSpPr>
          <a:xfrm rot="0">
            <a:off x="14058995" y="94"/>
            <a:ext cx="1842135" cy="10294620"/>
            <a:chOff x="0" y="0"/>
            <a:chExt cx="2456180" cy="13726160"/>
          </a:xfrm>
        </p:grpSpPr>
        <p:sp>
          <p:nvSpPr>
            <p:cNvPr id="1048714" name="Freeform 3"/>
            <p:cNvSpPr/>
            <p:nvPr/>
          </p:nvSpPr>
          <p:spPr>
            <a:xfrm rot="0" flipH="0" flipV="0">
              <a:off x="127" y="7874"/>
              <a:ext cx="2455418" cy="13709650"/>
            </a:xfrm>
            <a:custGeom>
              <a:avLst/>
              <a:ah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121" name="Group 4"/>
          <p:cNvGrpSpPr/>
          <p:nvPr/>
        </p:nvGrpSpPr>
        <p:grpSpPr>
          <a:xfrm rot="0">
            <a:off x="11165774" y="5535200"/>
            <a:ext cx="7129462" cy="4759642"/>
            <a:chOff x="0" y="0"/>
            <a:chExt cx="9505950" cy="6346190"/>
          </a:xfrm>
        </p:grpSpPr>
        <p:sp>
          <p:nvSpPr>
            <p:cNvPr id="1048715" name="Freeform 5"/>
            <p:cNvSpPr/>
            <p:nvPr/>
          </p:nvSpPr>
          <p:spPr>
            <a:xfrm rot="0" flipH="0" flipV="0">
              <a:off x="4191" y="1651"/>
              <a:ext cx="9497441" cy="6341999"/>
            </a:xfrm>
            <a:custGeom>
              <a:avLst/>
              <a:ah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122" name="Group 6"/>
          <p:cNvGrpSpPr/>
          <p:nvPr/>
        </p:nvGrpSpPr>
        <p:grpSpPr>
          <a:xfrm rot="0">
            <a:off x="13773150" y="0"/>
            <a:ext cx="4514850" cy="10287000"/>
            <a:chOff x="0" y="0"/>
            <a:chExt cx="6019800" cy="13716000"/>
          </a:xfrm>
        </p:grpSpPr>
        <p:sp>
          <p:nvSpPr>
            <p:cNvPr id="1048716" name="Freeform 7"/>
            <p:cNvSpPr/>
            <p:nvPr/>
          </p:nvSpPr>
          <p:spPr>
            <a:xfrm rot="0" flipH="0" flipV="0">
              <a:off x="0" y="0"/>
              <a:ext cx="6019800" cy="13716000"/>
            </a:xfrm>
            <a:custGeom>
              <a:avLst/>
              <a:ah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123" name="Group 8"/>
          <p:cNvGrpSpPr/>
          <p:nvPr/>
        </p:nvGrpSpPr>
        <p:grpSpPr>
          <a:xfrm rot="0">
            <a:off x="14404317" y="0"/>
            <a:ext cx="3884295" cy="10287000"/>
            <a:chOff x="0" y="0"/>
            <a:chExt cx="5179060" cy="13716000"/>
          </a:xfrm>
        </p:grpSpPr>
        <p:sp>
          <p:nvSpPr>
            <p:cNvPr id="1048717" name="Freeform 9"/>
            <p:cNvSpPr/>
            <p:nvPr/>
          </p:nvSpPr>
          <p:spPr>
            <a:xfrm rot="0" flipH="0" flipV="0">
              <a:off x="0" y="0"/>
              <a:ext cx="5178298" cy="13716000"/>
            </a:xfrm>
            <a:custGeom>
              <a:avLst/>
              <a:ah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24" name="Group 10"/>
          <p:cNvGrpSpPr/>
          <p:nvPr/>
        </p:nvGrpSpPr>
        <p:grpSpPr>
          <a:xfrm rot="0">
            <a:off x="13401675" y="4572000"/>
            <a:ext cx="4886325" cy="5715000"/>
            <a:chOff x="0" y="0"/>
            <a:chExt cx="6515100" cy="7620000"/>
          </a:xfrm>
        </p:grpSpPr>
        <p:sp>
          <p:nvSpPr>
            <p:cNvPr id="1048718" name="Freeform 11"/>
            <p:cNvSpPr/>
            <p:nvPr/>
          </p:nvSpPr>
          <p:spPr>
            <a:xfrm rot="0" flipH="0" flipV="0">
              <a:off x="0" y="0"/>
              <a:ext cx="6515100" cy="7620000"/>
            </a:xfrm>
            <a:custGeom>
              <a:avLst/>
              <a:ah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5" name="Group 12"/>
          <p:cNvGrpSpPr/>
          <p:nvPr/>
        </p:nvGrpSpPr>
        <p:grpSpPr>
          <a:xfrm rot="0">
            <a:off x="14006895" y="0"/>
            <a:ext cx="4281488" cy="10287000"/>
            <a:chOff x="0" y="0"/>
            <a:chExt cx="5708650" cy="13716000"/>
          </a:xfrm>
        </p:grpSpPr>
        <p:sp>
          <p:nvSpPr>
            <p:cNvPr id="1048719" name="Freeform 13"/>
            <p:cNvSpPr/>
            <p:nvPr/>
          </p:nvSpPr>
          <p:spPr>
            <a:xfrm rot="0" flipH="0" flipV="0">
              <a:off x="0" y="0"/>
              <a:ext cx="5708142" cy="13716000"/>
            </a:xfrm>
            <a:custGeom>
              <a:avLst/>
              <a:ah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26" name="Group 14"/>
          <p:cNvGrpSpPr/>
          <p:nvPr/>
        </p:nvGrpSpPr>
        <p:grpSpPr>
          <a:xfrm rot="0">
            <a:off x="16344900" y="0"/>
            <a:ext cx="1943100" cy="10287000"/>
            <a:chOff x="0" y="0"/>
            <a:chExt cx="2590800" cy="13716000"/>
          </a:xfrm>
        </p:grpSpPr>
        <p:sp>
          <p:nvSpPr>
            <p:cNvPr id="1048720" name="Freeform 15"/>
            <p:cNvSpPr/>
            <p:nvPr/>
          </p:nvSpPr>
          <p:spPr>
            <a:xfrm rot="0" flipH="0" flipV="0">
              <a:off x="0" y="0"/>
              <a:ext cx="2590800" cy="13716000"/>
            </a:xfrm>
            <a:custGeom>
              <a:avLst/>
              <a:ah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27" name="Group 16"/>
          <p:cNvGrpSpPr/>
          <p:nvPr/>
        </p:nvGrpSpPr>
        <p:grpSpPr>
          <a:xfrm rot="0">
            <a:off x="16404370" y="0"/>
            <a:ext cx="1884045" cy="10287000"/>
            <a:chOff x="0" y="0"/>
            <a:chExt cx="2512060" cy="13716000"/>
          </a:xfrm>
        </p:grpSpPr>
        <p:sp>
          <p:nvSpPr>
            <p:cNvPr id="1048721" name="Freeform 17"/>
            <p:cNvSpPr/>
            <p:nvPr/>
          </p:nvSpPr>
          <p:spPr>
            <a:xfrm rot="0" flipH="0" flipV="0">
              <a:off x="0" y="0"/>
              <a:ext cx="2511552" cy="13716000"/>
            </a:xfrm>
            <a:custGeom>
              <a:avLst/>
              <a:ah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28" name="Group 18"/>
          <p:cNvGrpSpPr/>
          <p:nvPr/>
        </p:nvGrpSpPr>
        <p:grpSpPr>
          <a:xfrm rot="0">
            <a:off x="15559088" y="5386388"/>
            <a:ext cx="2728912" cy="4900612"/>
            <a:chOff x="0" y="0"/>
            <a:chExt cx="3638550" cy="6534150"/>
          </a:xfrm>
        </p:grpSpPr>
        <p:sp>
          <p:nvSpPr>
            <p:cNvPr id="1048722" name="Freeform 19"/>
            <p:cNvSpPr/>
            <p:nvPr/>
          </p:nvSpPr>
          <p:spPr>
            <a:xfrm rot="0" flipH="0" flipV="0">
              <a:off x="0" y="0"/>
              <a:ext cx="3638550" cy="6534150"/>
            </a:xfrm>
            <a:custGeom>
              <a:avLst/>
              <a:ah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129" name="Group 20"/>
          <p:cNvGrpSpPr/>
          <p:nvPr/>
        </p:nvGrpSpPr>
        <p:grpSpPr>
          <a:xfrm rot="0">
            <a:off x="0" y="6015038"/>
            <a:ext cx="671512" cy="4271962"/>
            <a:chOff x="0" y="0"/>
            <a:chExt cx="895350" cy="5695950"/>
          </a:xfrm>
        </p:grpSpPr>
        <p:sp>
          <p:nvSpPr>
            <p:cNvPr id="1048723" name="Freeform 21"/>
            <p:cNvSpPr/>
            <p:nvPr/>
          </p:nvSpPr>
          <p:spPr>
            <a:xfrm rot="0" flipH="0" flipV="0">
              <a:off x="0" y="0"/>
              <a:ext cx="895350" cy="5695950"/>
            </a:xfrm>
            <a:custGeom>
              <a:avLst/>
              <a:ah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1048724" name="TextBox 22"/>
          <p:cNvSpPr txBox="1"/>
          <p:nvPr/>
        </p:nvSpPr>
        <p:spPr>
          <a:xfrm rot="0">
            <a:off x="1128712" y="9719531"/>
            <a:ext cx="2660333" cy="259080"/>
          </a:xfrm>
          <a:prstGeom prst="rect"/>
        </p:spPr>
        <p:txBody>
          <a:bodyPr anchor="t" bIns="0" lIns="0" rIns="0" rtlCol="0" tIns="0">
            <a:spAutoFit/>
          </a:bodyPr>
          <a:p>
            <a:pPr algn="l">
              <a:lnSpc>
                <a:spcPts val="1912"/>
              </a:lnSpc>
            </a:pPr>
            <a:r>
              <a:rPr sz="1650" lang="en-US" spc="30">
                <a:solidFill>
                  <a:srgbClr val="2D83C3"/>
                </a:solidFill>
                <a:latin typeface="Trebuchet MS"/>
                <a:ea typeface="Trebuchet MS"/>
                <a:cs typeface="Trebuchet MS"/>
                <a:sym typeface="Trebuchet MS"/>
              </a:rPr>
              <a:t>3/21/2024  </a:t>
            </a:r>
            <a:r>
              <a:rPr b="1" sz="1650" lang="en-US" spc="30">
                <a:solidFill>
                  <a:srgbClr val="2D83C3"/>
                </a:solidFill>
                <a:latin typeface="Trebuchet MS Bold"/>
                <a:ea typeface="Trebuchet MS Bold"/>
                <a:cs typeface="Trebuchet MS Bold"/>
                <a:sym typeface="Trebuchet MS Bold"/>
              </a:rPr>
              <a:t>Annual Review</a:t>
            </a:r>
          </a:p>
        </p:txBody>
      </p:sp>
      <p:grpSp>
        <p:nvGrpSpPr>
          <p:cNvPr id="130" name="Group 23"/>
          <p:cNvGrpSpPr/>
          <p:nvPr/>
        </p:nvGrpSpPr>
        <p:grpSpPr>
          <a:xfrm rot="0">
            <a:off x="14030325" y="8043862"/>
            <a:ext cx="685800" cy="685800"/>
            <a:chOff x="0" y="0"/>
            <a:chExt cx="914400" cy="914400"/>
          </a:xfrm>
        </p:grpSpPr>
        <p:sp>
          <p:nvSpPr>
            <p:cNvPr id="1048725" name="Freeform 24"/>
            <p:cNvSpPr/>
            <p:nvPr/>
          </p:nvSpPr>
          <p:spPr>
            <a:xfrm rot="0" flipH="0" flipV="0">
              <a:off x="0" y="0"/>
              <a:ext cx="914400" cy="914400"/>
            </a:xfrm>
            <a:custGeom>
              <a:avLst/>
              <a:ah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131" name="Group 25"/>
          <p:cNvGrpSpPr/>
          <p:nvPr/>
        </p:nvGrpSpPr>
        <p:grpSpPr>
          <a:xfrm rot="0">
            <a:off x="10044112" y="2543175"/>
            <a:ext cx="471488" cy="485775"/>
            <a:chOff x="0" y="0"/>
            <a:chExt cx="628650" cy="647700"/>
          </a:xfrm>
        </p:grpSpPr>
        <p:sp>
          <p:nvSpPr>
            <p:cNvPr id="1048726" name="Freeform 26"/>
            <p:cNvSpPr/>
            <p:nvPr/>
          </p:nvSpPr>
          <p:spPr>
            <a:xfrm rot="0" flipH="0" flipV="0">
              <a:off x="0" y="0"/>
              <a:ext cx="628650" cy="647700"/>
            </a:xfrm>
            <a:custGeom>
              <a:avLst/>
              <a:ah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32" name="Group 27"/>
          <p:cNvGrpSpPr/>
          <p:nvPr/>
        </p:nvGrpSpPr>
        <p:grpSpPr>
          <a:xfrm rot="0">
            <a:off x="14030325" y="8843962"/>
            <a:ext cx="271462" cy="271462"/>
            <a:chOff x="0" y="0"/>
            <a:chExt cx="361950" cy="361950"/>
          </a:xfrm>
        </p:grpSpPr>
        <p:sp>
          <p:nvSpPr>
            <p:cNvPr id="1048727" name="Freeform 28"/>
            <p:cNvSpPr/>
            <p:nvPr/>
          </p:nvSpPr>
          <p:spPr>
            <a:xfrm rot="0" flipH="0" flipV="0">
              <a:off x="0" y="0"/>
              <a:ext cx="361950" cy="361950"/>
            </a:xfrm>
            <a:custGeom>
              <a:avLst/>
              <a:ah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048728" name="Freeform 29"/>
          <p:cNvSpPr/>
          <p:nvPr/>
        </p:nvSpPr>
        <p:spPr>
          <a:xfrm rot="0" flipH="0" flipV="0">
            <a:off x="100012" y="5072060"/>
            <a:ext cx="3700462" cy="5129212"/>
          </a:xfrm>
          <a:custGeom>
            <a:avLst/>
            <a:ahLst/>
            <a:rect l="l" t="t" r="r" b="b"/>
            <a:pathLst>
              <a:path w="3700462" h="5129212">
                <a:moveTo>
                  <a:pt x="0" y="0"/>
                </a:moveTo>
                <a:lnTo>
                  <a:pt x="3700463" y="0"/>
                </a:lnTo>
                <a:lnTo>
                  <a:pt x="3700463" y="5129212"/>
                </a:lnTo>
                <a:lnTo>
                  <a:pt x="0" y="5129212"/>
                </a:lnTo>
                <a:lnTo>
                  <a:pt x="0" y="0"/>
                </a:lnTo>
                <a:close/>
              </a:path>
            </a:pathLst>
          </a:custGeom>
          <a:blipFill>
            <a:blip xmlns:r="http://schemas.openxmlformats.org/officeDocument/2006/relationships" r:embed="rId1"/>
            <a:stretch>
              <a:fillRect l="0" t="-1428" r="0" b="-1428"/>
            </a:stretch>
          </a:blipFill>
        </p:spPr>
      </p:sp>
      <p:sp>
        <p:nvSpPr>
          <p:cNvPr id="1048729" name="TextBox 30"/>
          <p:cNvSpPr txBox="1"/>
          <p:nvPr/>
        </p:nvSpPr>
        <p:spPr>
          <a:xfrm rot="0">
            <a:off x="1028700" y="29641"/>
            <a:ext cx="12720638" cy="971550"/>
          </a:xfrm>
          <a:prstGeom prst="rect"/>
        </p:spPr>
        <p:txBody>
          <a:bodyPr anchor="t" bIns="0" lIns="0" rIns="0" rtlCol="0" tIns="0">
            <a:spAutoFit/>
          </a:bodyPr>
          <a:p>
            <a:pPr algn="l">
              <a:lnSpc>
                <a:spcPts val="7650"/>
              </a:lnSpc>
            </a:pPr>
            <a:r>
              <a:rPr b="1" sz="6375" lang="en-US" spc="30">
                <a:solidFill>
                  <a:srgbClr val="000000"/>
                </a:solidFill>
                <a:latin typeface="Trebuchet MS Bold"/>
                <a:ea typeface="Trebuchet MS Bold"/>
                <a:cs typeface="Trebuchet MS Bold"/>
                <a:sym typeface="Trebuchet MS Bold"/>
              </a:rPr>
              <a:t>THE "WOW" IN OUR SOLUTION</a:t>
            </a:r>
          </a:p>
        </p:txBody>
      </p:sp>
      <p:sp>
        <p:nvSpPr>
          <p:cNvPr id="1048730" name="TextBox 31"/>
          <p:cNvSpPr txBox="1"/>
          <p:nvPr/>
        </p:nvSpPr>
        <p:spPr>
          <a:xfrm rot="0">
            <a:off x="16915827" y="9707466"/>
            <a:ext cx="342900" cy="251461"/>
          </a:xfrm>
          <a:prstGeom prst="rect"/>
        </p:spPr>
        <p:txBody>
          <a:bodyPr anchor="t" bIns="0" lIns="0" rIns="0" rtlCol="0" tIns="0">
            <a:spAutoFit/>
          </a:bodyPr>
          <a:p>
            <a:pPr algn="l">
              <a:lnSpc>
                <a:spcPts val="1980"/>
              </a:lnSpc>
            </a:pPr>
            <a:r>
              <a:rPr sz="1650" lang="en-US" spc="15">
                <a:solidFill>
                  <a:srgbClr val="2D936B"/>
                </a:solidFill>
                <a:latin typeface="Trebuchet MS"/>
                <a:ea typeface="Trebuchet MS"/>
                <a:cs typeface="Trebuchet MS"/>
                <a:sym typeface="Trebuchet MS"/>
              </a:rPr>
              <a:t>9</a:t>
            </a:r>
          </a:p>
        </p:txBody>
      </p:sp>
      <p:sp>
        <p:nvSpPr>
          <p:cNvPr id="1048731" name="TextBox 32"/>
          <p:cNvSpPr txBox="1"/>
          <p:nvPr/>
        </p:nvSpPr>
        <p:spPr>
          <a:xfrm rot="0">
            <a:off x="-672249" y="1043552"/>
            <a:ext cx="19632499" cy="9420609"/>
          </a:xfrm>
          <a:prstGeom prst="rect"/>
        </p:spPr>
        <p:txBody>
          <a:bodyPr anchor="t" bIns="0" lIns="0" rIns="0" rtlCol="0" tIns="0">
            <a:spAutoFit/>
          </a:bodyPr>
          <a:p>
            <a:pPr algn="ctr">
              <a:lnSpc>
                <a:spcPts val="2853"/>
              </a:lnSpc>
            </a:pPr>
            <a:r>
              <a:rPr sz="2038" lang="en-US">
                <a:solidFill>
                  <a:srgbClr val="000000"/>
                </a:solidFill>
                <a:latin typeface="Canva Sans"/>
                <a:ea typeface="Canva Sans"/>
                <a:cs typeface="Canva Sans"/>
                <a:sym typeface="Canva Sans"/>
              </a:rPr>
              <a:t>Employee Gender Analysis Report</a:t>
            </a:r>
          </a:p>
          <a:p>
            <a:pPr algn="ctr">
              <a:lnSpc>
                <a:spcPts val="2853"/>
              </a:lnSpc>
            </a:pPr>
            <a:r>
              <a:rPr sz="2038" lang="en-US">
                <a:solidFill>
                  <a:srgbClr val="000000"/>
                </a:solidFill>
                <a:latin typeface="Canva Sans"/>
                <a:ea typeface="Canva Sans"/>
                <a:cs typeface="Canva Sans"/>
                <a:sym typeface="Canva Sans"/>
              </a:rPr>
              <a:t>Introduction:</a:t>
            </a:r>
          </a:p>
          <a:p>
            <a:pPr algn="ctr">
              <a:lnSpc>
                <a:spcPts val="2853"/>
              </a:lnSpc>
            </a:pPr>
            <a:r>
              <a:rPr sz="2038" lang="en-US">
                <a:solidFill>
                  <a:srgbClr val="000000"/>
                </a:solidFill>
                <a:latin typeface="Canva Sans"/>
                <a:ea typeface="Canva Sans"/>
                <a:cs typeface="Canva Sans"/>
                <a:sym typeface="Canva Sans"/>
              </a:rPr>
              <a:t>This report provides an analysis of the gender distribution among employees in XYZ Corporation.</a:t>
            </a:r>
          </a:p>
          <a:p>
            <a:pPr algn="ctr">
              <a:lnSpc>
                <a:spcPts val="2853"/>
              </a:lnSpc>
            </a:pPr>
            <a:r>
              <a:rPr sz="2038" lang="en-US">
                <a:solidFill>
                  <a:srgbClr val="000000"/>
                </a:solidFill>
                <a:latin typeface="Canva Sans"/>
                <a:ea typeface="Canva Sans"/>
                <a:cs typeface="Canva Sans"/>
                <a:sym typeface="Canva Sans"/>
              </a:rPr>
              <a:t>Analysis:</a:t>
            </a:r>
          </a:p>
          <a:p>
            <a:pPr algn="ctr">
              <a:lnSpc>
                <a:spcPts val="2853"/>
              </a:lnSpc>
            </a:pPr>
            <a:r>
              <a:rPr sz="2038" lang="en-US">
                <a:solidFill>
                  <a:srgbClr val="000000"/>
                </a:solidFill>
                <a:latin typeface="Canva Sans"/>
                <a:ea typeface="Canva Sans"/>
                <a:cs typeface="Canva Sans"/>
                <a:sym typeface="Canva Sans"/>
              </a:rPr>
              <a:t>1. *Total Employees:* 100</a:t>
            </a:r>
          </a:p>
          <a:p>
            <a:pPr algn="ctr">
              <a:lnSpc>
                <a:spcPts val="2853"/>
              </a:lnSpc>
            </a:pPr>
            <a:r>
              <a:rPr sz="2038" lang="en-US">
                <a:solidFill>
                  <a:srgbClr val="000000"/>
                </a:solidFill>
                <a:latin typeface="Canva Sans"/>
                <a:ea typeface="Canva Sans"/>
                <a:cs typeface="Canva Sans"/>
                <a:sym typeface="Canva Sans"/>
              </a:rPr>
              <a:t>2. *Male Employees:* 60</a:t>
            </a:r>
          </a:p>
          <a:p>
            <a:pPr algn="ctr">
              <a:lnSpc>
                <a:spcPts val="2853"/>
              </a:lnSpc>
            </a:pPr>
            <a:r>
              <a:rPr sz="2038" lang="en-US">
                <a:solidFill>
                  <a:srgbClr val="000000"/>
                </a:solidFill>
                <a:latin typeface="Canva Sans"/>
                <a:ea typeface="Canva Sans"/>
                <a:cs typeface="Canva Sans"/>
                <a:sym typeface="Canva Sans"/>
              </a:rPr>
              <a:t>3. *Female Employees:* 40</a:t>
            </a:r>
          </a:p>
          <a:p>
            <a:pPr algn="ctr">
              <a:lnSpc>
                <a:spcPts val="2853"/>
              </a:lnSpc>
            </a:pPr>
            <a:r>
              <a:rPr sz="2038" lang="en-US">
                <a:solidFill>
                  <a:srgbClr val="000000"/>
                </a:solidFill>
                <a:latin typeface="Canva Sans"/>
                <a:ea typeface="Canva Sans"/>
                <a:cs typeface="Canva Sans"/>
                <a:sym typeface="Canva Sans"/>
              </a:rPr>
              <a:t>4. *Gender Balance:* 40% (female employees)</a:t>
            </a:r>
          </a:p>
          <a:p>
            <a:pPr algn="ctr">
              <a:lnSpc>
                <a:spcPts val="2853"/>
              </a:lnSpc>
            </a:pPr>
            <a:r>
              <a:rPr sz="2038" lang="en-US">
                <a:solidFill>
                  <a:srgbClr val="000000"/>
                </a:solidFill>
                <a:latin typeface="Canva Sans"/>
                <a:ea typeface="Canva Sans"/>
                <a:cs typeface="Canva Sans"/>
                <a:sym typeface="Canva Sans"/>
              </a:rPr>
              <a:t>5. *Department-wise Gender Distribution:*</a:t>
            </a:r>
          </a:p>
          <a:p>
            <a:pPr algn="ctr">
              <a:lnSpc>
                <a:spcPts val="2853"/>
              </a:lnSpc>
            </a:pPr>
            <a:r>
              <a:rPr sz="2038" lang="en-US">
                <a:solidFill>
                  <a:srgbClr val="000000"/>
                </a:solidFill>
                <a:latin typeface="Canva Sans"/>
                <a:ea typeface="Canva Sans"/>
                <a:cs typeface="Canva Sans"/>
                <a:sym typeface="Canva Sans"/>
              </a:rPr>
              <a:t>    - Sales: 30% female</a:t>
            </a:r>
          </a:p>
          <a:p>
            <a:pPr algn="ctr">
              <a:lnSpc>
                <a:spcPts val="2853"/>
              </a:lnSpc>
            </a:pPr>
            <a:r>
              <a:rPr sz="2038" lang="en-US">
                <a:solidFill>
                  <a:srgbClr val="000000"/>
                </a:solidFill>
                <a:latin typeface="Canva Sans"/>
                <a:ea typeface="Canva Sans"/>
                <a:cs typeface="Canva Sans"/>
                <a:sym typeface="Canva Sans"/>
              </a:rPr>
              <a:t>    - Marketing: 50% female</a:t>
            </a:r>
          </a:p>
          <a:p>
            <a:pPr algn="ctr">
              <a:lnSpc>
                <a:spcPts val="2853"/>
              </a:lnSpc>
            </a:pPr>
            <a:r>
              <a:rPr sz="2038" lang="en-US">
                <a:solidFill>
                  <a:srgbClr val="000000"/>
                </a:solidFill>
                <a:latin typeface="Canva Sans"/>
                <a:ea typeface="Canva Sans"/>
                <a:cs typeface="Canva Sans"/>
                <a:sym typeface="Canva Sans"/>
              </a:rPr>
              <a:t>    - IT: 20% female</a:t>
            </a:r>
          </a:p>
          <a:p>
            <a:pPr algn="ctr">
              <a:lnSpc>
                <a:spcPts val="2853"/>
              </a:lnSpc>
            </a:pPr>
            <a:r>
              <a:rPr sz="2038" lang="en-US">
                <a:solidFill>
                  <a:srgbClr val="000000"/>
                </a:solidFill>
                <a:latin typeface="Canva Sans"/>
                <a:ea typeface="Canva Sans"/>
                <a:cs typeface="Canva Sans"/>
                <a:sym typeface="Canva Sans"/>
              </a:rPr>
              <a:t>6. *Job Role-wise Gender Distribution:*</a:t>
            </a:r>
          </a:p>
          <a:p>
            <a:pPr algn="ctr">
              <a:lnSpc>
                <a:spcPts val="2853"/>
              </a:lnSpc>
            </a:pPr>
            <a:r>
              <a:rPr sz="2038" lang="en-US">
                <a:solidFill>
                  <a:srgbClr val="000000"/>
                </a:solidFill>
                <a:latin typeface="Canva Sans"/>
                <a:ea typeface="Canva Sans"/>
                <a:cs typeface="Canva Sans"/>
                <a:sym typeface="Canva Sans"/>
              </a:rPr>
              <a:t>    - Managers: 25% female</a:t>
            </a:r>
          </a:p>
          <a:p>
            <a:pPr algn="ctr">
              <a:lnSpc>
                <a:spcPts val="2853"/>
              </a:lnSpc>
            </a:pPr>
            <a:r>
              <a:rPr sz="2038" lang="en-US">
                <a:solidFill>
                  <a:srgbClr val="000000"/>
                </a:solidFill>
                <a:latin typeface="Canva Sans"/>
                <a:ea typeface="Canva Sans"/>
                <a:cs typeface="Canva Sans"/>
                <a:sym typeface="Canva Sans"/>
              </a:rPr>
              <a:t>    - Analysts: 40% female</a:t>
            </a:r>
          </a:p>
          <a:p>
            <a:pPr algn="ctr">
              <a:lnSpc>
                <a:spcPts val="2853"/>
              </a:lnSpc>
            </a:pPr>
            <a:r>
              <a:rPr sz="2038" lang="en-US">
                <a:solidFill>
                  <a:srgbClr val="000000"/>
                </a:solidFill>
                <a:latin typeface="Canva Sans"/>
                <a:ea typeface="Canva Sans"/>
                <a:cs typeface="Canva Sans"/>
                <a:sym typeface="Canva Sans"/>
              </a:rPr>
              <a:t>    - Support Staff: 50% female</a:t>
            </a:r>
          </a:p>
          <a:p>
            <a:pPr algn="ctr">
              <a:lnSpc>
                <a:spcPts val="2853"/>
              </a:lnSpc>
            </a:pPr>
          </a:p>
          <a:p>
            <a:pPr algn="ctr">
              <a:lnSpc>
                <a:spcPts val="2853"/>
              </a:lnSpc>
            </a:pPr>
            <a:r>
              <a:rPr sz="2038" lang="en-US">
                <a:solidFill>
                  <a:srgbClr val="000000"/>
                </a:solidFill>
                <a:latin typeface="Canva Sans"/>
                <a:ea typeface="Canva Sans"/>
                <a:cs typeface="Canva Sans"/>
                <a:sym typeface="Canva Sans"/>
              </a:rPr>
              <a:t>*Findings:*</a:t>
            </a:r>
          </a:p>
          <a:p>
            <a:pPr algn="ctr">
              <a:lnSpc>
                <a:spcPts val="2853"/>
              </a:lnSpc>
            </a:pPr>
          </a:p>
          <a:p>
            <a:pPr algn="ctr">
              <a:lnSpc>
                <a:spcPts val="2853"/>
              </a:lnSpc>
            </a:pPr>
            <a:r>
              <a:rPr sz="2038" lang="en-US">
                <a:solidFill>
                  <a:srgbClr val="000000"/>
                </a:solidFill>
                <a:latin typeface="Canva Sans"/>
                <a:ea typeface="Canva Sans"/>
                <a:cs typeface="Canva Sans"/>
                <a:sym typeface="Canva Sans"/>
              </a:rPr>
              <a:t>- The organization has a gender balance of 40%, with a higher proportion of male employees.</a:t>
            </a:r>
          </a:p>
          <a:p>
            <a:pPr algn="ctr">
              <a:lnSpc>
                <a:spcPts val="2853"/>
              </a:lnSpc>
            </a:pPr>
            <a:r>
              <a:rPr sz="2038" lang="en-US">
                <a:solidFill>
                  <a:srgbClr val="000000"/>
                </a:solidFill>
                <a:latin typeface="Canva Sans"/>
                <a:ea typeface="Canva Sans"/>
                <a:cs typeface="Canva Sans"/>
                <a:sym typeface="Canva Sans"/>
              </a:rPr>
              <a:t>- The Sales department has the lowest gender balance (30% female), while Support Staff has the highest (50% female).</a:t>
            </a:r>
          </a:p>
          <a:p>
            <a:pPr algn="ctr">
              <a:lnSpc>
                <a:spcPts val="2853"/>
              </a:lnSpc>
            </a:pPr>
          </a:p>
          <a:p>
            <a:pPr algn="ctr">
              <a:lnSpc>
                <a:spcPts val="2853"/>
              </a:lnSpc>
            </a:pPr>
            <a:r>
              <a:rPr sz="2038" lang="en-US">
                <a:solidFill>
                  <a:srgbClr val="000000"/>
                </a:solidFill>
                <a:latin typeface="Canva Sans"/>
                <a:ea typeface="Canva Sans"/>
                <a:cs typeface="Canva Sans"/>
                <a:sym typeface="Canva Sans"/>
              </a:rPr>
              <a:t>*Recommendations:*</a:t>
            </a:r>
          </a:p>
          <a:p>
            <a:pPr algn="ctr">
              <a:lnSpc>
                <a:spcPts val="2853"/>
              </a:lnSpc>
            </a:pPr>
          </a:p>
          <a:p>
            <a:pPr algn="ctr">
              <a:lnSpc>
                <a:spcPts val="2853"/>
              </a:lnSpc>
            </a:pPr>
            <a:r>
              <a:rPr sz="2038" lang="en-US">
                <a:solidFill>
                  <a:srgbClr val="000000"/>
                </a:solidFill>
                <a:latin typeface="Canva Sans"/>
                <a:ea typeface="Canva Sans"/>
                <a:cs typeface="Canva Sans"/>
                <a:sym typeface="Canva Sans"/>
              </a:rPr>
              <a:t>- Increase recruitment efforts to attract more female candidates in the Sales department.</a:t>
            </a:r>
          </a:p>
          <a:p>
            <a:pPr algn="ctr">
              <a:lnSpc>
                <a:spcPts val="2853"/>
              </a:lnSpc>
            </a:pPr>
            <a:r>
              <a:rPr sz="2038" lang="en-US">
                <a:solidFill>
                  <a:srgbClr val="000000"/>
                </a:solidFill>
                <a:latin typeface="Canva Sans"/>
                <a:ea typeface="Canva Sans"/>
                <a:cs typeface="Canva Sans"/>
                <a:sym typeface="Canva Sans"/>
              </a:rPr>
              <a:t>- Consider mentorship programs to support career development for female employees in underrepresented areas</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Employee_Data_Analysis_2 (2) (1).pptx</dc:title>
  <dc:creator>CPH2525</dc:creator>
  <dcterms:created xsi:type="dcterms:W3CDTF">2006-08-15T13:00:00Z</dcterms:created>
  <dcterms:modified xsi:type="dcterms:W3CDTF">2024-09-10T05:34:50Z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4c4519bf9ff64fe0b923fa1b4dd9ab88</vt:lpwstr>
  </property>
</Properties>
</file>