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3048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a:xfrm>
            <a:off x="755332" y="385444"/>
            <a:ext cx="10681335" cy="825500"/>
          </a:xfrm>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a:xfrm>
            <a:off x="609600" y="1577340"/>
            <a:ext cx="10972800" cy="304800"/>
          </a:xfrm>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a:xfrm>
            <a:off x="755332" y="385444"/>
            <a:ext cx="10681335" cy="825500"/>
          </a:xfrm>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30480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30480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825500"/>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452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2186940"/>
          </a:xfrm>
          <a:prstGeom prst="rect">
            <a:avLst/>
          </a:prstGeom>
          <a:noFill/>
        </p:spPr>
        <p:txBody>
          <a:bodyPr wrap="square" rtlCol="0">
            <a:spAutoFit/>
          </a:bodyPr>
          <a:lstStyle/>
          <a:p>
            <a:r>
              <a:rPr lang="en-US" sz="2400"/>
              <a:t>STUDENT NAME:NANDHINI.C.S</a:t>
            </a:r>
            <a:endParaRPr lang="en-US" sz="2400" dirty="0"/>
          </a:p>
          <a:p>
            <a:r>
              <a:rPr lang="en-US" sz="2400" dirty="0"/>
              <a:t>REGISTER NO:312200281</a:t>
            </a:r>
            <a:endParaRPr lang="zh-CN" altLang="en-US"/>
          </a:p>
          <a:p>
            <a:r>
              <a:rPr lang="en-US" sz="2400" dirty="0"/>
              <a:t>DEPARTMENT: BCOM Accounting and finance </a:t>
            </a:r>
            <a:endParaRPr lang="zh-CN" altLang="en-US"/>
          </a:p>
          <a:p>
            <a:r>
              <a:rPr lang="en-US" sz="2400" dirty="0"/>
              <a:t>COLLEGE:S.I.V.E.T college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8388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12" name="TextBox 9"/>
          <p:cNvSpPr txBox="1"/>
          <p:nvPr/>
        </p:nvSpPr>
        <p:spPr>
          <a:xfrm>
            <a:off x="3321778" y="10990584"/>
            <a:ext cx="9073553" cy="217170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4275"/>
              </a:lnSpc>
            </a:pPr>
            <a:r>
              <a:rPr lang="en-US" sz="3600" spc="32">
                <a:solidFill>
                  <a:srgbClr val="000000"/>
                </a:solidFill>
                <a:latin typeface="TT Rounds Condensed"/>
                <a:ea typeface="TT Rounds Condensed"/>
                <a:cs typeface="TT Rounds Condensed"/>
                <a:sym typeface="TT Rounds Condensed"/>
              </a:rPr>
              <a:t>It helps the management to analyze the data's of the employee and their salaries, for the record and understanding the information that have been recorded and it can be used for future purposes</a:t>
            </a:r>
          </a:p>
        </p:txBody>
      </p:sp>
      <p:sp>
        <p:nvSpPr>
          <p:cNvPr id="1048713" name="TextBox 10"/>
          <p:cNvSpPr txBox="1"/>
          <p:nvPr/>
        </p:nvSpPr>
        <p:spPr>
          <a:xfrm>
            <a:off x="1844224" y="12750550"/>
            <a:ext cx="12028661" cy="41173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To show the proportion of total compensation across</a:t>
            </a:r>
          </a:p>
        </p:txBody>
      </p:sp>
      <p:sp>
        <p:nvSpPr>
          <p:cNvPr id="1048714" name="TextBox 10"/>
          <p:cNvSpPr txBox="1"/>
          <p:nvPr/>
        </p:nvSpPr>
        <p:spPr>
          <a:xfrm>
            <a:off x="3321777" y="9823634"/>
            <a:ext cx="9461764" cy="81838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Pie chart </a:t>
            </a:r>
            <a:endParaRPr lang="zh-CN" altLang="en-US"/>
          </a:p>
          <a:p>
            <a:pPr algn="l">
              <a:lnSpc>
                <a:spcPts val="3222"/>
              </a:lnSpc>
            </a:pPr>
            <a:r>
              <a:rPr lang="en-US" altLang="en-US" sz="2700" spc="24">
                <a:solidFill>
                  <a:srgbClr val="000000"/>
                </a:solidFill>
                <a:latin typeface="TT Rounds Condensed"/>
                <a:ea typeface="TT Rounds Condensed"/>
                <a:cs typeface="TT Rounds Condensed"/>
                <a:sym typeface="TT Rounds Condensed"/>
              </a:rPr>
              <a:t> To show </a:t>
            </a:r>
            <a:endParaRPr lang="zh-CN" altLang="en-US"/>
          </a:p>
        </p:txBody>
      </p:sp>
      <p:sp>
        <p:nvSpPr>
          <p:cNvPr id="1048715" name="TextBox 10"/>
          <p:cNvSpPr txBox="1"/>
          <p:nvPr/>
        </p:nvSpPr>
        <p:spPr>
          <a:xfrm>
            <a:off x="1463104" y="11664700"/>
            <a:ext cx="12409780" cy="41173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To show the proportion of total compensation across</a:t>
            </a:r>
          </a:p>
        </p:txBody>
      </p:sp>
      <p:sp>
        <p:nvSpPr>
          <p:cNvPr id="1048718" name="TextBox 10"/>
          <p:cNvSpPr txBox="1"/>
          <p:nvPr/>
        </p:nvSpPr>
        <p:spPr>
          <a:xfrm>
            <a:off x="2391727" y="9844970"/>
            <a:ext cx="12409780" cy="81838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Pie chart </a:t>
            </a:r>
            <a:endParaRPr lang="zh-CN" altLang="en-US"/>
          </a:p>
          <a:p>
            <a:pPr algn="l">
              <a:lnSpc>
                <a:spcPts val="3222"/>
              </a:lnSpc>
            </a:pPr>
            <a:r>
              <a:rPr lang="en-US" altLang="en-US" sz="2700" spc="24">
                <a:solidFill>
                  <a:srgbClr val="000000"/>
                </a:solidFill>
                <a:latin typeface="TT Rounds Condensed"/>
                <a:ea typeface="TT Rounds Condensed"/>
                <a:cs typeface="TT Rounds Condensed"/>
                <a:sym typeface="TT Rounds Condensed"/>
              </a:rPr>
              <a:t> To show </a:t>
            </a:r>
            <a:endParaRPr lang="zh-CN" altLang="en-US"/>
          </a:p>
        </p:txBody>
      </p:sp>
      <p:sp>
        <p:nvSpPr>
          <p:cNvPr id="1048719" name="TextBox 10"/>
          <p:cNvSpPr txBox="1"/>
          <p:nvPr/>
        </p:nvSpPr>
        <p:spPr>
          <a:xfrm>
            <a:off x="1968226" y="8915338"/>
            <a:ext cx="15132597" cy="122758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he proportion of total compensation across</a:t>
            </a:r>
            <a:endParaRPr lang="zh-CN" altLang="en-US"/>
          </a:p>
          <a:p>
            <a:pPr algn="l">
              <a:lnSpc>
                <a:spcPts val="3222"/>
              </a:lnSpc>
            </a:pPr>
            <a:r>
              <a:rPr lang="en-US" altLang="en-US" sz="2700" spc="24">
                <a:solidFill>
                  <a:srgbClr val="000000"/>
                </a:solidFill>
                <a:latin typeface="TT Rounds Condensed"/>
                <a:ea typeface="TT Rounds Condensed"/>
                <a:cs typeface="TT Rounds Condensed"/>
                <a:sym typeface="TT Rounds Condensed"/>
              </a:rPr>
              <a:t>Different  departments and role </a:t>
            </a:r>
            <a:endParaRPr lang="zh-CN" altLang="en-US"/>
          </a:p>
          <a:p>
            <a:pPr algn="l">
              <a:lnSpc>
                <a:spcPts val="3222"/>
              </a:lnSpc>
            </a:pPr>
            <a:endParaRPr lang="zh-CN" altLang="en-US"/>
          </a:p>
        </p:txBody>
      </p:sp>
      <p:sp>
        <p:nvSpPr>
          <p:cNvPr id="1048720" name="TextBox 14"/>
          <p:cNvSpPr txBox="1"/>
          <p:nvPr/>
        </p:nvSpPr>
        <p:spPr>
          <a:xfrm>
            <a:off x="5596250" y="10336243"/>
            <a:ext cx="3183594" cy="122758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Data manipulation involves cleaning, transforming,</a:t>
            </a:r>
          </a:p>
        </p:txBody>
      </p:sp>
      <p:sp>
        <p:nvSpPr>
          <p:cNvPr id="1048721" name="TextBox 14"/>
          <p:cNvSpPr txBox="1"/>
          <p:nvPr/>
        </p:nvSpPr>
        <p:spPr>
          <a:xfrm>
            <a:off x="2738476" y="9823634"/>
            <a:ext cx="7319924" cy="43053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Data manipulation involves cleaning, transforming,</a:t>
            </a:r>
          </a:p>
        </p:txBody>
      </p:sp>
      <p:sp>
        <p:nvSpPr>
          <p:cNvPr id="1048722" name="TextBox 14"/>
          <p:cNvSpPr txBox="1"/>
          <p:nvPr/>
        </p:nvSpPr>
        <p:spPr>
          <a:xfrm>
            <a:off x="3528084" y="7859804"/>
            <a:ext cx="7319924" cy="43053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222"/>
              </a:lnSpc>
            </a:pPr>
            <a:r>
              <a:rPr lang="en-US" sz="2700" spc="24">
                <a:solidFill>
                  <a:srgbClr val="000000"/>
                </a:solidFill>
                <a:latin typeface="TT Rounds Condensed"/>
                <a:ea typeface="TT Rounds Condensed"/>
                <a:cs typeface="TT Rounds Condensed"/>
                <a:sym typeface="TT Rounds Condensed"/>
              </a:rPr>
              <a:t>Data manipulation involves cleaning, transforming,</a:t>
            </a:r>
          </a:p>
        </p:txBody>
      </p:sp>
      <p:sp>
        <p:nvSpPr>
          <p:cNvPr id="1048726" name="TextBox 1048725"/>
          <p:cNvSpPr txBox="1"/>
          <p:nvPr/>
        </p:nvSpPr>
        <p:spPr>
          <a:xfrm>
            <a:off x="3811942" y="11419934"/>
            <a:ext cx="4240717" cy="574040"/>
          </a:xfrm>
          <a:prstGeom prst="rect">
            <a:avLst/>
          </a:prstGeom>
        </p:spPr>
        <p:txBody>
          <a:bodyPr wrap="square" rtlCol="0">
            <a:spAutoFit/>
          </a:bodyPr>
          <a:lstStyle/>
          <a:p>
            <a:endParaRPr lang="en-US" sz="2800">
              <a:solidFill>
                <a:srgbClr val="000000"/>
              </a:solidFill>
            </a:endParaRPr>
          </a:p>
        </p:txBody>
      </p:sp>
      <p:sp>
        <p:nvSpPr>
          <p:cNvPr id="1048727" name="TextBox 5"/>
          <p:cNvSpPr txBox="1"/>
          <p:nvPr/>
        </p:nvSpPr>
        <p:spPr>
          <a:xfrm>
            <a:off x="4219678" y="9324561"/>
            <a:ext cx="9120330" cy="49771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934"/>
              </a:lnSpc>
            </a:pPr>
            <a:r>
              <a:rPr lang="en-US" sz="3294" spc="28">
                <a:solidFill>
                  <a:srgbClr val="000000"/>
                </a:solidFill>
                <a:latin typeface="TT Rounds Condensed"/>
                <a:ea typeface="TT Rounds Condensed"/>
                <a:cs typeface="TT Rounds Condensed"/>
                <a:sym typeface="TT Rounds Condensed"/>
              </a:rPr>
              <a:t>Using Excel tools for analyzing employee salary data</a:t>
            </a:r>
          </a:p>
        </p:txBody>
      </p:sp>
      <p:sp>
        <p:nvSpPr>
          <p:cNvPr id="1048728" name="TextBox 1048727"/>
          <p:cNvSpPr txBox="1"/>
          <p:nvPr/>
        </p:nvSpPr>
        <p:spPr>
          <a:xfrm>
            <a:off x="1321778" y="1129982"/>
            <a:ext cx="7127248" cy="5400040"/>
          </a:xfrm>
          <a:prstGeom prst="rect">
            <a:avLst/>
          </a:prstGeom>
        </p:spPr>
        <p:txBody>
          <a:bodyPr wrap="square" rtlCol="0">
            <a:spAutoFit/>
          </a:bodyPr>
          <a:lstStyle/>
          <a:p>
            <a:r>
              <a:rPr lang="en-US" sz="2800">
                <a:solidFill>
                  <a:srgbClr val="000000"/>
                </a:solidFill>
              </a:rPr>
              <a:t>Pie chart </a:t>
            </a:r>
          </a:p>
          <a:p>
            <a:r>
              <a:rPr lang="en-US" sz="2800">
                <a:solidFill>
                  <a:srgbClr val="000000"/>
                </a:solidFill>
              </a:rPr>
              <a:t> To show the proposition of total compensation across the different departments and data </a:t>
            </a:r>
          </a:p>
          <a:p>
            <a:r>
              <a:rPr lang="en-US" sz="2800">
                <a:solidFill>
                  <a:srgbClr val="000000"/>
                </a:solidFill>
              </a:rPr>
              <a:t>Data manipulation </a:t>
            </a:r>
          </a:p>
          <a:p>
            <a:r>
              <a:rPr lang="en-US" sz="2800">
                <a:solidFill>
                  <a:srgbClr val="000000"/>
                </a:solidFill>
              </a:rPr>
              <a:t>      Data manipulation involved cleaning, transforming, filtering and aggregating data for analysis </a:t>
            </a:r>
          </a:p>
          <a:p>
            <a:r>
              <a:rPr lang="en-US" sz="2800">
                <a:solidFill>
                  <a:srgbClr val="000000"/>
                </a:solidFill>
              </a:rPr>
              <a:t>Data manipulation </a:t>
            </a:r>
          </a:p>
          <a:p>
            <a:r>
              <a:rPr lang="en-US" sz="2800">
                <a:solidFill>
                  <a:srgbClr val="000000"/>
                </a:solidFill>
              </a:rPr>
              <a:t>    1. Go to insert &lt;pivot  table </a:t>
            </a:r>
          </a:p>
          <a:p>
            <a:r>
              <a:rPr lang="en-US" sz="2800">
                <a:solidFill>
                  <a:srgbClr val="000000"/>
                </a:solidFill>
              </a:rPr>
              <a:t>    2. Choose the date range where you want to insert </a:t>
            </a:r>
          </a:p>
          <a:p>
            <a:r>
              <a:rPr lang="en-US" sz="2800">
                <a:solidFill>
                  <a:srgbClr val="000000"/>
                </a:solidFill>
              </a:rPr>
              <a:t>    3.drage the field into columns rows and values areas </a:t>
            </a:r>
          </a:p>
          <a:p>
            <a:r>
              <a:rPr lang="en-US" sz="2800">
                <a:solidFill>
                  <a:srgbClr val="000000"/>
                </a:solidFill>
              </a:rPr>
              <a:t>To analyze data</a:t>
            </a:r>
          </a:p>
        </p:txBody>
      </p:sp>
      <p:sp>
        <p:nvSpPr>
          <p:cNvPr id="1048729" name="TextBox 1048728"/>
          <p:cNvSpPr txBox="1"/>
          <p:nvPr/>
        </p:nvSpPr>
        <p:spPr>
          <a:xfrm>
            <a:off x="4358110" y="10334084"/>
            <a:ext cx="3475779" cy="5740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8388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8" name="Picture 2097167"/>
          <p:cNvPicPr>
            <a:picLocks/>
          </p:cNvPicPr>
          <p:nvPr/>
        </p:nvPicPr>
        <p:blipFill>
          <a:blip r:embed="rId3"/>
          <a:stretch>
            <a:fillRect/>
          </a:stretch>
        </p:blipFill>
        <p:spPr>
          <a:xfrm>
            <a:off x="3685243" y="1857375"/>
            <a:ext cx="3010832" cy="6858000"/>
          </a:xfrm>
          <a:prstGeom prst="rect">
            <a:avLst/>
          </a:prstGeom>
        </p:spPr>
      </p:pic>
      <p:pic>
        <p:nvPicPr>
          <p:cNvPr id="2097169" name="Picture 2097168"/>
          <p:cNvPicPr>
            <a:picLocks/>
          </p:cNvPicPr>
          <p:nvPr/>
        </p:nvPicPr>
        <p:blipFill>
          <a:blip r:embed="rId4"/>
          <a:srcRect t="25845" b="25845"/>
          <a:stretch>
            <a:fillRect/>
          </a:stretch>
        </p:blipFill>
        <p:spPr>
          <a:xfrm rot="273522" flipV="1">
            <a:off x="7100661" y="11687154"/>
            <a:ext cx="2483918" cy="37745"/>
          </a:xfrm>
          <a:prstGeom prst="rect">
            <a:avLst/>
          </a:prstGeom>
        </p:spPr>
      </p:pic>
      <p:pic>
        <p:nvPicPr>
          <p:cNvPr id="2097170" name="Picture 2097169"/>
          <p:cNvPicPr>
            <a:picLocks/>
          </p:cNvPicPr>
          <p:nvPr/>
        </p:nvPicPr>
        <p:blipFill>
          <a:blip r:embed="rId5"/>
          <a:stretch>
            <a:fillRect/>
          </a:stretch>
        </p:blipFill>
        <p:spPr>
          <a:xfrm>
            <a:off x="513418" y="1224278"/>
            <a:ext cx="3010832" cy="2619427"/>
          </a:xfrm>
          <a:prstGeom prst="rect">
            <a:avLst/>
          </a:prstGeom>
        </p:spPr>
      </p:pic>
      <p:pic>
        <p:nvPicPr>
          <p:cNvPr id="2097171" name="Picture 2097170"/>
          <p:cNvPicPr>
            <a:picLocks/>
          </p:cNvPicPr>
          <p:nvPr/>
        </p:nvPicPr>
        <p:blipFill>
          <a:blip r:embed="rId4"/>
          <a:stretch>
            <a:fillRect/>
          </a:stretch>
        </p:blipFill>
        <p:spPr>
          <a:xfrm>
            <a:off x="7188856" y="0"/>
            <a:ext cx="3010832" cy="43017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8255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23" name="TextBox 6"/>
          <p:cNvSpPr txBox="1"/>
          <p:nvPr/>
        </p:nvSpPr>
        <p:spPr>
          <a:xfrm>
            <a:off x="1619707" y="2496653"/>
            <a:ext cx="10793587" cy="149885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934"/>
              </a:lnSpc>
            </a:pPr>
            <a:r>
              <a:rPr lang="en-US" sz="3294" spc="28">
                <a:solidFill>
                  <a:srgbClr val="000000"/>
                </a:solidFill>
                <a:latin typeface="TT Rounds Condensed"/>
                <a:ea typeface="TT Rounds Condensed"/>
                <a:cs typeface="TT Rounds Condensed"/>
                <a:sym typeface="TT Rounds Condensed"/>
              </a:rPr>
              <a:t>provides a clear overview. Features such as PivotTables, charts, and data manipulation help in summarizing, visualizing, and identifying trends or outliers effectively, leading to informed decision- making.</a:t>
            </a:r>
          </a:p>
        </p:txBody>
      </p:sp>
      <p:sp>
        <p:nvSpPr>
          <p:cNvPr id="1048724" name="TextBox 6"/>
          <p:cNvSpPr txBox="1"/>
          <p:nvPr/>
        </p:nvSpPr>
        <p:spPr>
          <a:xfrm>
            <a:off x="2881202" y="8418033"/>
            <a:ext cx="10793587" cy="149885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934"/>
              </a:lnSpc>
            </a:pPr>
            <a:r>
              <a:rPr lang="en-US" sz="3294" spc="28">
                <a:solidFill>
                  <a:srgbClr val="000000"/>
                </a:solidFill>
                <a:latin typeface="TT Rounds Condensed"/>
                <a:ea typeface="TT Rounds Condensed"/>
                <a:cs typeface="TT Rounds Condensed"/>
                <a:sym typeface="TT Rounds Condensed"/>
              </a:rPr>
              <a:t>provides a clear overview. Features such as PivotTables, charts, and data manipulation help in summarizing, visualizing, and identifying trends or outliers effectively, leading to informed decision- making.</a:t>
            </a:r>
          </a:p>
        </p:txBody>
      </p:sp>
      <p:sp>
        <p:nvSpPr>
          <p:cNvPr id="1048725" name="TextBox 5"/>
          <p:cNvSpPr txBox="1"/>
          <p:nvPr/>
        </p:nvSpPr>
        <p:spPr>
          <a:xfrm>
            <a:off x="2118285" y="1998940"/>
            <a:ext cx="9120330" cy="49771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934"/>
              </a:lnSpc>
            </a:pPr>
            <a:r>
              <a:rPr lang="en-US" sz="3294" spc="28">
                <a:solidFill>
                  <a:srgbClr val="000000"/>
                </a:solidFill>
                <a:latin typeface="TT Rounds Condensed"/>
                <a:ea typeface="TT Rounds Condensed"/>
                <a:cs typeface="TT Rounds Condensed"/>
                <a:sym typeface="TT Rounds Condensed"/>
              </a:rPr>
              <a:t>Using Excel tools for analyzing employee salary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7404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8534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8388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91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7404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3" name="TextBox 10"/>
          <p:cNvSpPr txBox="1"/>
          <p:nvPr/>
        </p:nvSpPr>
        <p:spPr>
          <a:xfrm>
            <a:off x="676275" y="2060446"/>
            <a:ext cx="10977919" cy="227393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3581"/>
              </a:lnSpc>
            </a:pPr>
            <a:r>
              <a:rPr lang="en-US" sz="2999" spc="26">
                <a:solidFill>
                  <a:srgbClr val="000000"/>
                </a:solidFill>
                <a:latin typeface="TT Rounds Condensed"/>
                <a:ea typeface="TT Rounds Condensed"/>
                <a:cs typeface="TT Rounds Condensed"/>
                <a:sym typeface="TT Rounds Condensed"/>
              </a:rPr>
              <a:t>"Given a dataset containing employee information, including salary, the objective is to analyze the data to identify trends, disparities, and key  factors influencing employee compensation. The goal is to provide  actionable insights that can help in optimizing salary structures, ensuring  fair compensation practices, and supporting strategic decision-making in HR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7404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929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704" name="TextBox 11"/>
          <p:cNvSpPr txBox="1"/>
          <p:nvPr/>
        </p:nvSpPr>
        <p:spPr>
          <a:xfrm>
            <a:off x="676274" y="2400838"/>
            <a:ext cx="9628056" cy="184772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2759"/>
              </a:lnSpc>
            </a:pPr>
            <a:r>
              <a:rPr lang="en-US" sz="3032" spc="26">
                <a:solidFill>
                  <a:srgbClr val="000000"/>
                </a:solidFill>
                <a:latin typeface="TT Rounds Condensed"/>
                <a:ea typeface="TT Rounds Condensed"/>
                <a:cs typeface="TT Rounds Condensed"/>
                <a:sym typeface="TT Rounds Condensed"/>
              </a:rPr>
              <a:t>The objective of this project is to organize, analyze, and</a:t>
            </a:r>
          </a:p>
          <a:p>
            <a:pPr algn="l">
              <a:lnSpc>
                <a:spcPts val="4551"/>
              </a:lnSpc>
            </a:pPr>
            <a:r>
              <a:rPr lang="en-US" sz="3032" spc="26">
                <a:solidFill>
                  <a:srgbClr val="000000"/>
                </a:solidFill>
                <a:latin typeface="TT Rounds Condensed"/>
                <a:ea typeface="TT Rounds Condensed"/>
                <a:cs typeface="TT Rounds Condensed"/>
                <a:sym typeface="TT Rounds Condensed"/>
              </a:rPr>
              <a:t>visualize employee data, including salary details, to support</a:t>
            </a:r>
          </a:p>
          <a:p>
            <a:pPr algn="l">
              <a:lnSpc>
                <a:spcPts val="2688"/>
              </a:lnSpc>
            </a:pPr>
            <a:r>
              <a:rPr lang="en-US" sz="3032" spc="26">
                <a:solidFill>
                  <a:srgbClr val="000000"/>
                </a:solidFill>
                <a:latin typeface="TT Rounds Condensed"/>
                <a:ea typeface="TT Rounds Condensed"/>
                <a:cs typeface="TT Rounds Condensed"/>
                <a:sym typeface="TT Rounds Condensed"/>
              </a:rPr>
              <a:t>decision-making processes regarding compensation,</a:t>
            </a:r>
          </a:p>
          <a:p>
            <a:pPr algn="l">
              <a:lnSpc>
                <a:spcPts val="4551"/>
              </a:lnSpc>
            </a:pPr>
            <a:r>
              <a:rPr lang="en-US" sz="3032" spc="26">
                <a:solidFill>
                  <a:srgbClr val="000000"/>
                </a:solidFill>
                <a:latin typeface="TT Rounds Condensed"/>
                <a:ea typeface="TT Rounds Condensed"/>
                <a:cs typeface="TT Rounds Condensed"/>
                <a:sym typeface="TT Rounds Condensed"/>
              </a:rPr>
              <a:t>workforce planning, and performance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626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5" name="TextBox 7"/>
          <p:cNvSpPr txBox="1"/>
          <p:nvPr/>
        </p:nvSpPr>
        <p:spPr>
          <a:xfrm>
            <a:off x="1457529" y="2260347"/>
            <a:ext cx="6323686" cy="272681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647698" lvl="1" indent="-323849" algn="l">
              <a:lnSpc>
                <a:spcPts val="3578"/>
              </a:lnSpc>
              <a:buFont typeface="Arial"/>
              <a:buChar char="•"/>
            </a:pPr>
            <a:r>
              <a:rPr lang="en-US" sz="2999" spc="23">
                <a:solidFill>
                  <a:srgbClr val="000000"/>
                </a:solidFill>
                <a:latin typeface="TT Rounds Condensed"/>
                <a:ea typeface="TT Rounds Condensed"/>
                <a:cs typeface="TT Rounds Condensed"/>
                <a:sym typeface="TT Rounds Condensed"/>
              </a:rPr>
              <a:t>Human Resource (HR) Department </a:t>
            </a:r>
          </a:p>
          <a:p>
            <a:pPr marL="647698" lvl="1" indent="-323849" algn="l">
              <a:lnSpc>
                <a:spcPts val="3578"/>
              </a:lnSpc>
              <a:buFont typeface="Arial"/>
              <a:buChar char="•"/>
            </a:pPr>
            <a:r>
              <a:rPr lang="en-US" sz="2999" spc="23">
                <a:solidFill>
                  <a:srgbClr val="000000"/>
                </a:solidFill>
                <a:latin typeface="TT Rounds Condensed"/>
                <a:ea typeface="TT Rounds Condensed"/>
                <a:cs typeface="TT Rounds Condensed"/>
                <a:sym typeface="TT Rounds Condensed"/>
              </a:rPr>
              <a:t>Finance Department Top </a:t>
            </a:r>
          </a:p>
          <a:p>
            <a:pPr marL="647698" lvl="1" indent="-323849" algn="l">
              <a:lnSpc>
                <a:spcPts val="3578"/>
              </a:lnSpc>
              <a:buFont typeface="Arial"/>
              <a:buChar char="•"/>
            </a:pPr>
            <a:r>
              <a:rPr lang="en-US" sz="2999" spc="23">
                <a:solidFill>
                  <a:srgbClr val="000000"/>
                </a:solidFill>
                <a:latin typeface="TT Rounds Condensed"/>
                <a:ea typeface="TT Rounds Condensed"/>
                <a:cs typeface="TT Rounds Condensed"/>
                <a:sym typeface="TT Rounds Condensed"/>
              </a:rPr>
              <a:t>Management and Executives </a:t>
            </a:r>
          </a:p>
          <a:p>
            <a:pPr marL="647698" lvl="1" indent="-323849" algn="l">
              <a:lnSpc>
                <a:spcPts val="3578"/>
              </a:lnSpc>
              <a:buFont typeface="Arial"/>
              <a:buChar char="•"/>
            </a:pPr>
            <a:r>
              <a:rPr lang="en-US" sz="2999" spc="23">
                <a:solidFill>
                  <a:srgbClr val="000000"/>
                </a:solidFill>
                <a:latin typeface="TT Rounds Condensed"/>
                <a:ea typeface="TT Rounds Condensed"/>
                <a:cs typeface="TT Rounds Condensed"/>
                <a:sym typeface="TT Rounds Condensed"/>
              </a:rPr>
              <a:t>Department Management and </a:t>
            </a:r>
          </a:p>
          <a:p>
            <a:pPr marL="647698" lvl="1" indent="-323849" algn="l">
              <a:lnSpc>
                <a:spcPts val="3578"/>
              </a:lnSpc>
              <a:buFont typeface="Arial"/>
              <a:buChar char="•"/>
            </a:pPr>
            <a:r>
              <a:rPr lang="en-US" sz="2999" spc="23">
                <a:solidFill>
                  <a:srgbClr val="000000"/>
                </a:solidFill>
                <a:latin typeface="TT Rounds Condensed"/>
                <a:ea typeface="TT Rounds Condensed"/>
                <a:cs typeface="TT Rounds Condensed"/>
                <a:sym typeface="TT Rounds Condensed"/>
              </a:rPr>
              <a:t>Supervisors Auditors (Internal &amp; External)</a:t>
            </a:r>
          </a:p>
          <a:p>
            <a:pPr marL="647698" lvl="1" indent="-323849" algn="l">
              <a:lnSpc>
                <a:spcPts val="3581"/>
              </a:lnSpc>
              <a:buFont typeface="Arial"/>
              <a:buChar char="•"/>
            </a:pPr>
            <a:r>
              <a:rPr lang="en-US" sz="2999" spc="26">
                <a:solidFill>
                  <a:srgbClr val="000000"/>
                </a:solidFill>
                <a:latin typeface="TT Rounds Condensed"/>
                <a:ea typeface="TT Rounds Condensed"/>
                <a:cs typeface="TT Rounds Condensed"/>
                <a:sym typeface="TT Rounds Condensed"/>
              </a:rPr>
              <a:t> Employees (Limited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6356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06" name="TextBox 11"/>
          <p:cNvSpPr txBox="1"/>
          <p:nvPr/>
        </p:nvSpPr>
        <p:spPr>
          <a:xfrm>
            <a:off x="3041880" y="1493519"/>
            <a:ext cx="8462666" cy="235254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4200"/>
              </a:lnSpc>
            </a:pPr>
            <a:r>
              <a:rPr lang="en-US" sz="3000" b="1" spc="26">
                <a:solidFill>
                  <a:srgbClr val="000000"/>
                </a:solidFill>
                <a:latin typeface="Arimo Bold"/>
                <a:ea typeface="Arimo Bold"/>
                <a:cs typeface="Arimo Bold"/>
                <a:sym typeface="Arimo Bold"/>
              </a:rPr>
              <a:t>OUR SOLUTION :</a:t>
            </a:r>
          </a:p>
          <a:p>
            <a:pPr algn="l">
              <a:lnSpc>
                <a:spcPts val="3581"/>
              </a:lnSpc>
            </a:pPr>
            <a:r>
              <a:rPr lang="en-US" sz="3000" spc="26">
                <a:solidFill>
                  <a:srgbClr val="000000"/>
                </a:solidFill>
                <a:latin typeface="TT Rounds Condensed"/>
                <a:ea typeface="TT Rounds Condensed"/>
                <a:cs typeface="TT Rounds Condensed"/>
                <a:sym typeface="TT Rounds Condensed"/>
              </a:rPr>
              <a:t>Our solution provides a comprehensive Excel-based tool  for managing and analyzing employee salary data. It is  designed to streamline payroll processes, ensure data  accuracy, and enhance strategic decision-making.</a:t>
            </a:r>
          </a:p>
        </p:txBody>
      </p:sp>
      <p:sp>
        <p:nvSpPr>
          <p:cNvPr id="1048707" name="TextBox 13"/>
          <p:cNvSpPr txBox="1"/>
          <p:nvPr/>
        </p:nvSpPr>
        <p:spPr>
          <a:xfrm>
            <a:off x="3897976" y="4724400"/>
            <a:ext cx="5910523" cy="209105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Efficiency and time savings Cost </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effective solution Data driven </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decision making Enhanced </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transparency and compliance </a:t>
            </a:r>
          </a:p>
          <a:p>
            <a:pPr marL="647698" lvl="1" indent="-323849" algn="l">
              <a:lnSpc>
                <a:spcPts val="3581"/>
              </a:lnSpc>
              <a:buFont typeface="Arial"/>
              <a:buChar char="•"/>
            </a:pPr>
            <a:r>
              <a:rPr lang="en-US" sz="2999" spc="26">
                <a:solidFill>
                  <a:srgbClr val="000000"/>
                </a:solidFill>
                <a:latin typeface="TT Rounds Condensed"/>
                <a:ea typeface="TT Rounds Condensed"/>
                <a:cs typeface="TT Rounds Condensed"/>
                <a:sym typeface="TT Rounds Condensed"/>
              </a:rPr>
              <a:t>Improved employee satisfaction</a:t>
            </a:r>
          </a:p>
        </p:txBody>
      </p:sp>
      <p:sp>
        <p:nvSpPr>
          <p:cNvPr id="1048708" name="TextBox 12"/>
          <p:cNvSpPr txBox="1"/>
          <p:nvPr/>
        </p:nvSpPr>
        <p:spPr>
          <a:xfrm>
            <a:off x="3506661" y="3781107"/>
            <a:ext cx="5178676" cy="74676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5880"/>
              </a:lnSpc>
            </a:pPr>
            <a:r>
              <a:rPr lang="en-US" sz="4200" b="1" spc="37">
                <a:solidFill>
                  <a:srgbClr val="000000"/>
                </a:solidFill>
                <a:latin typeface="Arimo Bold"/>
                <a:ea typeface="Arimo Bold"/>
                <a:cs typeface="Arimo Bold"/>
                <a:sym typeface="Arimo Bold"/>
              </a:rPr>
              <a:t>VALUE PROPOSITION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825500"/>
          </a:xfrm>
        </p:spPr>
        <p:txBody>
          <a:bodyPr/>
          <a:lstStyle/>
          <a:p>
            <a:r>
              <a:rPr lang="en-IN" dirty="0"/>
              <a:t>Dataset Description</a:t>
            </a:r>
          </a:p>
        </p:txBody>
      </p:sp>
      <p:sp>
        <p:nvSpPr>
          <p:cNvPr id="1048709" name="TextBox 6"/>
          <p:cNvSpPr txBox="1"/>
          <p:nvPr/>
        </p:nvSpPr>
        <p:spPr>
          <a:xfrm>
            <a:off x="3976218" y="3429000"/>
            <a:ext cx="4239564" cy="449986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Work Year </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Experince Level</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Employee Type</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Job Title </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Salary -usd</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 Salary </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Salary currency</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Employee Residence </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remote ratio</a:t>
            </a:r>
          </a:p>
          <a:p>
            <a:pPr marL="582930" lvl="1" indent="-291465" algn="l">
              <a:lnSpc>
                <a:spcPts val="3221"/>
              </a:lnSpc>
              <a:buFont typeface="Arial"/>
              <a:buChar char="•"/>
            </a:pPr>
            <a:r>
              <a:rPr lang="en-US" sz="2700" spc="21">
                <a:solidFill>
                  <a:srgbClr val="000000"/>
                </a:solidFill>
                <a:latin typeface="TT Rounds Condensed"/>
                <a:ea typeface="TT Rounds Condensed"/>
                <a:cs typeface="TT Rounds Condensed"/>
                <a:sym typeface="TT Rounds Condensed"/>
              </a:rPr>
              <a:t>Company location </a:t>
            </a:r>
          </a:p>
          <a:p>
            <a:pPr marL="582930" lvl="1" indent="-291465" algn="l">
              <a:lnSpc>
                <a:spcPts val="3222"/>
              </a:lnSpc>
              <a:buFont typeface="Arial"/>
              <a:buChar char="•"/>
            </a:pPr>
            <a:r>
              <a:rPr lang="en-US" sz="2700" spc="24">
                <a:solidFill>
                  <a:srgbClr val="000000"/>
                </a:solidFill>
                <a:latin typeface="TT Rounds Condensed"/>
                <a:ea typeface="TT Rounds Condensed"/>
                <a:cs typeface="TT Rounds Condensed"/>
                <a:sym typeface="TT Rounds Condensed"/>
              </a:rPr>
              <a:t>Company size</a:t>
            </a:r>
          </a:p>
        </p:txBody>
      </p:sp>
      <p:sp>
        <p:nvSpPr>
          <p:cNvPr id="1048710" name="TextBox 5"/>
          <p:cNvSpPr txBox="1"/>
          <p:nvPr/>
        </p:nvSpPr>
        <p:spPr>
          <a:xfrm>
            <a:off x="1382154" y="1210943"/>
            <a:ext cx="8998227" cy="1819149"/>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lnSpc>
                <a:spcPts val="3581"/>
              </a:lnSpc>
            </a:pPr>
            <a:r>
              <a:rPr lang="en-US" sz="3000" spc="26">
                <a:solidFill>
                  <a:srgbClr val="000000"/>
                </a:solidFill>
                <a:latin typeface="TT Rounds Condensed"/>
                <a:ea typeface="TT Rounds Condensed"/>
                <a:cs typeface="TT Rounds Condensed"/>
                <a:sym typeface="TT Rounds Condensed"/>
              </a:rPr>
              <a:t>When describing employee salary data in an Excel sheet, it’s important to provide clear labels and consistent formatting to make the data easy to understand and analyze. Here’s a typical structure and description of what each column might represent: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7404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10566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711" name="TextBox 9"/>
          <p:cNvSpPr txBox="1"/>
          <p:nvPr/>
        </p:nvSpPr>
        <p:spPr>
          <a:xfrm>
            <a:off x="2203665" y="2019300"/>
            <a:ext cx="9073553" cy="217170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lnSpc>
                <a:spcPts val="4275"/>
              </a:lnSpc>
            </a:pPr>
            <a:r>
              <a:rPr lang="en-US" sz="3600" spc="32">
                <a:solidFill>
                  <a:srgbClr val="000000"/>
                </a:solidFill>
                <a:latin typeface="TT Rounds Condensed"/>
                <a:ea typeface="TT Rounds Condensed"/>
                <a:cs typeface="TT Rounds Condensed"/>
                <a:sym typeface="TT Rounds Condensed"/>
              </a:rPr>
              <a:t>It helps the management to analyze the data's of the employee and their salaries, for the record and understanding the information that have been recorded and it can be used for future purposes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Dharshini CS</cp:lastModifiedBy>
  <cp:revision>1</cp:revision>
  <dcterms:created xsi:type="dcterms:W3CDTF">2024-03-29T04:07:22Z</dcterms:created>
  <dcterms:modified xsi:type="dcterms:W3CDTF">2024-09-09T06:34:44Z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457951d2f64b428ca6a91b2c0a65ba09</vt:lpwstr>
  </property>
</Properties>
</file>