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9" r:id="rId1"/>
  </p:sldMasterIdLst>
  <p:notesMasterIdLst>
    <p:notesMasterId r:id="rId14"/>
  </p:notesMasterIdLst>
  <p:sldIdLst>
    <p:sldId id="256" r:id="rId2"/>
    <p:sldId id="270" r:id="rId3"/>
    <p:sldId id="271" r:id="rId4"/>
    <p:sldId id="259" r:id="rId5"/>
    <p:sldId id="272" r:id="rId6"/>
    <p:sldId id="261" r:id="rId7"/>
    <p:sldId id="262" r:id="rId8"/>
    <p:sldId id="269" r:id="rId9"/>
    <p:sldId id="263" r:id="rId10"/>
    <p:sldId id="273" r:id="rId11"/>
    <p:sldId id="274" r:id="rId12"/>
    <p:sldId id="275"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244FBA-A23B-46E2-B5D7-AE6B824C047A}" v="23" dt="2024-09-10T13:28:37.21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rIns="45720"/>
          <a:lstStyle/>
          <a:p>
            <a:pPr marL="38100">
              <a:lnSpc>
                <a:spcPct val="100000"/>
              </a:lnSpc>
              <a:spcBef>
                <a:spcPts val="55"/>
              </a:spcBef>
            </a:pPr>
            <a:fld id="{81D60167-4931-47E6-BA6A-407CBD079E47}" type="slidenum">
              <a:rPr lang="en-IN" spc="10" smtClean="0"/>
              <a:t>‹#›</a:t>
            </a:fld>
            <a:endParaRPr lang="en-IN" spc="10"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640017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64458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82174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402288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294426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3081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60035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9311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3088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D8BD707-D9CF-40AE-B4C6-C98DA3205C09}" type="datetimeFigureOut">
              <a:rPr lang="en-US" smtClean="0"/>
              <a:t>9/10/2024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09752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65974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88140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1D8BD707-D9CF-40AE-B4C6-C98DA3205C09}" type="datetimeFigureOut">
              <a:rPr lang="en-US" smtClean="0"/>
              <a:t>9/10/2024</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75192053"/>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743200" y="2438400"/>
            <a:ext cx="8610600" cy="2677656"/>
          </a:xfrm>
          <a:prstGeom prst="rect">
            <a:avLst/>
          </a:prstGeom>
          <a:noFill/>
        </p:spPr>
        <p:txBody>
          <a:bodyPr wrap="square" rtlCol="0">
            <a:spAutoFit/>
          </a:bodyPr>
          <a:lstStyle/>
          <a:p>
            <a:r>
              <a:rPr lang="en-US" sz="28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STUDENT NAME</a:t>
            </a:r>
            <a:r>
              <a:rPr lang="en-US" sz="2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 NANDHINI . V</a:t>
            </a:r>
            <a:br>
              <a:rPr lang="en-US" sz="2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br>
            <a:r>
              <a:rPr lang="en-US" sz="28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REGISTER NO     </a:t>
            </a:r>
            <a:r>
              <a:rPr lang="en-US" sz="2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 312209212</a:t>
            </a:r>
          </a:p>
          <a:p>
            <a:r>
              <a:rPr lang="en-US" sz="28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DEPARTMENT</a:t>
            </a:r>
            <a:r>
              <a:rPr lang="en-US" sz="2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    : B.COM BANK MANAGEMENT</a:t>
            </a:r>
          </a:p>
          <a:p>
            <a:r>
              <a:rPr lang="en-US" sz="28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COLLEGE       </a:t>
            </a:r>
            <a:r>
              <a:rPr lang="en-US" sz="2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      : ANNA ADARSH COLLEGE FOR WOMEN </a:t>
            </a:r>
          </a:p>
          <a:p>
            <a:r>
              <a:rPr lang="en-US" sz="2800" dirty="0">
                <a:latin typeface="ADLaM Display" panose="02010000000000000000" pitchFamily="2" charset="0"/>
                <a:ea typeface="ADLaM Display" panose="02010000000000000000" pitchFamily="2" charset="0"/>
                <a:cs typeface="ADLaM Display" panose="02010000000000000000" pitchFamily="2" charset="0"/>
              </a:rPr>
              <a:t>           </a:t>
            </a:r>
            <a:endParaRPr lang="en-IN" sz="2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20" name="TextBox 19">
            <a:extLst>
              <a:ext uri="{FF2B5EF4-FFF2-40B4-BE49-F238E27FC236}">
                <a16:creationId xmlns:a16="http://schemas.microsoft.com/office/drawing/2014/main" id="{2839D534-55C8-9EC8-1EA9-12330A1A543F}"/>
              </a:ext>
            </a:extLst>
          </p:cNvPr>
          <p:cNvSpPr txBox="1"/>
          <p:nvPr/>
        </p:nvSpPr>
        <p:spPr>
          <a:xfrm>
            <a:off x="2590800" y="422943"/>
            <a:ext cx="8229600" cy="584775"/>
          </a:xfrm>
          <a:prstGeom prst="rect">
            <a:avLst/>
          </a:prstGeom>
          <a:noFill/>
        </p:spPr>
        <p:txBody>
          <a:bodyPr wrap="square" rtlCol="0">
            <a:spAutoFit/>
          </a:bodyPr>
          <a:lstStyle/>
          <a:p>
            <a:pPr algn="ctr"/>
            <a:r>
              <a:rPr lang="en-IN" sz="32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EMPLOYEE DATA ANALYSIS USING EXCEL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35ACBE-6E85-AA22-445C-96A0C2353DFB}"/>
              </a:ext>
            </a:extLst>
          </p:cNvPr>
          <p:cNvSpPr txBox="1"/>
          <p:nvPr/>
        </p:nvSpPr>
        <p:spPr>
          <a:xfrm>
            <a:off x="1219200" y="457200"/>
            <a:ext cx="6096000" cy="584775"/>
          </a:xfrm>
          <a:prstGeom prst="rect">
            <a:avLst/>
          </a:prstGeom>
          <a:noFill/>
        </p:spPr>
        <p:txBody>
          <a:bodyPr wrap="square">
            <a:spAutoFit/>
          </a:bodyPr>
          <a:lstStyle/>
          <a:p>
            <a:pPr marL="12700">
              <a:lnSpc>
                <a:spcPct val="100000"/>
              </a:lnSpc>
              <a:spcBef>
                <a:spcPts val="105"/>
              </a:spcBef>
            </a:pPr>
            <a:r>
              <a:rPr lang="en-IN" sz="3200" b="1" spc="1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M</a:t>
            </a:r>
            <a:r>
              <a:rPr lang="en-IN" sz="3200" b="1"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O</a:t>
            </a:r>
            <a:r>
              <a:rPr lang="en-IN" sz="3200" b="1" spc="-1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D</a:t>
            </a:r>
            <a:r>
              <a:rPr lang="en-IN" sz="3200" b="1" spc="-3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E</a:t>
            </a:r>
            <a:r>
              <a:rPr lang="en-IN" sz="3200" b="1" spc="-3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LL</a:t>
            </a:r>
            <a:r>
              <a:rPr lang="en-IN" sz="3200" b="1" spc="-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I</a:t>
            </a:r>
            <a:r>
              <a:rPr lang="en-IN" sz="3200" b="1" spc="3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N</a:t>
            </a:r>
            <a:r>
              <a:rPr lang="en-IN" sz="3200" b="1" spc="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G:</a:t>
            </a:r>
          </a:p>
        </p:txBody>
      </p:sp>
      <p:sp>
        <p:nvSpPr>
          <p:cNvPr id="7" name="TextBox 6">
            <a:extLst>
              <a:ext uri="{FF2B5EF4-FFF2-40B4-BE49-F238E27FC236}">
                <a16:creationId xmlns:a16="http://schemas.microsoft.com/office/drawing/2014/main" id="{32FBB062-4018-E970-CD33-2E2957CDC7BD}"/>
              </a:ext>
            </a:extLst>
          </p:cNvPr>
          <p:cNvSpPr txBox="1"/>
          <p:nvPr/>
        </p:nvSpPr>
        <p:spPr>
          <a:xfrm>
            <a:off x="1600200" y="1524000"/>
            <a:ext cx="8839200" cy="4303742"/>
          </a:xfrm>
          <a:prstGeom prst="rect">
            <a:avLst/>
          </a:prstGeom>
          <a:noFill/>
        </p:spPr>
        <p:txBody>
          <a:bodyPr wrap="square">
            <a:spAutoFit/>
          </a:bodyPr>
          <a:lstStyle/>
          <a:p>
            <a:pPr marL="12700">
              <a:lnSpc>
                <a:spcPct val="100000"/>
              </a:lnSpc>
              <a:spcBef>
                <a:spcPts val="105"/>
              </a:spcBef>
            </a:pPr>
            <a:r>
              <a:rPr lang="en-US" sz="1600" dirty="0">
                <a:latin typeface="Times New Roman" panose="02020603050405020304" pitchFamily="18" charset="0"/>
                <a:ea typeface="Cambria" panose="02040503050406030204" pitchFamily="18" charset="0"/>
                <a:cs typeface="Times New Roman" panose="02020603050405020304" pitchFamily="18" charset="0"/>
              </a:rPr>
              <a:t>In the Employee Performance Analysis project using Excel, modeling is crucial for effectively organizing and analyzing performance data. The process begins with structuring data into distinct sheets for each aspect of performance, such as Employee Details, Performance Metrics, Attendance Records, and Project Performance. By linking these sheets through common identifiers like Employee ID, a relational model is established, enabling seamless integration and analysis across different data points.</a:t>
            </a:r>
            <a:br>
              <a:rPr lang="en-US" sz="1600" dirty="0">
                <a:latin typeface="Times New Roman" panose="02020603050405020304" pitchFamily="18" charset="0"/>
                <a:ea typeface="Cambria" panose="02040503050406030204" pitchFamily="18" charset="0"/>
                <a:cs typeface="Times New Roman" panose="02020603050405020304" pitchFamily="18" charset="0"/>
              </a:rPr>
            </a:br>
            <a:endParaRPr lang="en-US" sz="1600" dirty="0">
              <a:latin typeface="Times New Roman" panose="02020603050405020304" pitchFamily="18" charset="0"/>
              <a:ea typeface="Cambria" panose="02040503050406030204" pitchFamily="18" charset="0"/>
              <a:cs typeface="Times New Roman" panose="02020603050405020304" pitchFamily="18" charset="0"/>
            </a:endParaRPr>
          </a:p>
          <a:p>
            <a:pPr marL="12700">
              <a:lnSpc>
                <a:spcPct val="100000"/>
              </a:lnSpc>
              <a:spcBef>
                <a:spcPts val="105"/>
              </a:spcBef>
            </a:pPr>
            <a:r>
              <a:rPr lang="en-US" sz="1600" dirty="0">
                <a:latin typeface="Times New Roman" panose="02020603050405020304" pitchFamily="18" charset="0"/>
                <a:ea typeface="Cambria" panose="02040503050406030204" pitchFamily="18" charset="0"/>
                <a:cs typeface="Times New Roman" panose="02020603050405020304" pitchFamily="18" charset="0"/>
              </a:rPr>
              <a:t>For data analysis, statistical functions and pivot tables are employed to uncover trends and patterns, while comparative models help in evaluating individual performance against benchmarks or peers. This analytical approach is supported by interactive dashboards that use Excel’s charting capabilities to provide dynamic, visual summaries of performance data. These dashboards are designed to be user-friendly, offering real-time updates and interactive elements for deeper exploration.</a:t>
            </a:r>
            <a:br>
              <a:rPr lang="en-US" sz="1600" dirty="0">
                <a:latin typeface="Times New Roman" panose="02020603050405020304" pitchFamily="18" charset="0"/>
                <a:ea typeface="Cambria" panose="02040503050406030204" pitchFamily="18" charset="0"/>
                <a:cs typeface="Times New Roman" panose="02020603050405020304" pitchFamily="18" charset="0"/>
              </a:rPr>
            </a:br>
            <a:endParaRPr lang="en-US" sz="1600" dirty="0">
              <a:latin typeface="Times New Roman" panose="02020603050405020304" pitchFamily="18" charset="0"/>
              <a:ea typeface="Cambria" panose="02040503050406030204" pitchFamily="18" charset="0"/>
              <a:cs typeface="Times New Roman" panose="02020603050405020304" pitchFamily="18" charset="0"/>
            </a:endParaRPr>
          </a:p>
          <a:p>
            <a:pPr marL="12700">
              <a:lnSpc>
                <a:spcPct val="100000"/>
              </a:lnSpc>
              <a:spcBef>
                <a:spcPts val="105"/>
              </a:spcBef>
            </a:pPr>
            <a:r>
              <a:rPr lang="en-US" sz="1600" dirty="0">
                <a:latin typeface="Times New Roman" panose="02020603050405020304" pitchFamily="18" charset="0"/>
                <a:ea typeface="Cambria" panose="02040503050406030204" pitchFamily="18" charset="0"/>
                <a:cs typeface="Times New Roman" panose="02020603050405020304" pitchFamily="18" charset="0"/>
              </a:rPr>
              <a:t>Lastly, automated reporting templates are developed to generate performance summaries and reports efficiently. These templates leverage Excel’s data refresh capabilities to ensure that reports are always up-to-date with the latest performance metrics. Overall, the modeling process transforms raw data into a structured, insightful, and actionable framework that supports effective performance management and decision-making.</a:t>
            </a:r>
          </a:p>
        </p:txBody>
      </p:sp>
    </p:spTree>
    <p:extLst>
      <p:ext uri="{BB962C8B-B14F-4D97-AF65-F5344CB8AC3E}">
        <p14:creationId xmlns:p14="http://schemas.microsoft.com/office/powerpoint/2010/main" val="2315089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8E9F0B-C8CF-12CF-41E5-3AE81A2E350F}"/>
              </a:ext>
            </a:extLst>
          </p:cNvPr>
          <p:cNvSpPr txBox="1"/>
          <p:nvPr/>
        </p:nvSpPr>
        <p:spPr>
          <a:xfrm>
            <a:off x="1371600" y="533400"/>
            <a:ext cx="6096000" cy="584775"/>
          </a:xfrm>
          <a:prstGeom prst="rect">
            <a:avLst/>
          </a:prstGeom>
          <a:noFill/>
        </p:spPr>
        <p:txBody>
          <a:bodyPr wrap="square">
            <a:spAutoFit/>
          </a:bodyPr>
          <a:lstStyle/>
          <a:p>
            <a:r>
              <a:rPr lang="en-IN" sz="320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R</a:t>
            </a:r>
            <a:r>
              <a:rPr lang="en-IN" sz="3200" spc="-4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E</a:t>
            </a:r>
            <a:r>
              <a:rPr lang="en-IN" sz="3200" spc="1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S</a:t>
            </a:r>
            <a:r>
              <a:rPr lang="en-IN" sz="3200" spc="-3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U</a:t>
            </a:r>
            <a:r>
              <a:rPr lang="en-IN" sz="3200" spc="-40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L</a:t>
            </a:r>
            <a:r>
              <a:rPr lang="en-IN" sz="320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TS:</a:t>
            </a:r>
          </a:p>
        </p:txBody>
      </p:sp>
      <p:sp>
        <p:nvSpPr>
          <p:cNvPr id="6" name="TextBox 5">
            <a:extLst>
              <a:ext uri="{FF2B5EF4-FFF2-40B4-BE49-F238E27FC236}">
                <a16:creationId xmlns:a16="http://schemas.microsoft.com/office/drawing/2014/main" id="{459E9035-95B2-6BDD-5C9D-B5CC06589ECC}"/>
              </a:ext>
            </a:extLst>
          </p:cNvPr>
          <p:cNvSpPr txBox="1"/>
          <p:nvPr/>
        </p:nvSpPr>
        <p:spPr>
          <a:xfrm>
            <a:off x="1752600" y="1541773"/>
            <a:ext cx="8382000" cy="4770537"/>
          </a:xfrm>
          <a:prstGeom prst="rect">
            <a:avLst/>
          </a:prstGeom>
          <a:noFill/>
        </p:spPr>
        <p:txBody>
          <a:bodyPr wrap="square">
            <a:spAutoFit/>
          </a:bodyPr>
          <a:lstStyle/>
          <a:p>
            <a:r>
              <a:rPr lang="en-US" sz="1600" b="0" dirty="0">
                <a:latin typeface="Times New Roman" panose="02020603050405020304" pitchFamily="18" charset="0"/>
                <a:ea typeface="Cambria" panose="02040503050406030204" pitchFamily="18" charset="0"/>
                <a:cs typeface="Times New Roman" panose="02020603050405020304" pitchFamily="18" charset="0"/>
              </a:rPr>
              <a:t>The results of implementing our Employee Performance Analysis Tool using Excel are both significant and transformative. The tool delivers enhanced performance insights by providing clear and well-defined metrics that enable managers and HR professionals to evaluate employee performance effectively against organizational goals. This leads to more informed decisions regarding promotions, raises, and development needs. The ability to analyze performance trends over time helps in recognizing high performers and addressing areas for improvement. </a:t>
            </a:r>
            <a:br>
              <a:rPr lang="en-US" sz="1600" b="0" dirty="0">
                <a:latin typeface="Times New Roman" panose="02020603050405020304" pitchFamily="18" charset="0"/>
                <a:ea typeface="Cambria" panose="02040503050406030204" pitchFamily="18" charset="0"/>
                <a:cs typeface="Times New Roman" panose="02020603050405020304" pitchFamily="18" charset="0"/>
              </a:rPr>
            </a:br>
            <a:endParaRPr lang="en-US" sz="1600" b="0" dirty="0">
              <a:latin typeface="Times New Roman" panose="02020603050405020304" pitchFamily="18" charset="0"/>
              <a:ea typeface="Cambria" panose="02040503050406030204" pitchFamily="18" charset="0"/>
              <a:cs typeface="Times New Roman" panose="02020603050405020304" pitchFamily="18" charset="0"/>
            </a:endParaRPr>
          </a:p>
          <a:p>
            <a:r>
              <a:rPr lang="en-US" sz="1600" b="0" dirty="0">
                <a:latin typeface="Times New Roman" panose="02020603050405020304" pitchFamily="18" charset="0"/>
                <a:ea typeface="Cambria" panose="02040503050406030204" pitchFamily="18" charset="0"/>
                <a:cs typeface="Times New Roman" panose="02020603050405020304" pitchFamily="18" charset="0"/>
              </a:rPr>
              <a:t>The tool also increases efficiency by streamlining data entry and analysis through automated calculations and real-time data updates, saving valuable time and effort. Decision-making is greatly improved as the tool provides actionable, data-driven insights, supporting strategic decisions about employee development and resource allocation. Interactive dashboards and customizable reports enhance visualization and communication, making complex data more accessible and understandable. Additionally, the cost-effective use of Microsoft Excel leverages existing resources while offering advanced analytical capabilities. </a:t>
            </a:r>
            <a:br>
              <a:rPr lang="en-US" sz="1600" b="0" dirty="0">
                <a:latin typeface="Times New Roman" panose="02020603050405020304" pitchFamily="18" charset="0"/>
                <a:ea typeface="Cambria" panose="02040503050406030204" pitchFamily="18" charset="0"/>
                <a:cs typeface="Times New Roman" panose="02020603050405020304" pitchFamily="18" charset="0"/>
              </a:rPr>
            </a:br>
            <a:endParaRPr lang="en-US" sz="1600" b="0" dirty="0">
              <a:latin typeface="Times New Roman" panose="02020603050405020304" pitchFamily="18" charset="0"/>
              <a:ea typeface="Cambria" panose="02040503050406030204" pitchFamily="18" charset="0"/>
              <a:cs typeface="Times New Roman" panose="02020603050405020304" pitchFamily="18" charset="0"/>
            </a:endParaRPr>
          </a:p>
          <a:p>
            <a:r>
              <a:rPr lang="en-US" sz="1600" b="0" dirty="0">
                <a:latin typeface="Times New Roman" panose="02020603050405020304" pitchFamily="18" charset="0"/>
                <a:ea typeface="Cambria" panose="02040503050406030204" pitchFamily="18" charset="0"/>
                <a:cs typeface="Times New Roman" panose="02020603050405020304" pitchFamily="18" charset="0"/>
              </a:rPr>
              <a:t>The tool’s scalability and flexibility ensure it can adapt to evolving organizational needs, making it a robust solution for performance management. Overall, the tool enhances efficiency, decision-making, and communication, providing a valuable and cost-effective approach to managing employee performance.</a:t>
            </a:r>
            <a:endParaRPr lang="en-IN" sz="1600" dirty="0"/>
          </a:p>
        </p:txBody>
      </p:sp>
    </p:spTree>
    <p:extLst>
      <p:ext uri="{BB962C8B-B14F-4D97-AF65-F5344CB8AC3E}">
        <p14:creationId xmlns:p14="http://schemas.microsoft.com/office/powerpoint/2010/main" val="1290204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58F706-C3EE-C163-5435-6AD31BA42024}"/>
              </a:ext>
            </a:extLst>
          </p:cNvPr>
          <p:cNvSpPr txBox="1"/>
          <p:nvPr/>
        </p:nvSpPr>
        <p:spPr>
          <a:xfrm>
            <a:off x="1371600" y="609600"/>
            <a:ext cx="6096000" cy="584775"/>
          </a:xfrm>
          <a:prstGeom prst="rect">
            <a:avLst/>
          </a:prstGeom>
          <a:noFill/>
        </p:spPr>
        <p:txBody>
          <a:bodyPr wrap="square">
            <a:spAutoFit/>
          </a:bodyPr>
          <a:lstStyle/>
          <a:p>
            <a:r>
              <a:rPr lang="en-US" sz="320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CONCLUSION:</a:t>
            </a:r>
            <a:endParaRPr lang="en-IN" sz="320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6" name="TextBox 5">
            <a:extLst>
              <a:ext uri="{FF2B5EF4-FFF2-40B4-BE49-F238E27FC236}">
                <a16:creationId xmlns:a16="http://schemas.microsoft.com/office/drawing/2014/main" id="{BC9F8874-3763-1B2C-2557-1AA5938AE1CC}"/>
              </a:ext>
            </a:extLst>
          </p:cNvPr>
          <p:cNvSpPr txBox="1"/>
          <p:nvPr/>
        </p:nvSpPr>
        <p:spPr>
          <a:xfrm>
            <a:off x="2057400" y="1752600"/>
            <a:ext cx="8534400" cy="4031873"/>
          </a:xfrm>
          <a:prstGeom prst="rect">
            <a:avLst/>
          </a:prstGeom>
          <a:noFill/>
        </p:spPr>
        <p:txBody>
          <a:bodyPr wrap="square">
            <a:spAutoFit/>
          </a:bodyPr>
          <a:lstStyle/>
          <a:p>
            <a:r>
              <a:rPr lang="en-US" sz="1600" b="0" dirty="0">
                <a:latin typeface="Times New Roman" panose="02020603050405020304" pitchFamily="18" charset="0"/>
                <a:ea typeface="Cambria" panose="02040503050406030204" pitchFamily="18" charset="0"/>
                <a:cs typeface="Times New Roman" panose="02020603050405020304" pitchFamily="18" charset="0"/>
              </a:rPr>
              <a:t>In conclusion, the Employee Performance Analysis Tool using Excel represents a powerful and efficient solution for transforming raw performance data into actionable insights. By leveraging Microsoft Excel’s robust features, the tool offers a clear, customizable, and comprehensive framework for evaluating employee performance against well-defined metrics.</a:t>
            </a:r>
            <a:br>
              <a:rPr lang="en-US" sz="1600" b="0" dirty="0">
                <a:latin typeface="Times New Roman" panose="02020603050405020304" pitchFamily="18" charset="0"/>
                <a:ea typeface="Cambria" panose="02040503050406030204" pitchFamily="18" charset="0"/>
                <a:cs typeface="Times New Roman" panose="02020603050405020304" pitchFamily="18" charset="0"/>
              </a:rPr>
            </a:br>
            <a:endParaRPr lang="en-US" sz="1600" b="0" dirty="0">
              <a:latin typeface="Times New Roman" panose="02020603050405020304" pitchFamily="18" charset="0"/>
              <a:ea typeface="Cambria" panose="02040503050406030204" pitchFamily="18" charset="0"/>
              <a:cs typeface="Times New Roman" panose="02020603050405020304" pitchFamily="18" charset="0"/>
            </a:endParaRPr>
          </a:p>
          <a:p>
            <a:r>
              <a:rPr lang="en-US" sz="1600" dirty="0">
                <a:latin typeface="Times New Roman" panose="02020603050405020304" pitchFamily="18" charset="0"/>
                <a:ea typeface="Cambria" panose="02040503050406030204" pitchFamily="18" charset="0"/>
                <a:cs typeface="Times New Roman" panose="02020603050405020304" pitchFamily="18" charset="0"/>
              </a:rPr>
              <a:t>I</a:t>
            </a:r>
            <a:r>
              <a:rPr lang="en-US" sz="1600" b="0" dirty="0">
                <a:latin typeface="Times New Roman" panose="02020603050405020304" pitchFamily="18" charset="0"/>
                <a:ea typeface="Cambria" panose="02040503050406030204" pitchFamily="18" charset="0"/>
                <a:cs typeface="Times New Roman" panose="02020603050405020304" pitchFamily="18" charset="0"/>
              </a:rPr>
              <a:t>ts ability to streamline data entry and analysis, coupled with real-time updates, significantly enhances efficiency and reduces manual effort. The tool supports strategic decision-making with data-driven insights, improving the accuracy of performance evaluations and enabling targeted feedback. Interactive dashboards and customizable reports facilitate effective communication and visualization of performance data, making complex information accessible and actionable.</a:t>
            </a:r>
            <a:br>
              <a:rPr lang="en-US" sz="1600" b="0" dirty="0">
                <a:latin typeface="Times New Roman" panose="02020603050405020304" pitchFamily="18" charset="0"/>
                <a:ea typeface="Cambria" panose="02040503050406030204" pitchFamily="18" charset="0"/>
                <a:cs typeface="Times New Roman" panose="02020603050405020304" pitchFamily="18" charset="0"/>
              </a:rPr>
            </a:br>
            <a:endParaRPr lang="en-US" sz="1600" dirty="0">
              <a:latin typeface="Times New Roman" panose="02020603050405020304" pitchFamily="18" charset="0"/>
              <a:ea typeface="Cambria" panose="02040503050406030204" pitchFamily="18" charset="0"/>
              <a:cs typeface="Times New Roman" panose="02020603050405020304" pitchFamily="18" charset="0"/>
            </a:endParaRPr>
          </a:p>
          <a:p>
            <a:r>
              <a:rPr lang="en-US" sz="1600" b="0" dirty="0">
                <a:latin typeface="Times New Roman" panose="02020603050405020304" pitchFamily="18" charset="0"/>
                <a:ea typeface="Cambria" panose="02040503050406030204" pitchFamily="18" charset="0"/>
                <a:cs typeface="Times New Roman" panose="02020603050405020304" pitchFamily="18" charset="0"/>
              </a:rPr>
              <a:t>Additionally, the cost-effective use of Excel maximizes existing resources while providing advanced analytical capabilities. Its scalability and flexibility ensure that the tool remains relevant and useful as organizational needs evolve. Overall, the solution not only enhances performance management but also drives better decision-making and organizational growth, making it a valuable asset for any organization committed to optimizing employee performance.</a:t>
            </a:r>
            <a:endParaRPr lang="en-IN" sz="1600" dirty="0"/>
          </a:p>
        </p:txBody>
      </p:sp>
    </p:spTree>
    <p:extLst>
      <p:ext uri="{BB962C8B-B14F-4D97-AF65-F5344CB8AC3E}">
        <p14:creationId xmlns:p14="http://schemas.microsoft.com/office/powerpoint/2010/main" val="872697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7">
            <a:extLst>
              <a:ext uri="{FF2B5EF4-FFF2-40B4-BE49-F238E27FC236}">
                <a16:creationId xmlns:a16="http://schemas.microsoft.com/office/drawing/2014/main" id="{DE1D6B58-EF79-A9B8-FA07-DA77BF669FBD}"/>
              </a:ext>
            </a:extLst>
          </p:cNvPr>
          <p:cNvSpPr txBox="1">
            <a:spLocks/>
          </p:cNvSpPr>
          <p:nvPr/>
        </p:nvSpPr>
        <p:spPr>
          <a:xfrm>
            <a:off x="1295400" y="685800"/>
            <a:ext cx="5584825" cy="670696"/>
          </a:xfrm>
          <a:prstGeom prst="rect">
            <a:avLst/>
          </a:prstGeom>
        </p:spPr>
        <p:txBody>
          <a:bodyPr vert="horz" wrap="square" lIns="0" tIns="16510" rIns="0" bIns="0" rtlCol="0">
            <a:sp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marL="12700" algn="l">
              <a:lnSpc>
                <a:spcPct val="100000"/>
              </a:lnSpc>
              <a:spcBef>
                <a:spcPts val="130"/>
              </a:spcBef>
            </a:pPr>
            <a:r>
              <a:rPr lang="en-IN" sz="4250" spc="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PROJECT</a:t>
            </a:r>
            <a:r>
              <a:rPr lang="en-IN" sz="4250" spc="-8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 </a:t>
            </a:r>
            <a:r>
              <a:rPr lang="en-IN" sz="4250" spc="2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TITLE:</a:t>
            </a:r>
            <a:endParaRPr lang="en-IN" sz="425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TextBox 4">
            <a:extLst>
              <a:ext uri="{FF2B5EF4-FFF2-40B4-BE49-F238E27FC236}">
                <a16:creationId xmlns:a16="http://schemas.microsoft.com/office/drawing/2014/main" id="{DAA99608-2A26-A40D-81DD-C89E53ADA587}"/>
              </a:ext>
            </a:extLst>
          </p:cNvPr>
          <p:cNvSpPr txBox="1"/>
          <p:nvPr/>
        </p:nvSpPr>
        <p:spPr>
          <a:xfrm>
            <a:off x="1524000" y="2705725"/>
            <a:ext cx="8593228" cy="1446550"/>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Employee Performance Analysis using Excel</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9687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D304B8-23C4-4C18-16CC-B50394268342}"/>
              </a:ext>
            </a:extLst>
          </p:cNvPr>
          <p:cNvSpPr txBox="1"/>
          <p:nvPr/>
        </p:nvSpPr>
        <p:spPr>
          <a:xfrm>
            <a:off x="2971800" y="1447800"/>
            <a:ext cx="5024407"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latin typeface="Times New Roman" panose="02020603050405020304" pitchFamily="18" charset="0"/>
                <a:cs typeface="Times New Roman" panose="02020603050405020304" pitchFamily="18" charset="0"/>
              </a:rPr>
              <a:t>Dataset Description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Discussion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
        <p:nvSpPr>
          <p:cNvPr id="5" name="object 21">
            <a:extLst>
              <a:ext uri="{FF2B5EF4-FFF2-40B4-BE49-F238E27FC236}">
                <a16:creationId xmlns:a16="http://schemas.microsoft.com/office/drawing/2014/main" id="{859C6630-214A-494E-4068-18C9A3456121}"/>
              </a:ext>
            </a:extLst>
          </p:cNvPr>
          <p:cNvSpPr txBox="1">
            <a:spLocks/>
          </p:cNvSpPr>
          <p:nvPr/>
        </p:nvSpPr>
        <p:spPr>
          <a:xfrm>
            <a:off x="1371600" y="685800"/>
            <a:ext cx="2357120" cy="536685"/>
          </a:xfrm>
          <a:prstGeom prst="rect">
            <a:avLst/>
          </a:prstGeom>
        </p:spPr>
        <p:txBody>
          <a:bodyPr vert="horz" wrap="square" lIns="0" tIns="13335" rIns="0" bIns="0" rtlCol="0">
            <a:sp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marL="12700" algn="l">
              <a:lnSpc>
                <a:spcPct val="100000"/>
              </a:lnSpc>
              <a:spcBef>
                <a:spcPts val="105"/>
              </a:spcBef>
            </a:pPr>
            <a:r>
              <a:rPr lang="en-IN" spc="2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A</a:t>
            </a:r>
            <a:r>
              <a:rPr lang="en-IN" spc="-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G</a:t>
            </a:r>
            <a:r>
              <a:rPr lang="en-IN" spc="-3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E</a:t>
            </a:r>
            <a:r>
              <a:rPr lang="en-IN" spc="1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N</a:t>
            </a:r>
            <a:r>
              <a:rPr lang="en-IN"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DA:</a:t>
            </a:r>
          </a:p>
        </p:txBody>
      </p:sp>
    </p:spTree>
    <p:extLst>
      <p:ext uri="{BB962C8B-B14F-4D97-AF65-F5344CB8AC3E}">
        <p14:creationId xmlns:p14="http://schemas.microsoft.com/office/powerpoint/2010/main" val="1310121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783643" y="4419599"/>
            <a:ext cx="1720338" cy="19317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2819400" y="2362200"/>
            <a:ext cx="6862128" cy="3063659"/>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lang="en-US" sz="1800" b="0" dirty="0">
                <a:latin typeface="Times New Roman" panose="02020603050405020304" pitchFamily="18" charset="0"/>
                <a:ea typeface="Cambria" panose="02040503050406030204" pitchFamily="18" charset="0"/>
                <a:cs typeface="Times New Roman" panose="02020603050405020304" pitchFamily="18" charset="0"/>
              </a:rPr>
              <a:t>In many organizations, tracking and evaluating employee performance is crucial for maintaining productivity, identifying areas for improvement, and making informed decisions regarding promotions, bonuses, and training. Traditionally, this process can be time-consuming and prone to errors when performed manually.</a:t>
            </a:r>
            <a:br>
              <a:rPr lang="en-US" sz="1800" b="0" dirty="0">
                <a:latin typeface="Times New Roman" panose="02020603050405020304" pitchFamily="18" charset="0"/>
                <a:ea typeface="Cambria" panose="02040503050406030204" pitchFamily="18" charset="0"/>
                <a:cs typeface="Times New Roman" panose="02020603050405020304" pitchFamily="18" charset="0"/>
              </a:rPr>
            </a:br>
            <a:br>
              <a:rPr lang="en-US" sz="1800" b="0" dirty="0">
                <a:latin typeface="Times New Roman" panose="02020603050405020304" pitchFamily="18" charset="0"/>
                <a:ea typeface="Cambria" panose="02040503050406030204" pitchFamily="18" charset="0"/>
                <a:cs typeface="Times New Roman" panose="02020603050405020304" pitchFamily="18" charset="0"/>
              </a:rPr>
            </a:br>
            <a:r>
              <a:rPr lang="en-US" sz="1800" b="0" dirty="0">
                <a:latin typeface="Times New Roman" panose="02020603050405020304" pitchFamily="18" charset="0"/>
                <a:ea typeface="Cambria" panose="02040503050406030204" pitchFamily="18" charset="0"/>
                <a:cs typeface="Times New Roman" panose="02020603050405020304" pitchFamily="18" charset="0"/>
              </a:rPr>
              <a:t>The goal of this project is to develop a comprehensive Employee Performance Analysis tool using Microsoft Excel. This tool will enable the organization to systematically analyze and visualize employee performance data, facilitating data-driven decision-making.</a:t>
            </a:r>
            <a:br>
              <a:rPr lang="en-US" sz="1800" b="0" dirty="0">
                <a:latin typeface="Times New Roman" panose="02020603050405020304" pitchFamily="18" charset="0"/>
                <a:cs typeface="Times New Roman" panose="02020603050405020304" pitchFamily="18" charset="0"/>
              </a:rPr>
            </a:br>
            <a:endParaRPr sz="1800" b="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7D448A59-5FD7-2E73-B4F6-FFD75B70F25C}"/>
              </a:ext>
            </a:extLst>
          </p:cNvPr>
          <p:cNvSpPr txBox="1"/>
          <p:nvPr/>
        </p:nvSpPr>
        <p:spPr>
          <a:xfrm>
            <a:off x="2445229" y="762000"/>
            <a:ext cx="6096000" cy="1200329"/>
          </a:xfrm>
          <a:prstGeom prst="rect">
            <a:avLst/>
          </a:prstGeom>
          <a:noFill/>
        </p:spPr>
        <p:txBody>
          <a:bodyPr wrap="square">
            <a:spAutoFit/>
          </a:bodyPr>
          <a:lstStyle/>
          <a:p>
            <a:r>
              <a:rPr lang="en-IN" sz="3600" spc="-2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P</a:t>
            </a:r>
            <a:r>
              <a:rPr lang="en-IN" sz="3600" spc="1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ROB</a:t>
            </a:r>
            <a:r>
              <a:rPr lang="en-IN" sz="3600" spc="5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L</a:t>
            </a:r>
            <a:r>
              <a:rPr lang="en-IN" sz="3600" spc="-2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E</a:t>
            </a:r>
            <a:r>
              <a:rPr lang="en-IN" sz="3600" spc="2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M</a:t>
            </a:r>
            <a:r>
              <a:rPr lang="en-IN" sz="360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	</a:t>
            </a:r>
            <a:r>
              <a:rPr lang="en-IN" sz="3600" spc="1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S</a:t>
            </a:r>
            <a:r>
              <a:rPr lang="en-IN" sz="3600" spc="-37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T</a:t>
            </a:r>
            <a:r>
              <a:rPr lang="en-IN" sz="3600" spc="-37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A</a:t>
            </a:r>
            <a:r>
              <a:rPr lang="en-IN" sz="3600" spc="1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T</a:t>
            </a:r>
            <a:r>
              <a:rPr lang="en-IN" sz="3600" spc="-1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E</a:t>
            </a:r>
            <a:r>
              <a:rPr lang="en-IN" sz="3600" spc="-2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ME</a:t>
            </a:r>
            <a:r>
              <a:rPr lang="en-IN" sz="3600" spc="1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NT:</a:t>
            </a:r>
            <a:br>
              <a:rPr lang="en-IN" sz="3600" spc="10" dirty="0">
                <a:latin typeface="ADLaM Display" panose="02010000000000000000" pitchFamily="2" charset="0"/>
                <a:ea typeface="ADLaM Display" panose="02010000000000000000" pitchFamily="2" charset="0"/>
                <a:cs typeface="ADLaM Display" panose="02010000000000000000" pitchFamily="2" charset="0"/>
              </a:rPr>
            </a:br>
            <a:endParaRPr lang="en-IN" sz="3600" dirty="0">
              <a:latin typeface="ADLaM Display" panose="02010000000000000000" pitchFamily="2" charset="0"/>
              <a:ea typeface="ADLaM Display" panose="02010000000000000000" pitchFamily="2" charset="0"/>
              <a:cs typeface="ADLaM Display" panose="020100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a:extLst>
              <a:ext uri="{FF2B5EF4-FFF2-40B4-BE49-F238E27FC236}">
                <a16:creationId xmlns:a16="http://schemas.microsoft.com/office/drawing/2014/main" id="{CF73C69C-63A3-2106-1628-3CDA7BC8A271}"/>
              </a:ext>
            </a:extLst>
          </p:cNvPr>
          <p:cNvSpPr txBox="1">
            <a:spLocks/>
          </p:cNvSpPr>
          <p:nvPr/>
        </p:nvSpPr>
        <p:spPr>
          <a:xfrm>
            <a:off x="1524000" y="2438400"/>
            <a:ext cx="8001000" cy="2725105"/>
          </a:xfrm>
          <a:prstGeom prst="rect">
            <a:avLst/>
          </a:prstGeom>
        </p:spPr>
        <p:txBody>
          <a:bodyPr vert="horz" wrap="square" lIns="0" tIns="16510" rIns="0" bIns="0" rtlCol="0">
            <a:sp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marL="12700" algn="l">
              <a:lnSpc>
                <a:spcPct val="100000"/>
              </a:lnSpc>
              <a:spcBef>
                <a:spcPts val="130"/>
              </a:spcBef>
              <a:tabLst>
                <a:tab pos="2642870" algn="l"/>
              </a:tabLst>
            </a:pPr>
            <a:r>
              <a:rPr lang="en-US" sz="1600" dirty="0">
                <a:latin typeface="Cambria" panose="02040503050406030204" pitchFamily="18" charset="0"/>
                <a:ea typeface="Cambria" panose="02040503050406030204" pitchFamily="18" charset="0"/>
              </a:rPr>
              <a:t>The Employee Performance Analysis project aims to leverage Microsoft Excel to systematically track, evaluate, and analyze employee performance data. This project is designed to streamline the process of performance evaluation, providing insightful metrics and visualizations that assist managers and HR professionals in making informed decisions.</a:t>
            </a:r>
            <a:r>
              <a:rPr lang="en-US" sz="800" dirty="0">
                <a:latin typeface="Cambria" panose="02040503050406030204" pitchFamily="18" charset="0"/>
                <a:ea typeface="Cambria" panose="02040503050406030204" pitchFamily="18" charset="0"/>
              </a:rPr>
              <a:t> </a:t>
            </a:r>
            <a:r>
              <a:rPr lang="en-US" sz="1600" dirty="0">
                <a:latin typeface="Cambria" panose="02040503050406030204" pitchFamily="18" charset="0"/>
                <a:ea typeface="Cambria" panose="02040503050406030204" pitchFamily="18" charset="0"/>
              </a:rPr>
              <a:t>To develop an Excel-based tool for organizing and analyzing employee performance data.</a:t>
            </a:r>
            <a:br>
              <a:rPr lang="en-US" sz="1600" dirty="0">
                <a:latin typeface="Cambria" panose="02040503050406030204" pitchFamily="18" charset="0"/>
                <a:ea typeface="Cambria" panose="02040503050406030204" pitchFamily="18" charset="0"/>
              </a:rPr>
            </a:br>
            <a:br>
              <a:rPr lang="en-US" sz="1600" dirty="0">
                <a:latin typeface="Cambria" panose="02040503050406030204" pitchFamily="18" charset="0"/>
                <a:ea typeface="Cambria" panose="02040503050406030204" pitchFamily="18" charset="0"/>
              </a:rPr>
            </a:br>
            <a:r>
              <a:rPr lang="en-US" sz="1600" dirty="0">
                <a:latin typeface="Cambria" panose="02040503050406030204" pitchFamily="18" charset="0"/>
                <a:ea typeface="Cambria" panose="02040503050406030204" pitchFamily="18" charset="0"/>
              </a:rPr>
              <a:t>To create clear and actionable performance metrics and visualizations. To facilitate efficient performance reviews, promotions, and other HR decisions based on data-driven insights. This overview outlines the key elements of the Employee Performance Analysis project, including objectives, components, deliverables, timeline, and considerations, providing a clear roadmap for implementation.</a:t>
            </a:r>
            <a:endParaRPr lang="en-US" sz="4250"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C4BA03C0-6332-CB6F-D1A7-D414525E173D}"/>
              </a:ext>
            </a:extLst>
          </p:cNvPr>
          <p:cNvSpPr txBox="1"/>
          <p:nvPr/>
        </p:nvSpPr>
        <p:spPr>
          <a:xfrm>
            <a:off x="1371600" y="1048164"/>
            <a:ext cx="6096000" cy="646331"/>
          </a:xfrm>
          <a:prstGeom prst="rect">
            <a:avLst/>
          </a:prstGeom>
          <a:noFill/>
        </p:spPr>
        <p:txBody>
          <a:bodyPr wrap="square">
            <a:spAutoFit/>
          </a:bodyPr>
          <a:lstStyle/>
          <a:p>
            <a:r>
              <a:rPr lang="en-US" sz="3600" spc="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PROJECT	</a:t>
            </a:r>
            <a:r>
              <a:rPr lang="en-US" sz="3600" spc="-2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OVERVIEW:</a:t>
            </a:r>
            <a:endParaRPr lang="en-IN" sz="360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6" name="Picture 5">
            <a:extLst>
              <a:ext uri="{FF2B5EF4-FFF2-40B4-BE49-F238E27FC236}">
                <a16:creationId xmlns:a16="http://schemas.microsoft.com/office/drawing/2014/main" id="{A7A7A060-53FE-5DB9-D0AE-D6C327151A03}"/>
              </a:ext>
            </a:extLst>
          </p:cNvPr>
          <p:cNvPicPr>
            <a:picLocks noChangeAspect="1"/>
          </p:cNvPicPr>
          <p:nvPr/>
        </p:nvPicPr>
        <p:blipFill>
          <a:blip r:embed="rId2"/>
          <a:stretch>
            <a:fillRect/>
          </a:stretch>
        </p:blipFill>
        <p:spPr>
          <a:xfrm>
            <a:off x="9441103" y="3798494"/>
            <a:ext cx="2453793" cy="2644174"/>
          </a:xfrm>
          <a:prstGeom prst="rect">
            <a:avLst/>
          </a:prstGeom>
        </p:spPr>
      </p:pic>
    </p:spTree>
    <p:extLst>
      <p:ext uri="{BB962C8B-B14F-4D97-AF65-F5344CB8AC3E}">
        <p14:creationId xmlns:p14="http://schemas.microsoft.com/office/powerpoint/2010/main" val="1192895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133600" y="1905000"/>
            <a:ext cx="8763000" cy="4448654"/>
          </a:xfrm>
          <a:prstGeom prst="rect">
            <a:avLst/>
          </a:prstGeom>
        </p:spPr>
        <p:txBody>
          <a:bodyPr vert="horz" wrap="square" lIns="0" tIns="16510" rIns="0" bIns="0" rtlCol="0">
            <a:spAutoFit/>
          </a:bodyPr>
          <a:lstStyle/>
          <a:p>
            <a:pPr algn="l"/>
            <a:r>
              <a:rPr lang="en-US" sz="1600" b="0" dirty="0">
                <a:latin typeface="Times New Roman" panose="02020603050405020304" pitchFamily="18" charset="0"/>
                <a:ea typeface="Cambria" panose="02040503050406030204" pitchFamily="18" charset="0"/>
                <a:cs typeface="Times New Roman" panose="02020603050405020304" pitchFamily="18" charset="0"/>
              </a:rPr>
              <a:t>The end users of an Employee Performance Analysis tool using Excel typically include a range of stakeholders within an organization who are involved in managing, evaluating, and making decisions about employee performance. Here’s a breakdown of the key end users:</a:t>
            </a:r>
            <a:br>
              <a:rPr lang="en-US" sz="1600" b="0" dirty="0">
                <a:latin typeface="Times New Roman" panose="02020603050405020304" pitchFamily="18" charset="0"/>
                <a:ea typeface="Cambria" panose="02040503050406030204" pitchFamily="18" charset="0"/>
                <a:cs typeface="Times New Roman" panose="02020603050405020304" pitchFamily="18" charset="0"/>
              </a:rPr>
            </a:br>
            <a:br>
              <a:rPr lang="en-US" sz="1600" b="0" dirty="0">
                <a:latin typeface="Times New Roman" panose="02020603050405020304" pitchFamily="18" charset="0"/>
                <a:ea typeface="Cambria" panose="02040503050406030204" pitchFamily="18" charset="0"/>
                <a:cs typeface="Times New Roman" panose="02020603050405020304" pitchFamily="18" charset="0"/>
              </a:rPr>
            </a:br>
            <a:r>
              <a:rPr lang="en-US" sz="1600" b="0" dirty="0">
                <a:latin typeface="Times New Roman" panose="02020603050405020304" pitchFamily="18" charset="0"/>
                <a:ea typeface="Cambria" panose="02040503050406030204" pitchFamily="18" charset="0"/>
                <a:cs typeface="Times New Roman" panose="02020603050405020304" pitchFamily="18" charset="0"/>
              </a:rPr>
              <a:t>. Human Resources (HR) Professionals:</a:t>
            </a:r>
            <a:br>
              <a:rPr lang="en-US" sz="1600" b="0" dirty="0">
                <a:latin typeface="Times New Roman" panose="02020603050405020304" pitchFamily="18" charset="0"/>
                <a:ea typeface="Cambria" panose="02040503050406030204" pitchFamily="18" charset="0"/>
                <a:cs typeface="Times New Roman" panose="02020603050405020304" pitchFamily="18" charset="0"/>
              </a:rPr>
            </a:br>
            <a:r>
              <a:rPr lang="en-US" sz="1600" b="0" dirty="0">
                <a:latin typeface="Times New Roman" panose="02020603050405020304" pitchFamily="18" charset="0"/>
                <a:ea typeface="Cambria" panose="02040503050406030204" pitchFamily="18" charset="0"/>
                <a:cs typeface="Times New Roman" panose="02020603050405020304" pitchFamily="18" charset="0"/>
              </a:rPr>
              <a:t>Role: HR professionals are primarily responsible for overseeing employee performance evaluations, managing compensation, and facilitating professional development.</a:t>
            </a:r>
            <a:br>
              <a:rPr lang="en-US" sz="1600" b="0" dirty="0">
                <a:latin typeface="Times New Roman" panose="02020603050405020304" pitchFamily="18" charset="0"/>
                <a:ea typeface="Cambria" panose="02040503050406030204" pitchFamily="18" charset="0"/>
                <a:cs typeface="Times New Roman" panose="02020603050405020304" pitchFamily="18" charset="0"/>
              </a:rPr>
            </a:br>
            <a:r>
              <a:rPr lang="en-US" sz="1600" b="0" dirty="0">
                <a:latin typeface="Times New Roman" panose="02020603050405020304" pitchFamily="18" charset="0"/>
                <a:ea typeface="Cambria" panose="02040503050406030204" pitchFamily="18" charset="0"/>
                <a:cs typeface="Times New Roman" panose="02020603050405020304" pitchFamily="18" charset="0"/>
              </a:rPr>
              <a:t>Use: They use the tool to track performance metrics, generate reports for performance reviews, and analyze trends across the organization.</a:t>
            </a:r>
            <a:br>
              <a:rPr lang="en-US" sz="1600" b="0" dirty="0">
                <a:latin typeface="Times New Roman" panose="02020603050405020304" pitchFamily="18" charset="0"/>
                <a:ea typeface="Cambria" panose="02040503050406030204" pitchFamily="18" charset="0"/>
                <a:cs typeface="Times New Roman" panose="02020603050405020304" pitchFamily="18" charset="0"/>
              </a:rPr>
            </a:br>
            <a:br>
              <a:rPr lang="en-US" sz="1600" b="0" dirty="0">
                <a:latin typeface="Times New Roman" panose="02020603050405020304" pitchFamily="18" charset="0"/>
                <a:ea typeface="Cambria" panose="02040503050406030204" pitchFamily="18" charset="0"/>
                <a:cs typeface="Times New Roman" panose="02020603050405020304" pitchFamily="18" charset="0"/>
              </a:rPr>
            </a:br>
            <a:r>
              <a:rPr lang="en-US" sz="1600" b="0" dirty="0">
                <a:latin typeface="Times New Roman" panose="02020603050405020304" pitchFamily="18" charset="0"/>
                <a:ea typeface="Cambria" panose="02040503050406030204" pitchFamily="18" charset="0"/>
                <a:cs typeface="Times New Roman" panose="02020603050405020304" pitchFamily="18" charset="0"/>
              </a:rPr>
              <a:t>Managers and Supervisors:</a:t>
            </a:r>
            <a:br>
              <a:rPr lang="en-US" sz="1600" b="0" dirty="0">
                <a:latin typeface="Times New Roman" panose="02020603050405020304" pitchFamily="18" charset="0"/>
                <a:ea typeface="Cambria" panose="02040503050406030204" pitchFamily="18" charset="0"/>
                <a:cs typeface="Times New Roman" panose="02020603050405020304" pitchFamily="18" charset="0"/>
              </a:rPr>
            </a:br>
            <a:r>
              <a:rPr lang="en-US" sz="1600" b="0" dirty="0">
                <a:latin typeface="Times New Roman" panose="02020603050405020304" pitchFamily="18" charset="0"/>
                <a:ea typeface="Cambria" panose="02040503050406030204" pitchFamily="18" charset="0"/>
                <a:cs typeface="Times New Roman" panose="02020603050405020304" pitchFamily="18" charset="0"/>
              </a:rPr>
              <a:t>Role: Managers and supervisors are directly involved in monitoring and assessing the performance of their team members.</a:t>
            </a:r>
            <a:br>
              <a:rPr lang="en-US" sz="1600" b="0" dirty="0">
                <a:latin typeface="Times New Roman" panose="02020603050405020304" pitchFamily="18" charset="0"/>
                <a:ea typeface="Cambria" panose="02040503050406030204" pitchFamily="18" charset="0"/>
                <a:cs typeface="Times New Roman" panose="02020603050405020304" pitchFamily="18" charset="0"/>
              </a:rPr>
            </a:br>
            <a:r>
              <a:rPr lang="en-US" sz="1600" b="0" dirty="0">
                <a:latin typeface="Times New Roman" panose="02020603050405020304" pitchFamily="18" charset="0"/>
                <a:ea typeface="Cambria" panose="02040503050406030204" pitchFamily="18" charset="0"/>
                <a:cs typeface="Times New Roman" panose="02020603050405020304" pitchFamily="18" charset="0"/>
              </a:rPr>
              <a:t>Use: They use the tool to review individual performance data, provide feedback, and make decisions regarding promotions, raises, and development plans.</a:t>
            </a:r>
            <a:br>
              <a:rPr lang="en-US" sz="1600" b="0" dirty="0">
                <a:latin typeface="Times New Roman" panose="02020603050405020304" pitchFamily="18" charset="0"/>
                <a:ea typeface="Cambria" panose="02040503050406030204" pitchFamily="18" charset="0"/>
                <a:cs typeface="Times New Roman" panose="02020603050405020304" pitchFamily="18" charset="0"/>
              </a:rPr>
            </a:br>
            <a:br>
              <a:rPr lang="en-US" sz="1600" b="0" dirty="0">
                <a:latin typeface="Times New Roman" panose="02020603050405020304" pitchFamily="18" charset="0"/>
                <a:ea typeface="Cambria" panose="02040503050406030204" pitchFamily="18" charset="0"/>
                <a:cs typeface="Times New Roman" panose="02020603050405020304" pitchFamily="18" charset="0"/>
              </a:rPr>
            </a:br>
            <a:r>
              <a:rPr lang="en-US" sz="1600" b="0" dirty="0">
                <a:latin typeface="Times New Roman" panose="02020603050405020304" pitchFamily="18" charset="0"/>
                <a:ea typeface="Cambria" panose="02040503050406030204" pitchFamily="18" charset="0"/>
                <a:cs typeface="Times New Roman" panose="02020603050405020304" pitchFamily="18" charset="0"/>
              </a:rPr>
              <a:t>Each of these users interacts with the performance analysis tool in different ways, depending on their role and responsibilities within the organization. The tool is designed to meet their specific needs by providing relevant data, insights, and visualizations to support effective decision-making and performance management.</a:t>
            </a:r>
            <a:endParaRPr sz="4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2300A677-FC5C-8622-8F57-1A5FF1A81A16}"/>
              </a:ext>
            </a:extLst>
          </p:cNvPr>
          <p:cNvSpPr txBox="1"/>
          <p:nvPr/>
        </p:nvSpPr>
        <p:spPr>
          <a:xfrm>
            <a:off x="2362200" y="685800"/>
            <a:ext cx="9601200" cy="1938992"/>
          </a:xfrm>
          <a:prstGeom prst="rect">
            <a:avLst/>
          </a:prstGeom>
          <a:noFill/>
        </p:spPr>
        <p:txBody>
          <a:bodyPr wrap="square" rtlCol="0">
            <a:spAutoFit/>
          </a:bodyPr>
          <a:lstStyle/>
          <a:p>
            <a:r>
              <a:rPr lang="en-US" sz="4800" spc="2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W</a:t>
            </a:r>
            <a:r>
              <a:rPr lang="en-US" sz="4800" spc="-2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H</a:t>
            </a:r>
            <a:r>
              <a:rPr lang="en-US" sz="4800" spc="2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O</a:t>
            </a:r>
            <a:r>
              <a:rPr lang="en-US" sz="4800" spc="-23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 </a:t>
            </a:r>
            <a:r>
              <a:rPr lang="en-US" sz="4800" spc="-1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AR</a:t>
            </a:r>
            <a:r>
              <a:rPr lang="en-US" sz="4800" spc="1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E</a:t>
            </a:r>
            <a:r>
              <a:rPr lang="en-US" sz="4800" spc="-3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 </a:t>
            </a:r>
            <a:r>
              <a:rPr lang="en-US" sz="4800" spc="-1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T</a:t>
            </a:r>
            <a:r>
              <a:rPr lang="en-US" sz="4800" spc="-1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H</a:t>
            </a:r>
            <a:r>
              <a:rPr lang="en-US" sz="4800" spc="1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E</a:t>
            </a:r>
            <a:r>
              <a:rPr lang="en-US" sz="4800" spc="-3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 </a:t>
            </a:r>
            <a:r>
              <a:rPr lang="en-US" sz="4800" spc="-2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E</a:t>
            </a:r>
            <a:r>
              <a:rPr lang="en-US" sz="4800" spc="3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N</a:t>
            </a:r>
            <a:r>
              <a:rPr lang="en-US" sz="4800" spc="1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D</a:t>
            </a:r>
            <a:r>
              <a:rPr lang="en-US" sz="4800" spc="-4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 </a:t>
            </a:r>
            <a:r>
              <a:rPr lang="en-US" sz="480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U</a:t>
            </a:r>
            <a:r>
              <a:rPr lang="en-US" sz="4800" spc="1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S</a:t>
            </a:r>
            <a:r>
              <a:rPr lang="en-US" sz="4800" spc="-2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E</a:t>
            </a:r>
            <a:r>
              <a:rPr lang="en-US" sz="4800" spc="-1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R</a:t>
            </a:r>
            <a:r>
              <a:rPr lang="en-US" sz="4800" spc="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S?</a:t>
            </a:r>
            <a:br>
              <a:rPr lang="en-US" sz="4800" spc="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br>
            <a:r>
              <a:rPr lang="en-US" sz="2400" spc="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 </a:t>
            </a:r>
            <a:br>
              <a:rPr lang="en-US" sz="4800" spc="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br>
            <a:endParaRPr lang="en-IN" sz="480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820400" y="5410200"/>
            <a:ext cx="1371600" cy="1447800"/>
          </a:xfrm>
          <a:prstGeom prst="rect">
            <a:avLst/>
          </a:prstGeom>
        </p:spPr>
      </p:pic>
      <p:sp>
        <p:nvSpPr>
          <p:cNvPr id="6" name="object 6"/>
          <p:cNvSpPr txBox="1">
            <a:spLocks noGrp="1"/>
          </p:cNvSpPr>
          <p:nvPr>
            <p:ph type="title"/>
          </p:nvPr>
        </p:nvSpPr>
        <p:spPr>
          <a:xfrm>
            <a:off x="1905000" y="1905000"/>
            <a:ext cx="8745670" cy="4445448"/>
          </a:xfrm>
          <a:prstGeom prst="rect">
            <a:avLst/>
          </a:prstGeom>
        </p:spPr>
        <p:txBody>
          <a:bodyPr vert="horz" wrap="square" lIns="0" tIns="13335" rIns="0" bIns="0" rtlCol="0">
            <a:spAutoFit/>
          </a:bodyPr>
          <a:lstStyle/>
          <a:p>
            <a:pPr algn="l"/>
            <a:r>
              <a:rPr lang="en-US" sz="1600" b="0" dirty="0">
                <a:latin typeface="Times New Roman" panose="02020603050405020304" pitchFamily="18" charset="0"/>
                <a:ea typeface="Cambria" panose="02040503050406030204" pitchFamily="18" charset="0"/>
                <a:cs typeface="Times New Roman" panose="02020603050405020304" pitchFamily="18" charset="0"/>
              </a:rPr>
              <a:t>We are implementing an Employee Performance Analysis Tool using Microsoft Excel that provides a comprehensive, data-driven approach to evaluating and managing employee performance. This tool integrates performance metrics, data visualization, and reporting features to streamline performance analysis and enhance decision-making processes within the organization.</a:t>
            </a:r>
            <a:br>
              <a:rPr lang="en-US" sz="1600" b="0" dirty="0">
                <a:latin typeface="Times New Roman" panose="02020603050405020304" pitchFamily="18" charset="0"/>
                <a:ea typeface="Cambria" panose="02040503050406030204" pitchFamily="18" charset="0"/>
                <a:cs typeface="Times New Roman" panose="02020603050405020304" pitchFamily="18" charset="0"/>
              </a:rPr>
            </a:br>
            <a:br>
              <a:rPr lang="en-IN" sz="1600" b="0" dirty="0">
                <a:latin typeface="Times New Roman" panose="02020603050405020304" pitchFamily="18" charset="0"/>
                <a:ea typeface="Cambria" panose="02040503050406030204" pitchFamily="18" charset="0"/>
                <a:cs typeface="Times New Roman" panose="02020603050405020304" pitchFamily="18" charset="0"/>
              </a:rPr>
            </a:br>
            <a:r>
              <a:rPr lang="en-US" sz="1600" b="0" dirty="0">
                <a:latin typeface="Times New Roman" panose="02020603050405020304" pitchFamily="18" charset="0"/>
                <a:ea typeface="Cambria" panose="02040503050406030204" pitchFamily="18" charset="0"/>
                <a:cs typeface="Times New Roman" panose="02020603050405020304" pitchFamily="18" charset="0"/>
              </a:rPr>
              <a:t>Data Organization:</a:t>
            </a:r>
            <a:br>
              <a:rPr lang="en-US" sz="1600" b="0" dirty="0">
                <a:latin typeface="Times New Roman" panose="02020603050405020304" pitchFamily="18" charset="0"/>
                <a:ea typeface="Cambria" panose="02040503050406030204" pitchFamily="18" charset="0"/>
                <a:cs typeface="Times New Roman" panose="02020603050405020304" pitchFamily="18" charset="0"/>
              </a:rPr>
            </a:br>
            <a:r>
              <a:rPr lang="en-US" sz="1600" b="0" dirty="0">
                <a:latin typeface="Times New Roman" panose="02020603050405020304" pitchFamily="18" charset="0"/>
                <a:ea typeface="Cambria" panose="02040503050406030204" pitchFamily="18" charset="0"/>
                <a:cs typeface="Times New Roman" panose="02020603050405020304" pitchFamily="18" charset="0"/>
              </a:rPr>
              <a:t>Structured Workbook: A well-organized Excel workbook with dedicated sheets for raw data, key performance indicators (KPIs), analyses, and reports.</a:t>
            </a:r>
            <a:br>
              <a:rPr lang="en-US" sz="1600" b="0" dirty="0">
                <a:latin typeface="Times New Roman" panose="02020603050405020304" pitchFamily="18" charset="0"/>
                <a:ea typeface="Cambria" panose="02040503050406030204" pitchFamily="18" charset="0"/>
                <a:cs typeface="Times New Roman" panose="02020603050405020304" pitchFamily="18" charset="0"/>
              </a:rPr>
            </a:br>
            <a:r>
              <a:rPr lang="en-US" sz="1600" b="0" dirty="0">
                <a:latin typeface="Times New Roman" panose="02020603050405020304" pitchFamily="18" charset="0"/>
                <a:ea typeface="Cambria" panose="02040503050406030204" pitchFamily="18" charset="0"/>
                <a:cs typeface="Times New Roman" panose="02020603050405020304" pitchFamily="18" charset="0"/>
              </a:rPr>
              <a:t>Data Validation: Built-in data validation rules to ensure consistency and accuracy in data entry.</a:t>
            </a:r>
            <a:br>
              <a:rPr lang="en-US" sz="1600" b="0" dirty="0">
                <a:latin typeface="Times New Roman" panose="02020603050405020304" pitchFamily="18" charset="0"/>
                <a:ea typeface="Cambria" panose="02040503050406030204" pitchFamily="18" charset="0"/>
                <a:cs typeface="Times New Roman" panose="02020603050405020304" pitchFamily="18" charset="0"/>
              </a:rPr>
            </a:br>
            <a:br>
              <a:rPr lang="en-US" sz="1600" b="0" dirty="0">
                <a:latin typeface="Times New Roman" panose="02020603050405020304" pitchFamily="18" charset="0"/>
                <a:ea typeface="Cambria" panose="02040503050406030204" pitchFamily="18" charset="0"/>
                <a:cs typeface="Times New Roman" panose="02020603050405020304" pitchFamily="18" charset="0"/>
              </a:rPr>
            </a:br>
            <a:r>
              <a:rPr lang="en-US" sz="1600" b="0" dirty="0">
                <a:latin typeface="Times New Roman" panose="02020603050405020304" pitchFamily="18" charset="0"/>
                <a:ea typeface="Cambria" panose="02040503050406030204" pitchFamily="18" charset="0"/>
                <a:cs typeface="Times New Roman" panose="02020603050405020304" pitchFamily="18" charset="0"/>
              </a:rPr>
              <a:t>Performance Metrics Calculation:</a:t>
            </a:r>
            <a:br>
              <a:rPr lang="en-US" sz="1600" b="0" dirty="0">
                <a:latin typeface="Times New Roman" panose="02020603050405020304" pitchFamily="18" charset="0"/>
                <a:ea typeface="Cambria" panose="02040503050406030204" pitchFamily="18" charset="0"/>
                <a:cs typeface="Times New Roman" panose="02020603050405020304" pitchFamily="18" charset="0"/>
              </a:rPr>
            </a:br>
            <a:r>
              <a:rPr lang="en-US" sz="1600" b="0" dirty="0">
                <a:latin typeface="Times New Roman" panose="02020603050405020304" pitchFamily="18" charset="0"/>
                <a:ea typeface="Cambria" panose="02040503050406030204" pitchFamily="18" charset="0"/>
                <a:cs typeface="Times New Roman" panose="02020603050405020304" pitchFamily="18" charset="0"/>
              </a:rPr>
              <a:t>Custom KPIs: Definition and calculation of relevant performance indicators tailored to the organization’s goals and employee roles.</a:t>
            </a:r>
            <a:br>
              <a:rPr lang="en-US" sz="1600" b="0" dirty="0">
                <a:latin typeface="Times New Roman" panose="02020603050405020304" pitchFamily="18" charset="0"/>
                <a:ea typeface="Cambria" panose="02040503050406030204" pitchFamily="18" charset="0"/>
                <a:cs typeface="Times New Roman" panose="02020603050405020304" pitchFamily="18" charset="0"/>
              </a:rPr>
            </a:br>
            <a:r>
              <a:rPr lang="en-US" sz="1600" b="0" dirty="0">
                <a:latin typeface="Times New Roman" panose="02020603050405020304" pitchFamily="18" charset="0"/>
                <a:ea typeface="Cambria" panose="02040503050406030204" pitchFamily="18" charset="0"/>
                <a:cs typeface="Times New Roman" panose="02020603050405020304" pitchFamily="18" charset="0"/>
              </a:rPr>
              <a:t>Automated Calculations: Use of Excel functions and formulas to automate the calculation of performance metrics.</a:t>
            </a:r>
            <a:br>
              <a:rPr lang="en-US" sz="1600" b="0" dirty="0">
                <a:latin typeface="Times New Roman" panose="02020603050405020304" pitchFamily="18" charset="0"/>
                <a:ea typeface="Cambria" panose="02040503050406030204" pitchFamily="18" charset="0"/>
                <a:cs typeface="Times New Roman" panose="02020603050405020304" pitchFamily="18" charset="0"/>
              </a:rPr>
            </a:br>
            <a:br>
              <a:rPr lang="en-US" sz="1600" b="0" dirty="0">
                <a:latin typeface="Times New Roman" panose="02020603050405020304" pitchFamily="18" charset="0"/>
                <a:ea typeface="Cambria" panose="02040503050406030204" pitchFamily="18" charset="0"/>
                <a:cs typeface="Times New Roman" panose="02020603050405020304" pitchFamily="18" charset="0"/>
              </a:rPr>
            </a:br>
            <a:r>
              <a:rPr lang="en-US" sz="1600" b="0" dirty="0">
                <a:latin typeface="Times New Roman" panose="02020603050405020304" pitchFamily="18" charset="0"/>
                <a:ea typeface="Cambria" panose="02040503050406030204" pitchFamily="18" charset="0"/>
                <a:cs typeface="Times New Roman" panose="02020603050405020304" pitchFamily="18" charset="0"/>
              </a:rPr>
              <a:t>Data Analysis:</a:t>
            </a:r>
            <a:br>
              <a:rPr lang="en-US" sz="1600" b="0" dirty="0">
                <a:latin typeface="Times New Roman" panose="02020603050405020304" pitchFamily="18" charset="0"/>
                <a:ea typeface="Cambria" panose="02040503050406030204" pitchFamily="18" charset="0"/>
                <a:cs typeface="Times New Roman" panose="02020603050405020304" pitchFamily="18" charset="0"/>
              </a:rPr>
            </a:br>
            <a:r>
              <a:rPr lang="en-US" sz="1600" b="0" dirty="0">
                <a:latin typeface="Times New Roman" panose="02020603050405020304" pitchFamily="18" charset="0"/>
                <a:ea typeface="Cambria" panose="02040503050406030204" pitchFamily="18" charset="0"/>
                <a:cs typeface="Times New Roman" panose="02020603050405020304" pitchFamily="18" charset="0"/>
              </a:rPr>
              <a:t>Statistical Analysis: Application of statistical functions to analyze performance data, identify trends, and compare individual performance.</a:t>
            </a:r>
            <a:br>
              <a:rPr lang="en-US" sz="1600" b="0" dirty="0">
                <a:latin typeface="Times New Roman" panose="02020603050405020304" pitchFamily="18" charset="0"/>
                <a:ea typeface="Cambria" panose="02040503050406030204" pitchFamily="18" charset="0"/>
                <a:cs typeface="Times New Roman" panose="02020603050405020304" pitchFamily="18" charset="0"/>
              </a:rPr>
            </a:br>
            <a:r>
              <a:rPr lang="en-US" sz="1600" b="0" dirty="0">
                <a:latin typeface="Times New Roman" panose="02020603050405020304" pitchFamily="18" charset="0"/>
                <a:ea typeface="Cambria" panose="02040503050406030204" pitchFamily="18" charset="0"/>
                <a:cs typeface="Times New Roman" panose="02020603050405020304" pitchFamily="18" charset="0"/>
              </a:rPr>
              <a:t>Comparative Analysis: Tools for comparing performance against benchmarks and peers.</a:t>
            </a:r>
            <a:endParaRPr sz="44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FDDD912-2697-CEDB-8D1A-C52B9FE5ECDE}"/>
              </a:ext>
            </a:extLst>
          </p:cNvPr>
          <p:cNvSpPr txBox="1"/>
          <p:nvPr/>
        </p:nvSpPr>
        <p:spPr>
          <a:xfrm>
            <a:off x="2600632" y="687056"/>
            <a:ext cx="6739890" cy="954107"/>
          </a:xfrm>
          <a:prstGeom prst="rect">
            <a:avLst/>
          </a:prstGeom>
          <a:noFill/>
        </p:spPr>
        <p:txBody>
          <a:bodyPr wrap="square">
            <a:spAutoFit/>
          </a:bodyPr>
          <a:lstStyle/>
          <a:p>
            <a:r>
              <a:rPr lang="en-US" sz="2800" spc="1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O</a:t>
            </a:r>
            <a:r>
              <a:rPr lang="en-US" sz="2800" spc="2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U</a:t>
            </a:r>
            <a:r>
              <a:rPr lang="en-US" sz="280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R</a:t>
            </a:r>
            <a:r>
              <a:rPr lang="en-US" sz="2800" spc="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 </a:t>
            </a:r>
            <a:r>
              <a:rPr lang="en-US" sz="2800" spc="2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S</a:t>
            </a:r>
            <a:r>
              <a:rPr lang="en-US" sz="2800" spc="1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O</a:t>
            </a:r>
            <a:r>
              <a:rPr lang="en-US" sz="2800" spc="2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LU</a:t>
            </a:r>
            <a:r>
              <a:rPr lang="en-US" sz="2800" spc="-3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T</a:t>
            </a:r>
            <a:r>
              <a:rPr lang="en-US" sz="2800" spc="-3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I</a:t>
            </a:r>
            <a:r>
              <a:rPr lang="en-US" sz="2800" spc="1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O</a:t>
            </a:r>
            <a:r>
              <a:rPr lang="en-US" sz="280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N</a:t>
            </a:r>
            <a:r>
              <a:rPr lang="en-US" sz="2800" spc="-34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 </a:t>
            </a:r>
            <a:r>
              <a:rPr lang="en-US" sz="2800" spc="-3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A</a:t>
            </a:r>
            <a:r>
              <a:rPr lang="en-US" sz="2800" spc="-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N</a:t>
            </a:r>
            <a:r>
              <a:rPr lang="en-US" sz="280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D</a:t>
            </a:r>
            <a:r>
              <a:rPr lang="en-US" sz="2800" spc="3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 </a:t>
            </a:r>
            <a:r>
              <a:rPr lang="en-US" sz="2800" spc="-3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I</a:t>
            </a:r>
            <a:r>
              <a:rPr lang="en-US" sz="2800" spc="-3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T</a:t>
            </a:r>
            <a:r>
              <a:rPr lang="en-US" sz="280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S</a:t>
            </a:r>
            <a:r>
              <a:rPr lang="en-US" sz="2800" spc="6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 </a:t>
            </a:r>
            <a:r>
              <a:rPr lang="en-US" sz="2800" spc="-29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V</a:t>
            </a:r>
            <a:r>
              <a:rPr lang="en-US" sz="2800" spc="-3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A</a:t>
            </a:r>
            <a:r>
              <a:rPr lang="en-US" sz="2800" spc="2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LU</a:t>
            </a:r>
            <a:r>
              <a:rPr lang="en-US" sz="280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E</a:t>
            </a:r>
            <a:r>
              <a:rPr lang="en-US" sz="2800" spc="-6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 </a:t>
            </a:r>
            <a:r>
              <a:rPr lang="en-US" sz="2800" spc="-1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P</a:t>
            </a:r>
            <a:r>
              <a:rPr lang="en-US" sz="2800" spc="-3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R</a:t>
            </a:r>
            <a:r>
              <a:rPr lang="en-US" sz="2800" spc="1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O</a:t>
            </a:r>
            <a:r>
              <a:rPr lang="en-US" sz="2800" spc="-1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P</a:t>
            </a:r>
            <a:r>
              <a:rPr lang="en-US" sz="2800" spc="1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O</a:t>
            </a:r>
            <a:r>
              <a:rPr lang="en-US" sz="2800" spc="2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S</a:t>
            </a:r>
            <a:r>
              <a:rPr lang="en-US" sz="2800" spc="-3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I</a:t>
            </a:r>
            <a:r>
              <a:rPr lang="en-US" sz="2800" spc="-3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T</a:t>
            </a:r>
            <a:r>
              <a:rPr lang="en-US" sz="2800" spc="-3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I</a:t>
            </a:r>
            <a:r>
              <a:rPr lang="en-US" sz="2800" spc="1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O</a:t>
            </a:r>
            <a:r>
              <a:rPr lang="en-US" sz="280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N:</a:t>
            </a:r>
            <a:endParaRPr lang="en-IN" sz="280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057400" y="1905000"/>
            <a:ext cx="8693468" cy="4415156"/>
          </a:xfrm>
        </p:spPr>
        <p:txBody>
          <a:bodyPr>
            <a:normAutofit fontScale="90000"/>
          </a:bodyPr>
          <a:lstStyle/>
          <a:p>
            <a:pPr algn="l"/>
            <a:r>
              <a:rPr lang="en-US" sz="1800" b="0" dirty="0">
                <a:latin typeface="Times New Roman" panose="02020603050405020304" pitchFamily="18" charset="0"/>
                <a:ea typeface="Cambria" panose="02040503050406030204" pitchFamily="18" charset="0"/>
                <a:cs typeface="Times New Roman" panose="02020603050405020304" pitchFamily="18" charset="0"/>
              </a:rPr>
              <a:t>The dataset for the Employee Performance Analysis project using Excel is meticulously organized to capture various dimensions of employee performance, providing a comprehensive view of individual and team contributions. It consists of several key sheets, each serving a distinct purpose.</a:t>
            </a:r>
            <a:br>
              <a:rPr lang="en-US" sz="1800" b="0" dirty="0">
                <a:latin typeface="Times New Roman" panose="02020603050405020304" pitchFamily="18" charset="0"/>
                <a:ea typeface="Cambria" panose="02040503050406030204" pitchFamily="18" charset="0"/>
                <a:cs typeface="Times New Roman" panose="02020603050405020304" pitchFamily="18" charset="0"/>
              </a:rPr>
            </a:br>
            <a:r>
              <a:rPr lang="en-US" sz="1800" b="0" dirty="0">
                <a:latin typeface="Times New Roman" panose="02020603050405020304" pitchFamily="18" charset="0"/>
                <a:ea typeface="Cambria" panose="02040503050406030204" pitchFamily="18" charset="0"/>
                <a:cs typeface="Times New Roman" panose="02020603050405020304" pitchFamily="18" charset="0"/>
              </a:rPr>
              <a:t>The Employee Details Sheet holds fundamental information about each employee, including a unique Employee ID, names, department, position, hire date, manager, and employment status. This foundational data is crucial for linking performance metrics to the correct individuals.</a:t>
            </a:r>
            <a:br>
              <a:rPr lang="en-US" sz="1800" b="0" dirty="0">
                <a:latin typeface="Times New Roman" panose="02020603050405020304" pitchFamily="18" charset="0"/>
                <a:ea typeface="Cambria" panose="02040503050406030204" pitchFamily="18" charset="0"/>
                <a:cs typeface="Times New Roman" panose="02020603050405020304" pitchFamily="18" charset="0"/>
              </a:rPr>
            </a:br>
            <a:br>
              <a:rPr lang="en-US" sz="1800" b="0" dirty="0">
                <a:latin typeface="Times New Roman" panose="02020603050405020304" pitchFamily="18" charset="0"/>
                <a:ea typeface="Cambria" panose="02040503050406030204" pitchFamily="18" charset="0"/>
                <a:cs typeface="Times New Roman" panose="02020603050405020304" pitchFamily="18" charset="0"/>
              </a:rPr>
            </a:br>
            <a:r>
              <a:rPr lang="en-US" sz="1800" b="0" dirty="0">
                <a:latin typeface="Times New Roman" panose="02020603050405020304" pitchFamily="18" charset="0"/>
                <a:ea typeface="Cambria" panose="02040503050406030204" pitchFamily="18" charset="0"/>
                <a:cs typeface="Times New Roman" panose="02020603050405020304" pitchFamily="18" charset="0"/>
              </a:rPr>
              <a:t>The Performance Metrics Sheet tracks critical performance indicators over specific evaluation periods. This sheet includes columns for Employee ID, evaluation period, and various metrics such as sales revenue, project completion rates, quality scores, customer satisfaction scores, and attendance rates. These metrics are tailored to reflect the performance criteria relevant to the organization.</a:t>
            </a:r>
            <a:br>
              <a:rPr lang="en-US" sz="1800" b="0" dirty="0">
                <a:latin typeface="Times New Roman" panose="02020603050405020304" pitchFamily="18" charset="0"/>
                <a:ea typeface="Cambria" panose="02040503050406030204" pitchFamily="18" charset="0"/>
                <a:cs typeface="Times New Roman" panose="02020603050405020304" pitchFamily="18" charset="0"/>
              </a:rPr>
            </a:br>
            <a:br>
              <a:rPr lang="en-US" sz="1800" b="0" dirty="0">
                <a:latin typeface="Times New Roman" panose="02020603050405020304" pitchFamily="18" charset="0"/>
                <a:ea typeface="Cambria" panose="02040503050406030204" pitchFamily="18" charset="0"/>
                <a:cs typeface="Times New Roman" panose="02020603050405020304" pitchFamily="18" charset="0"/>
              </a:rPr>
            </a:br>
            <a:r>
              <a:rPr lang="en-US" sz="1800" b="0" dirty="0">
                <a:latin typeface="Times New Roman" panose="02020603050405020304" pitchFamily="18" charset="0"/>
                <a:ea typeface="Cambria" panose="02040503050406030204" pitchFamily="18" charset="0"/>
                <a:cs typeface="Times New Roman" panose="02020603050405020304" pitchFamily="18" charset="0"/>
              </a:rPr>
              <a:t>The Attendance Records Sheet provides a detailed account of daily attendance and punctuality. It records Employee ID, date, attendance status (such as present, absent, or late), hours worked, and reasons for absences or late arrivals. This sheet helps in assessing reliability and time management.</a:t>
            </a:r>
            <a:br>
              <a:rPr lang="en-US" sz="1800" b="0" dirty="0">
                <a:latin typeface="Times New Roman" panose="02020603050405020304" pitchFamily="18" charset="0"/>
                <a:ea typeface="Cambria" panose="02040503050406030204" pitchFamily="18" charset="0"/>
                <a:cs typeface="Times New Roman" panose="02020603050405020304" pitchFamily="18" charset="0"/>
              </a:rPr>
            </a:br>
            <a:r>
              <a:rPr lang="en-US" sz="1800" b="0" dirty="0">
                <a:latin typeface="Times New Roman" panose="02020603050405020304" pitchFamily="18" charset="0"/>
                <a:ea typeface="Cambria" panose="02040503050406030204" pitchFamily="18" charset="0"/>
                <a:cs typeface="Times New Roman" panose="02020603050405020304" pitchFamily="18" charset="0"/>
              </a:rPr>
              <a:t>The Project Performance Sheet evaluates employee contributions to specific projects. It includes columns for Employee ID, project ID, project name, employee’s role, percentage of project completed, and a performance rating for the employee’s involvement. This sheet is designed to capture how well employees perform within the context of particular projects.</a:t>
            </a:r>
            <a:endParaRPr lang="en-IN"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92E0B2B-5093-420F-0BAE-54F0179C3DC3}"/>
              </a:ext>
            </a:extLst>
          </p:cNvPr>
          <p:cNvSpPr txBox="1"/>
          <p:nvPr/>
        </p:nvSpPr>
        <p:spPr>
          <a:xfrm>
            <a:off x="2971800" y="762000"/>
            <a:ext cx="6096000" cy="584775"/>
          </a:xfrm>
          <a:prstGeom prst="rect">
            <a:avLst/>
          </a:prstGeom>
          <a:noFill/>
        </p:spPr>
        <p:txBody>
          <a:bodyPr wrap="square">
            <a:spAutoFit/>
          </a:bodyPr>
          <a:lstStyle/>
          <a:p>
            <a:r>
              <a:rPr lang="en-IN" sz="320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DATASET DESCRIPTION: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0591799" y="1122"/>
            <a:ext cx="1342643" cy="1854675"/>
          </a:xfrm>
          <a:prstGeom prst="rect">
            <a:avLst/>
          </a:prstGeom>
        </p:spPr>
      </p:pic>
      <p:sp>
        <p:nvSpPr>
          <p:cNvPr id="7" name="object 7"/>
          <p:cNvSpPr txBox="1">
            <a:spLocks noGrp="1"/>
          </p:cNvSpPr>
          <p:nvPr>
            <p:ph type="title"/>
          </p:nvPr>
        </p:nvSpPr>
        <p:spPr>
          <a:xfrm>
            <a:off x="1905000" y="2057400"/>
            <a:ext cx="8915400" cy="3709990"/>
          </a:xfrm>
          <a:prstGeom prst="rect">
            <a:avLst/>
          </a:prstGeom>
        </p:spPr>
        <p:txBody>
          <a:bodyPr vert="horz" wrap="square" lIns="0" tIns="16510" rIns="0" bIns="0" rtlCol="0">
            <a:spAutoFit/>
          </a:bodyPr>
          <a:lstStyle/>
          <a:p>
            <a:pPr marL="12700" algn="l">
              <a:lnSpc>
                <a:spcPct val="100000"/>
              </a:lnSpc>
              <a:spcBef>
                <a:spcPts val="130"/>
              </a:spcBef>
            </a:pPr>
            <a:r>
              <a:rPr lang="en-US" sz="1600" b="0" spc="20" dirty="0">
                <a:latin typeface="Times New Roman" panose="02020603050405020304" pitchFamily="18" charset="0"/>
                <a:ea typeface="Cambria" panose="02040503050406030204" pitchFamily="18" charset="0"/>
                <a:cs typeface="Times New Roman" panose="02020603050405020304" pitchFamily="18" charset="0"/>
              </a:rPr>
              <a:t>The "wow" factor in our Employee Performance Analysis Tool lies in its exceptional ability to transform complex performance data into clear, actionable insights through a user-friendly Excel interface. What sets our solution apart is its comprehensive customization: organizations can define and track performance metrics that align precisely with their unique objectives, whether for sales, project management, or quality assessments. </a:t>
            </a:r>
            <a:br>
              <a:rPr lang="en-US" sz="1600" b="0" spc="20" dirty="0">
                <a:latin typeface="Times New Roman" panose="02020603050405020304" pitchFamily="18" charset="0"/>
                <a:ea typeface="Cambria" panose="02040503050406030204" pitchFamily="18" charset="0"/>
                <a:cs typeface="Times New Roman" panose="02020603050405020304" pitchFamily="18" charset="0"/>
              </a:rPr>
            </a:br>
            <a:br>
              <a:rPr lang="en-US" sz="1600" b="0" spc="20" dirty="0">
                <a:latin typeface="Times New Roman" panose="02020603050405020304" pitchFamily="18" charset="0"/>
                <a:ea typeface="Cambria" panose="02040503050406030204" pitchFamily="18" charset="0"/>
                <a:cs typeface="Times New Roman" panose="02020603050405020304" pitchFamily="18" charset="0"/>
              </a:rPr>
            </a:br>
            <a:r>
              <a:rPr lang="en-US" sz="1600" b="0" spc="20" dirty="0">
                <a:latin typeface="Times New Roman" panose="02020603050405020304" pitchFamily="18" charset="0"/>
                <a:ea typeface="Cambria" panose="02040503050406030204" pitchFamily="18" charset="0"/>
                <a:cs typeface="Times New Roman" panose="02020603050405020304" pitchFamily="18" charset="0"/>
              </a:rPr>
              <a:t>The tool offers dynamic and interactive dashboards that present data visually through customizable charts and graphs, making it easy to interpret and act on insights at a glance. With its intuitive design, users can effortlessly navigate the tool, benefiting from features like automated calculations and real-time updates that streamline analysis and save valuable time.</a:t>
            </a:r>
            <a:br>
              <a:rPr lang="en-US" sz="1600" b="0" spc="20" dirty="0">
                <a:latin typeface="Times New Roman" panose="02020603050405020304" pitchFamily="18" charset="0"/>
                <a:ea typeface="Cambria" panose="02040503050406030204" pitchFamily="18" charset="0"/>
                <a:cs typeface="Times New Roman" panose="02020603050405020304" pitchFamily="18" charset="0"/>
              </a:rPr>
            </a:br>
            <a:br>
              <a:rPr lang="en-US" sz="1600" b="0" spc="20" dirty="0">
                <a:latin typeface="Times New Roman" panose="02020603050405020304" pitchFamily="18" charset="0"/>
                <a:ea typeface="Cambria" panose="02040503050406030204" pitchFamily="18" charset="0"/>
                <a:cs typeface="Times New Roman" panose="02020603050405020304" pitchFamily="18" charset="0"/>
              </a:rPr>
            </a:br>
            <a:r>
              <a:rPr lang="en-US" sz="1600" b="0" spc="20" dirty="0">
                <a:latin typeface="Times New Roman" panose="02020603050405020304" pitchFamily="18" charset="0"/>
                <a:ea typeface="Cambria" panose="02040503050406030204" pitchFamily="18" charset="0"/>
                <a:cs typeface="Times New Roman" panose="02020603050405020304" pitchFamily="18" charset="0"/>
              </a:rPr>
              <a:t>Additionally, the tool integrates seamlessly with existing systems, leveraging Microsoft Excel’s widespread use to provide a cost-effective yet powerful performance management solution. Overall, our tool not only simplifies performance analysis but also enhances decision-making and strategic planning, delivering a high-impact, efficient, and cost-effective approach to managing employee performance.</a:t>
            </a:r>
            <a:endParaRPr sz="1600" b="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176A32C4-DF75-DA0C-1620-7A6DCBFB4EA8}"/>
              </a:ext>
            </a:extLst>
          </p:cNvPr>
          <p:cNvSpPr txBox="1"/>
          <p:nvPr/>
        </p:nvSpPr>
        <p:spPr>
          <a:xfrm>
            <a:off x="2514600" y="838200"/>
            <a:ext cx="7764780" cy="584775"/>
          </a:xfrm>
          <a:prstGeom prst="rect">
            <a:avLst/>
          </a:prstGeom>
          <a:noFill/>
        </p:spPr>
        <p:txBody>
          <a:bodyPr wrap="square">
            <a:spAutoFit/>
          </a:bodyPr>
          <a:lstStyle/>
          <a:p>
            <a:r>
              <a:rPr lang="en-US" sz="3200" spc="1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THE</a:t>
            </a:r>
            <a:r>
              <a:rPr lang="en-US" sz="3200" spc="2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 "</a:t>
            </a:r>
            <a:r>
              <a:rPr lang="en-US" sz="3200" spc="1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WOW"</a:t>
            </a:r>
            <a:r>
              <a:rPr lang="en-US" sz="3200" spc="8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 </a:t>
            </a:r>
            <a:r>
              <a:rPr lang="en-US" sz="3200" spc="1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IN</a:t>
            </a:r>
            <a:r>
              <a:rPr lang="en-US" sz="3200" spc="-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 </a:t>
            </a:r>
            <a:r>
              <a:rPr lang="en-US" sz="3200" spc="15"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OUR</a:t>
            </a:r>
            <a:r>
              <a:rPr lang="en-US" sz="3200" spc="-1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 </a:t>
            </a:r>
            <a:r>
              <a:rPr lang="en-US" sz="3200" spc="2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SOLUTION:</a:t>
            </a:r>
            <a:endParaRPr lang="en-IN" sz="3200" dirty="0">
              <a:solidFill>
                <a:schemeClr val="accent5">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360</TotalTime>
  <Words>1761</Words>
  <Application>Microsoft Office PowerPoint</Application>
  <PresentationFormat>Widescreen</PresentationFormat>
  <Paragraphs>47</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ADLaM Display</vt:lpstr>
      <vt:lpstr>Arial</vt:lpstr>
      <vt:lpstr>Calibri</vt:lpstr>
      <vt:lpstr>Cambria</vt:lpstr>
      <vt:lpstr>MS Shell Dlg 2</vt:lpstr>
      <vt:lpstr>Times New Roman</vt:lpstr>
      <vt:lpstr>Trebuchet MS</vt:lpstr>
      <vt:lpstr>Wingdings</vt:lpstr>
      <vt:lpstr>Wingdings 3</vt:lpstr>
      <vt:lpstr>Madison</vt:lpstr>
      <vt:lpstr>PowerPoint Presentation</vt:lpstr>
      <vt:lpstr>PowerPoint Presentation</vt:lpstr>
      <vt:lpstr>PowerPoint Presentation</vt:lpstr>
      <vt:lpstr>In many organizations, tracking and evaluating employee performance is crucial for maintaining productivity, identifying areas for improvement, and making informed decisions regarding promotions, bonuses, and training. Traditionally, this process can be time-consuming and prone to errors when performed manually.  The goal of this project is to develop a comprehensive Employee Performance Analysis tool using Microsoft Excel. This tool will enable the organization to systematically analyze and visualize employee performance data, facilitating data-driven decision-making. </vt:lpstr>
      <vt:lpstr>PowerPoint Presentation</vt:lpstr>
      <vt:lpstr>The end users of an Employee Performance Analysis tool using Excel typically include a range of stakeholders within an organization who are involved in managing, evaluating, and making decisions about employee performance. Here’s a breakdown of the key end users:  . Human Resources (HR) Professionals: Role: HR professionals are primarily responsible for overseeing employee performance evaluations, managing compensation, and facilitating professional development. Use: They use the tool to track performance metrics, generate reports for performance reviews, and analyze trends across the organization.  Managers and Supervisors: Role: Managers and supervisors are directly involved in monitoring and assessing the performance of their team members. Use: They use the tool to review individual performance data, provide feedback, and make decisions regarding promotions, raises, and development plans.  Each of these users interacts with the performance analysis tool in different ways, depending on their role and responsibilities within the organization. The tool is designed to meet their specific needs by providing relevant data, insights, and visualizations to support effective decision-making and performance management.</vt:lpstr>
      <vt:lpstr>We are implementing an Employee Performance Analysis Tool using Microsoft Excel that provides a comprehensive, data-driven approach to evaluating and managing employee performance. This tool integrates performance metrics, data visualization, and reporting features to streamline performance analysis and enhance decision-making processes within the organization.  Data Organization: Structured Workbook: A well-organized Excel workbook with dedicated sheets for raw data, key performance indicators (KPIs), analyses, and reports. Data Validation: Built-in data validation rules to ensure consistency and accuracy in data entry.  Performance Metrics Calculation: Custom KPIs: Definition and calculation of relevant performance indicators tailored to the organization’s goals and employee roles. Automated Calculations: Use of Excel functions and formulas to automate the calculation of performance metrics.  Data Analysis: Statistical Analysis: Application of statistical functions to analyze performance data, identify trends, and compare individual performance. Comparative Analysis: Tools for comparing performance against benchmarks and peers.</vt:lpstr>
      <vt:lpstr>The dataset for the Employee Performance Analysis project using Excel is meticulously organized to capture various dimensions of employee performance, providing a comprehensive view of individual and team contributions. It consists of several key sheets, each serving a distinct purpose. The Employee Details Sheet holds fundamental information about each employee, including a unique Employee ID, names, department, position, hire date, manager, and employment status. This foundational data is crucial for linking performance metrics to the correct individuals.  The Performance Metrics Sheet tracks critical performance indicators over specific evaluation periods. This sheet includes columns for Employee ID, evaluation period, and various metrics such as sales revenue, project completion rates, quality scores, customer satisfaction scores, and attendance rates. These metrics are tailored to reflect the performance criteria relevant to the organization.  The Attendance Records Sheet provides a detailed account of daily attendance and punctuality. It records Employee ID, date, attendance status (such as present, absent, or late), hours worked, and reasons for absences or late arrivals. This sheet helps in assessing reliability and time management. The Project Performance Sheet evaluates employee contributions to specific projects. It includes columns for Employee ID, project ID, project name, employee’s role, percentage of project completed, and a performance rating for the employee’s involvement. This sheet is designed to capture how well employees perform within the context of particular projects.</vt:lpstr>
      <vt:lpstr>The "wow" factor in our Employee Performance Analysis Tool lies in its exceptional ability to transform complex performance data into clear, actionable insights through a user-friendly Excel interface. What sets our solution apart is its comprehensive customization: organizations can define and track performance metrics that align precisely with their unique objectives, whether for sales, project management, or quality assessments.   The tool offers dynamic and interactive dashboards that present data visually through customizable charts and graphs, making it easy to interpret and act on insights at a glance. With its intuitive design, users can effortlessly navigate the tool, benefiting from features like automated calculations and real-time updates that streamline analysis and save valuable time.  Additionally, the tool integrates seamlessly with existing systems, leveraging Microsoft Excel’s widespread use to provide a cost-effective yet powerful performance management solution. Overall, our tool not only simplifies performance analysis but also enhances decision-making and strategic planning, delivering a high-impact, efficient, and cost-effective approach to managing employee performance.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Sanjana .G</cp:lastModifiedBy>
  <cp:revision>15</cp:revision>
  <dcterms:created xsi:type="dcterms:W3CDTF">2024-03-29T15:07:22Z</dcterms:created>
  <dcterms:modified xsi:type="dcterms:W3CDTF">2024-09-10T13:29:57Z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