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9" r:id="rId4"/>
    <p:sldId id="258" r:id="rId5"/>
    <p:sldId id="262" r:id="rId6"/>
    <p:sldId id="261" r:id="rId7"/>
    <p:sldId id="260" r:id="rId8"/>
    <p:sldId id="259" r:id="rId9"/>
    <p:sldId id="263" r:id="rId10"/>
    <p:sldId id="266"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56" d="100"/>
          <a:sy n="56"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82C6C-8391-429F-8694-B4E31584C9C1}"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4657C-EFB6-438D-BBF3-959046D963D6}" type="slidenum">
              <a:rPr lang="en-US" smtClean="0"/>
              <a:t>‹#›</a:t>
            </a:fld>
            <a:endParaRPr lang="en-US"/>
          </a:p>
        </p:txBody>
      </p:sp>
    </p:spTree>
    <p:extLst>
      <p:ext uri="{BB962C8B-B14F-4D97-AF65-F5344CB8AC3E}">
        <p14:creationId xmlns:p14="http://schemas.microsoft.com/office/powerpoint/2010/main" val="30397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xp29251@ucmo.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F3C4A5-F156-4ABE-1D4E-79A0EE82B90A}"/>
              </a:ext>
            </a:extLst>
          </p:cNvPr>
          <p:cNvSpPr txBox="1"/>
          <p:nvPr/>
        </p:nvSpPr>
        <p:spPr>
          <a:xfrm>
            <a:off x="1113905" y="1928553"/>
            <a:ext cx="9942022" cy="3139321"/>
          </a:xfrm>
          <a:prstGeom prst="rect">
            <a:avLst/>
          </a:prstGeom>
          <a:noFill/>
        </p:spPr>
        <p:txBody>
          <a:bodyPr wrap="square" rtlCol="0">
            <a:spAutoFit/>
          </a:bodyPr>
          <a:lstStyle/>
          <a:p>
            <a:pPr algn="ctr"/>
            <a:r>
              <a:rPr lang="en-US" sz="6000" b="1" dirty="0">
                <a:ln/>
                <a:solidFill>
                  <a:srgbClr val="E6FBFE"/>
                </a:solidFill>
              </a:rPr>
              <a:t>HAND GESTURE </a:t>
            </a:r>
          </a:p>
          <a:p>
            <a:pPr algn="ctr"/>
            <a:r>
              <a:rPr lang="en-US" sz="6000" b="1" dirty="0">
                <a:ln/>
                <a:solidFill>
                  <a:srgbClr val="E6FBFE"/>
                </a:solidFill>
              </a:rPr>
              <a:t>RECOGNITION </a:t>
            </a:r>
          </a:p>
          <a:p>
            <a:pPr algn="ctr"/>
            <a:r>
              <a:rPr lang="en-US" sz="6000" b="1" dirty="0">
                <a:ln/>
                <a:solidFill>
                  <a:srgbClr val="E6FBFE"/>
                </a:solidFill>
              </a:rPr>
              <a:t>USING CNN</a:t>
            </a:r>
          </a:p>
          <a:p>
            <a:endParaRPr lang="en-US" dirty="0"/>
          </a:p>
        </p:txBody>
      </p:sp>
    </p:spTree>
    <p:extLst>
      <p:ext uri="{BB962C8B-B14F-4D97-AF65-F5344CB8AC3E}">
        <p14:creationId xmlns:p14="http://schemas.microsoft.com/office/powerpoint/2010/main" val="76136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A6E-8B2C-0099-F011-CC2ECB1D8792}"/>
              </a:ext>
            </a:extLst>
          </p:cNvPr>
          <p:cNvSpPr>
            <a:spLocks noGrp="1"/>
          </p:cNvSpPr>
          <p:nvPr>
            <p:ph type="title"/>
          </p:nvPr>
        </p:nvSpPr>
        <p:spPr/>
        <p:txBody>
          <a:bodyPr/>
          <a:lstStyle/>
          <a:p>
            <a:pPr algn="ctr"/>
            <a:r>
              <a:rPr lang="en-US" dirty="0"/>
              <a:t>RESULTS </a:t>
            </a:r>
          </a:p>
        </p:txBody>
      </p:sp>
      <p:sp>
        <p:nvSpPr>
          <p:cNvPr id="3" name="Content Placeholder 2">
            <a:extLst>
              <a:ext uri="{FF2B5EF4-FFF2-40B4-BE49-F238E27FC236}">
                <a16:creationId xmlns:a16="http://schemas.microsoft.com/office/drawing/2014/main" id="{FA40D8FA-D363-C69C-37B1-166CBDB4F1A1}"/>
              </a:ext>
            </a:extLst>
          </p:cNvPr>
          <p:cNvSpPr>
            <a:spLocks noGrp="1"/>
          </p:cNvSpPr>
          <p:nvPr>
            <p:ph idx="1"/>
          </p:nvPr>
        </p:nvSpPr>
        <p:spPr/>
        <p:txBody>
          <a:bodyPr>
            <a:noAutofit/>
          </a:bodyPr>
          <a:lstStyle/>
          <a:p>
            <a:r>
              <a:rPr lang="en-US" sz="2000" dirty="0"/>
              <a:t>High Accuracy in Gesture Classification: CNNs are well-known for their capacity to learn hierarchical features from data automatically. This correlates to great accuracy in distinguishing diverse motions in hand gesture recognition. </a:t>
            </a:r>
          </a:p>
          <a:p>
            <a:r>
              <a:rPr lang="en-US" sz="2000" dirty="0"/>
              <a:t>Robustness to Variability: CNNs are built to be resistant to changes in input data, such as changes in lighting, hand orientation, and background clutter. A well-trained model should perform effectively in a variety of settings. </a:t>
            </a:r>
          </a:p>
          <a:p>
            <a:r>
              <a:rPr lang="en-US" sz="2000" dirty="0"/>
              <a:t>Adaptability to New Gestures: Depending on the training approach, CNNs can be trained to adapt to new gestures with little retraining. For example, transfer learning algorithms enable the model to use knowledge obtained from one set of motions to recognize new ones.</a:t>
            </a:r>
          </a:p>
          <a:p>
            <a:r>
              <a:rPr lang="en-US" sz="2000" dirty="0"/>
              <a:t>User Independence: A well-designed CNN should be able to recognize different users' hand motions while allowing for differences in hand shapes, sizes, and appearances.</a:t>
            </a:r>
          </a:p>
        </p:txBody>
      </p:sp>
    </p:spTree>
    <p:extLst>
      <p:ext uri="{BB962C8B-B14F-4D97-AF65-F5344CB8AC3E}">
        <p14:creationId xmlns:p14="http://schemas.microsoft.com/office/powerpoint/2010/main" val="9595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1C89-2088-E0B6-E15D-C9A5A7F116C6}"/>
              </a:ext>
            </a:extLst>
          </p:cNvPr>
          <p:cNvSpPr>
            <a:spLocks noGrp="1"/>
          </p:cNvSpPr>
          <p:nvPr>
            <p:ph type="title"/>
          </p:nvPr>
        </p:nvSpPr>
        <p:spPr>
          <a:xfrm>
            <a:off x="685801" y="609600"/>
            <a:ext cx="10131425" cy="886691"/>
          </a:xfrm>
        </p:spPr>
        <p:txBody>
          <a:bodyPr/>
          <a:lstStyle/>
          <a:p>
            <a:pPr algn="ctr"/>
            <a:r>
              <a:rPr lang="en-US" dirty="0"/>
              <a:t>REFERENCES</a:t>
            </a:r>
          </a:p>
        </p:txBody>
      </p:sp>
      <p:sp>
        <p:nvSpPr>
          <p:cNvPr id="3" name="Content Placeholder 2">
            <a:extLst>
              <a:ext uri="{FF2B5EF4-FFF2-40B4-BE49-F238E27FC236}">
                <a16:creationId xmlns:a16="http://schemas.microsoft.com/office/drawing/2014/main" id="{E108F063-4303-8A4D-5410-FB05E4E9A1E8}"/>
              </a:ext>
            </a:extLst>
          </p:cNvPr>
          <p:cNvSpPr>
            <a:spLocks noGrp="1"/>
          </p:cNvSpPr>
          <p:nvPr>
            <p:ph idx="1"/>
          </p:nvPr>
        </p:nvSpPr>
        <p:spPr>
          <a:xfrm>
            <a:off x="685801" y="1346662"/>
            <a:ext cx="10131425" cy="5320145"/>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[1] A. Kojima, M. Izumi, T. Tamura, and K. Fukunaga, “Generating natural language description of human behavior from video images,” in Int. Conf. Pattern </a:t>
            </a:r>
            <a:r>
              <a:rPr lang="en-US" sz="2000" dirty="0" err="1">
                <a:effectLst/>
                <a:latin typeface="Times New Roman" panose="02020603050405020304" pitchFamily="18" charset="0"/>
                <a:ea typeface="Times New Roman" panose="02020603050405020304" pitchFamily="18" charset="0"/>
              </a:rPr>
              <a:t>Recog</a:t>
            </a:r>
            <a:r>
              <a:rPr lang="en-US" sz="2000" dirty="0">
                <a:effectLst/>
                <a:latin typeface="Times New Roman" panose="02020603050405020304" pitchFamily="18" charset="0"/>
                <a:ea typeface="Times New Roman" panose="02020603050405020304" pitchFamily="18" charset="0"/>
              </a:rPr>
              <a:t>., vol. 4. IEEE, 2000, pp. 728–731.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[2] C. J. Cohen, F. Morelli, and K. A. Scott, “A surveillance system for the recognition of intent within individuals and crowds,” in IEEE. Conf. Technol. for Homeland </a:t>
            </a:r>
            <a:r>
              <a:rPr lang="en-US" sz="2000" dirty="0" err="1">
                <a:effectLst/>
                <a:latin typeface="Times New Roman" panose="02020603050405020304" pitchFamily="18" charset="0"/>
                <a:ea typeface="Times New Roman" panose="02020603050405020304" pitchFamily="18" charset="0"/>
              </a:rPr>
              <a:t>Secur</a:t>
            </a:r>
            <a:r>
              <a:rPr lang="en-US" sz="2000" dirty="0">
                <a:effectLst/>
                <a:latin typeface="Times New Roman" panose="02020603050405020304" pitchFamily="18" charset="0"/>
                <a:ea typeface="Times New Roman" panose="02020603050405020304" pitchFamily="18" charset="0"/>
              </a:rPr>
              <a:t>. IEEE, 2008, pp. 559–565.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[3] S. Mitra and T. Acharya, “Gesture recognition: A survey,” IEEE Trans. Syst., Man, </a:t>
            </a:r>
            <a:r>
              <a:rPr lang="en-US" sz="2000" dirty="0" err="1">
                <a:effectLst/>
                <a:latin typeface="Times New Roman" panose="02020603050405020304" pitchFamily="18" charset="0"/>
                <a:ea typeface="Times New Roman" panose="02020603050405020304" pitchFamily="18" charset="0"/>
              </a:rPr>
              <a:t>Cybern</a:t>
            </a:r>
            <a:r>
              <a:rPr lang="en-US" sz="2000" dirty="0">
                <a:effectLst/>
                <a:latin typeface="Times New Roman" panose="02020603050405020304" pitchFamily="18" charset="0"/>
                <a:ea typeface="Times New Roman" panose="02020603050405020304" pitchFamily="18" charset="0"/>
              </a:rPr>
              <a:t>. C, vol. 37, no. 3, pp. 311–324, 2007.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[4] C. Vogler and D. Metaxas, “ASL recognition based on a coupling between </a:t>
            </a:r>
            <a:r>
              <a:rPr lang="en-US" sz="2000" dirty="0" err="1">
                <a:effectLst/>
                <a:latin typeface="Times New Roman" panose="02020603050405020304" pitchFamily="18" charset="0"/>
                <a:ea typeface="Times New Roman" panose="02020603050405020304" pitchFamily="18" charset="0"/>
              </a:rPr>
              <a:t>hmms</a:t>
            </a:r>
            <a:r>
              <a:rPr lang="en-US" sz="2000" dirty="0">
                <a:effectLst/>
                <a:latin typeface="Times New Roman" panose="02020603050405020304" pitchFamily="18" charset="0"/>
                <a:ea typeface="Times New Roman" panose="02020603050405020304" pitchFamily="18" charset="0"/>
              </a:rPr>
              <a:t> and 3d motion analysis,” in Int. Conf. Computer Vision. IEEE, 1998, pp. 363–369.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[5] C. F. Bond Jr, A. Omar, A. Mahmoud, and R. N. Bonser, “Lie detection across cultures,” J. nonverbal </a:t>
            </a:r>
            <a:r>
              <a:rPr lang="en-US" sz="2000" dirty="0" err="1">
                <a:effectLst/>
                <a:latin typeface="Times New Roman" panose="02020603050405020304" pitchFamily="18" charset="0"/>
                <a:ea typeface="Times New Roman" panose="02020603050405020304" pitchFamily="18" charset="0"/>
              </a:rPr>
              <a:t>behav</a:t>
            </a:r>
            <a:r>
              <a:rPr lang="en-US" sz="2000" dirty="0">
                <a:effectLst/>
                <a:latin typeface="Times New Roman" panose="02020603050405020304" pitchFamily="18" charset="0"/>
                <a:ea typeface="Times New Roman" panose="02020603050405020304" pitchFamily="18" charset="0"/>
              </a:rPr>
              <a:t>., vol. 14, no. 3, pp. 189–204, 1990. </a:t>
            </a:r>
          </a:p>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[6] H. I. Lin, C. H. </a:t>
            </a:r>
            <a:r>
              <a:rPr lang="en-US" sz="2000" dirty="0" err="1">
                <a:effectLst/>
                <a:latin typeface="Times New Roman" panose="02020603050405020304" pitchFamily="18" charset="0"/>
                <a:ea typeface="Times New Roman" panose="02020603050405020304" pitchFamily="18" charset="0"/>
              </a:rPr>
              <a:t>ChenAg</a:t>
            </a:r>
            <a:r>
              <a:rPr lang="en-US" sz="2000" dirty="0">
                <a:effectLst/>
                <a:latin typeface="Times New Roman" panose="02020603050405020304" pitchFamily="18" charset="0"/>
                <a:ea typeface="Times New Roman" panose="02020603050405020304" pitchFamily="18" charset="0"/>
              </a:rPr>
              <a:t>, and W. K. Chen, “Learning a pick-and-place robot task from human demonstration,” in Proc. Int. Conf. Automat. Control. IEEE, 2013, pp. 312–317. </a:t>
            </a:r>
          </a:p>
          <a:p>
            <a:pPr marL="0" indent="0">
              <a:buNone/>
            </a:pPr>
            <a:r>
              <a:rPr lang="en-US" sz="2000" dirty="0">
                <a:effectLst/>
                <a:latin typeface="Times New Roman" panose="02020603050405020304" pitchFamily="18" charset="0"/>
                <a:ea typeface="Times New Roman" panose="02020603050405020304" pitchFamily="18" charset="0"/>
              </a:rPr>
              <a:t>[7] T. </a:t>
            </a:r>
            <a:r>
              <a:rPr lang="en-US" sz="2000" dirty="0" err="1">
                <a:effectLst/>
                <a:latin typeface="Times New Roman" panose="02020603050405020304" pitchFamily="18" charset="0"/>
                <a:ea typeface="Times New Roman" panose="02020603050405020304" pitchFamily="18" charset="0"/>
              </a:rPr>
              <a:t>Starner</a:t>
            </a:r>
            <a:r>
              <a:rPr lang="en-US" sz="2000" dirty="0">
                <a:effectLst/>
                <a:latin typeface="Times New Roman" panose="02020603050405020304" pitchFamily="18" charset="0"/>
                <a:ea typeface="Times New Roman" panose="02020603050405020304" pitchFamily="18" charset="0"/>
              </a:rPr>
              <a:t>, J. Weaver, and A. Pentland, “Real-time </a:t>
            </a:r>
            <a:r>
              <a:rPr lang="en-US" sz="2000" dirty="0" err="1">
                <a:effectLst/>
                <a:latin typeface="Times New Roman" panose="02020603050405020304" pitchFamily="18" charset="0"/>
                <a:ea typeface="Times New Roman" panose="02020603050405020304" pitchFamily="18" charset="0"/>
              </a:rPr>
              <a:t>american</a:t>
            </a:r>
            <a:r>
              <a:rPr lang="en-US" sz="2000" dirty="0">
                <a:effectLst/>
                <a:latin typeface="Times New Roman" panose="02020603050405020304" pitchFamily="18" charset="0"/>
                <a:ea typeface="Times New Roman" panose="02020603050405020304" pitchFamily="18" charset="0"/>
              </a:rPr>
              <a:t> sign language recognition using desk and wearable computer based video,” IEEE Trans</a:t>
            </a:r>
            <a:endParaRPr lang="en-US" sz="2000" dirty="0"/>
          </a:p>
        </p:txBody>
      </p:sp>
    </p:spTree>
    <p:extLst>
      <p:ext uri="{BB962C8B-B14F-4D97-AF65-F5344CB8AC3E}">
        <p14:creationId xmlns:p14="http://schemas.microsoft.com/office/powerpoint/2010/main" val="21367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F8AA-DD55-1C73-700E-ED68D3CC1D11}"/>
              </a:ext>
            </a:extLst>
          </p:cNvPr>
          <p:cNvSpPr>
            <a:spLocks noGrp="1"/>
          </p:cNvSpPr>
          <p:nvPr>
            <p:ph type="title"/>
          </p:nvPr>
        </p:nvSpPr>
        <p:spPr>
          <a:xfrm>
            <a:off x="1304637" y="2530764"/>
            <a:ext cx="10131425" cy="1456267"/>
          </a:xfrm>
        </p:spPr>
        <p:txBody>
          <a:bodyPr>
            <a:normAutofit/>
          </a:bodyPr>
          <a:lstStyle/>
          <a:p>
            <a:pPr algn="ctr"/>
            <a:r>
              <a:rPr lang="en-US" sz="8000" dirty="0"/>
              <a:t>THANK YOU</a:t>
            </a:r>
          </a:p>
        </p:txBody>
      </p:sp>
    </p:spTree>
    <p:extLst>
      <p:ext uri="{BB962C8B-B14F-4D97-AF65-F5344CB8AC3E}">
        <p14:creationId xmlns:p14="http://schemas.microsoft.com/office/powerpoint/2010/main" val="14124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A9AC-C688-7190-D4B0-C3E8C59B674E}"/>
              </a:ext>
            </a:extLst>
          </p:cNvPr>
          <p:cNvSpPr>
            <a:spLocks noGrp="1"/>
          </p:cNvSpPr>
          <p:nvPr>
            <p:ph type="title"/>
          </p:nvPr>
        </p:nvSpPr>
        <p:spPr/>
        <p:txBody>
          <a:bodyPr>
            <a:normAutofit/>
          </a:bodyPr>
          <a:lstStyle/>
          <a:p>
            <a:pPr algn="ctr"/>
            <a:r>
              <a:rPr lang="en-US" dirty="0"/>
              <a:t>Group member information</a:t>
            </a:r>
          </a:p>
        </p:txBody>
      </p:sp>
      <p:sp>
        <p:nvSpPr>
          <p:cNvPr id="6" name="TextBox 5">
            <a:extLst>
              <a:ext uri="{FF2B5EF4-FFF2-40B4-BE49-F238E27FC236}">
                <a16:creationId xmlns:a16="http://schemas.microsoft.com/office/drawing/2014/main" id="{1575EC72-90DC-8A2C-BE13-B340D606A32C}"/>
              </a:ext>
            </a:extLst>
          </p:cNvPr>
          <p:cNvSpPr txBox="1"/>
          <p:nvPr/>
        </p:nvSpPr>
        <p:spPr>
          <a:xfrm>
            <a:off x="506499" y="2555883"/>
            <a:ext cx="4017703" cy="2554545"/>
          </a:xfrm>
          <a:prstGeom prst="rect">
            <a:avLst/>
          </a:prstGeom>
          <a:noFill/>
        </p:spPr>
        <p:txBody>
          <a:bodyPr wrap="none" rtlCol="0">
            <a:spAutoFit/>
          </a:bodyPr>
          <a:lstStyle/>
          <a:p>
            <a:r>
              <a:rPr lang="en-US" sz="2000" dirty="0"/>
              <a:t>First name: Satya Sanjna Reddy</a:t>
            </a:r>
          </a:p>
          <a:p>
            <a:endParaRPr lang="en-US" sz="2000" dirty="0"/>
          </a:p>
          <a:p>
            <a:r>
              <a:rPr lang="en-US" sz="2000" dirty="0"/>
              <a:t> Last name: </a:t>
            </a:r>
            <a:r>
              <a:rPr lang="en-US" sz="2000" dirty="0" err="1"/>
              <a:t>Paluri</a:t>
            </a:r>
            <a:endParaRPr lang="en-US" sz="2000" dirty="0"/>
          </a:p>
          <a:p>
            <a:endParaRPr lang="en-US" sz="2000" dirty="0"/>
          </a:p>
          <a:p>
            <a:r>
              <a:rPr lang="en-US" sz="2000" dirty="0"/>
              <a:t>Email address: </a:t>
            </a:r>
            <a:r>
              <a:rPr lang="en-US" sz="2000" dirty="0">
                <a:solidFill>
                  <a:schemeClr val="accent1">
                    <a:lumMod val="60000"/>
                    <a:lumOff val="40000"/>
                  </a:schemeClr>
                </a:solidFill>
                <a:hlinkClick r:id="rId2"/>
              </a:rPr>
              <a:t>sxp29251@ucmo.edu</a:t>
            </a:r>
            <a:endParaRPr lang="en-US" sz="2000" dirty="0">
              <a:solidFill>
                <a:schemeClr val="accent1">
                  <a:lumMod val="60000"/>
                  <a:lumOff val="40000"/>
                </a:schemeClr>
              </a:solidFill>
            </a:endParaRPr>
          </a:p>
          <a:p>
            <a:endParaRPr lang="en-US" sz="2000" dirty="0"/>
          </a:p>
          <a:p>
            <a:r>
              <a:rPr lang="en-US" sz="2000" dirty="0"/>
              <a:t>#700 number: 700752925</a:t>
            </a:r>
          </a:p>
          <a:p>
            <a:endParaRPr lang="en-US" sz="2000" dirty="0"/>
          </a:p>
        </p:txBody>
      </p:sp>
      <p:sp>
        <p:nvSpPr>
          <p:cNvPr id="7" name="TextBox 6">
            <a:extLst>
              <a:ext uri="{FF2B5EF4-FFF2-40B4-BE49-F238E27FC236}">
                <a16:creationId xmlns:a16="http://schemas.microsoft.com/office/drawing/2014/main" id="{F129FFE0-4E35-648F-4AFA-00882A38B3CE}"/>
              </a:ext>
            </a:extLst>
          </p:cNvPr>
          <p:cNvSpPr txBox="1"/>
          <p:nvPr/>
        </p:nvSpPr>
        <p:spPr>
          <a:xfrm>
            <a:off x="4440846" y="2555883"/>
            <a:ext cx="4101059" cy="2554545"/>
          </a:xfrm>
          <a:prstGeom prst="rect">
            <a:avLst/>
          </a:prstGeom>
          <a:noFill/>
        </p:spPr>
        <p:txBody>
          <a:bodyPr wrap="none" rtlCol="0">
            <a:spAutoFit/>
          </a:bodyPr>
          <a:lstStyle/>
          <a:p>
            <a:r>
              <a:rPr lang="en-US" sz="2000" dirty="0"/>
              <a:t>First name: Nandhini</a:t>
            </a:r>
          </a:p>
          <a:p>
            <a:endParaRPr lang="en-US" sz="2000" dirty="0"/>
          </a:p>
          <a:p>
            <a:r>
              <a:rPr lang="en-US" sz="2000" dirty="0"/>
              <a:t> Last name: </a:t>
            </a:r>
            <a:r>
              <a:rPr lang="en-US" sz="2000" dirty="0" err="1"/>
              <a:t>Chandrakala</a:t>
            </a:r>
            <a:r>
              <a:rPr lang="en-US" sz="2000" dirty="0"/>
              <a:t> </a:t>
            </a:r>
            <a:r>
              <a:rPr lang="en-US" sz="2000" dirty="0" err="1"/>
              <a:t>Raghukumar</a:t>
            </a:r>
            <a:endParaRPr lang="en-US" sz="2000" dirty="0"/>
          </a:p>
          <a:p>
            <a:endParaRPr lang="en-US" sz="2000" dirty="0"/>
          </a:p>
          <a:p>
            <a:r>
              <a:rPr lang="en-US" sz="2000" dirty="0"/>
              <a:t>Email address: </a:t>
            </a:r>
            <a:r>
              <a:rPr lang="en-US" sz="2000" u="sng" dirty="0">
                <a:solidFill>
                  <a:schemeClr val="accent1">
                    <a:lumMod val="60000"/>
                    <a:lumOff val="40000"/>
                  </a:schemeClr>
                </a:solidFill>
              </a:rPr>
              <a:t>nxc63150</a:t>
            </a:r>
            <a:r>
              <a:rPr lang="en-US" sz="2000" u="sng" dirty="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700756315</a:t>
            </a:r>
          </a:p>
          <a:p>
            <a:endParaRPr lang="en-US" sz="2000" dirty="0"/>
          </a:p>
        </p:txBody>
      </p:sp>
      <p:sp>
        <p:nvSpPr>
          <p:cNvPr id="10" name="TextBox 9">
            <a:extLst>
              <a:ext uri="{FF2B5EF4-FFF2-40B4-BE49-F238E27FC236}">
                <a16:creationId xmlns:a16="http://schemas.microsoft.com/office/drawing/2014/main" id="{3FA4A9A9-2299-1E8E-D4DA-6217527CD67D}"/>
              </a:ext>
            </a:extLst>
          </p:cNvPr>
          <p:cNvSpPr txBox="1"/>
          <p:nvPr/>
        </p:nvSpPr>
        <p:spPr>
          <a:xfrm>
            <a:off x="8541905" y="2555883"/>
            <a:ext cx="3829396" cy="2554545"/>
          </a:xfrm>
          <a:prstGeom prst="rect">
            <a:avLst/>
          </a:prstGeom>
          <a:noFill/>
        </p:spPr>
        <p:txBody>
          <a:bodyPr wrap="square" rtlCol="0">
            <a:spAutoFit/>
          </a:bodyPr>
          <a:lstStyle/>
          <a:p>
            <a:r>
              <a:rPr lang="en-US" sz="2000" dirty="0"/>
              <a:t>First name: Sunil </a:t>
            </a:r>
          </a:p>
          <a:p>
            <a:endParaRPr lang="en-US" sz="2000" dirty="0"/>
          </a:p>
          <a:p>
            <a:r>
              <a:rPr lang="en-US" sz="2000" dirty="0"/>
              <a:t> Last name: </a:t>
            </a:r>
            <a:r>
              <a:rPr lang="en-US" sz="2000" dirty="0" err="1"/>
              <a:t>Mallik</a:t>
            </a:r>
            <a:r>
              <a:rPr lang="en-US" sz="2000" dirty="0"/>
              <a:t> </a:t>
            </a:r>
            <a:r>
              <a:rPr lang="en-US" sz="2000" dirty="0" err="1"/>
              <a:t>Addagiri</a:t>
            </a:r>
            <a:endParaRPr lang="en-US" sz="2000" dirty="0"/>
          </a:p>
          <a:p>
            <a:endParaRPr lang="en-US" sz="2000" dirty="0"/>
          </a:p>
          <a:p>
            <a:r>
              <a:rPr lang="en-US" sz="2000" dirty="0"/>
              <a:t>Email address: </a:t>
            </a:r>
            <a:r>
              <a:rPr lang="en-US" sz="2000" u="sng" dirty="0">
                <a:solidFill>
                  <a:schemeClr val="accent1">
                    <a:lumMod val="60000"/>
                    <a:lumOff val="40000"/>
                  </a:schemeClr>
                </a:solidFill>
              </a:rPr>
              <a:t>sxa25990</a:t>
            </a:r>
            <a:r>
              <a:rPr lang="en-US" sz="2000" u="sng" dirty="0">
                <a:solidFill>
                  <a:schemeClr val="accent1">
                    <a:lumMod val="60000"/>
                    <a:lumOff val="40000"/>
                  </a:schemeClr>
                </a:solidFill>
                <a:hlinkClick r:id="rId2"/>
              </a:rPr>
              <a:t>@ucmo.edu</a:t>
            </a:r>
            <a:endParaRPr lang="en-US" sz="2000" u="sng" dirty="0">
              <a:solidFill>
                <a:schemeClr val="accent1">
                  <a:lumMod val="60000"/>
                  <a:lumOff val="40000"/>
                </a:schemeClr>
              </a:solidFill>
            </a:endParaRPr>
          </a:p>
          <a:p>
            <a:endParaRPr lang="en-US" sz="2000" dirty="0"/>
          </a:p>
          <a:p>
            <a:r>
              <a:rPr lang="en-US" sz="2000" dirty="0"/>
              <a:t>#700 number: 700752925</a:t>
            </a:r>
          </a:p>
        </p:txBody>
      </p:sp>
    </p:spTree>
    <p:extLst>
      <p:ext uri="{BB962C8B-B14F-4D97-AF65-F5344CB8AC3E}">
        <p14:creationId xmlns:p14="http://schemas.microsoft.com/office/powerpoint/2010/main" val="45537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A9AC-C688-7190-D4B0-C3E8C59B674E}"/>
              </a:ext>
            </a:extLst>
          </p:cNvPr>
          <p:cNvSpPr>
            <a:spLocks noGrp="1"/>
          </p:cNvSpPr>
          <p:nvPr>
            <p:ph type="title"/>
          </p:nvPr>
        </p:nvSpPr>
        <p:spPr/>
        <p:txBody>
          <a:bodyPr>
            <a:normAutofit/>
          </a:bodyPr>
          <a:lstStyle/>
          <a:p>
            <a:pPr algn="ctr"/>
            <a:r>
              <a:rPr lang="en-US" dirty="0"/>
              <a:t>Roles/responsibilities &amp; contribution in project</a:t>
            </a:r>
          </a:p>
        </p:txBody>
      </p:sp>
      <p:sp>
        <p:nvSpPr>
          <p:cNvPr id="6" name="TextBox 5">
            <a:extLst>
              <a:ext uri="{FF2B5EF4-FFF2-40B4-BE49-F238E27FC236}">
                <a16:creationId xmlns:a16="http://schemas.microsoft.com/office/drawing/2014/main" id="{1575EC72-90DC-8A2C-BE13-B340D606A32C}"/>
              </a:ext>
            </a:extLst>
          </p:cNvPr>
          <p:cNvSpPr txBox="1"/>
          <p:nvPr/>
        </p:nvSpPr>
        <p:spPr>
          <a:xfrm>
            <a:off x="1489366" y="2555884"/>
            <a:ext cx="7904016" cy="1938992"/>
          </a:xfrm>
          <a:prstGeom prst="rect">
            <a:avLst/>
          </a:prstGeom>
          <a:noFill/>
        </p:spPr>
        <p:txBody>
          <a:bodyPr wrap="square" rtlCol="0">
            <a:spAutoFit/>
          </a:bodyPr>
          <a:lstStyle/>
          <a:p>
            <a:r>
              <a:rPr lang="en-US" sz="2000" dirty="0" err="1"/>
              <a:t>Satya</a:t>
            </a:r>
            <a:r>
              <a:rPr lang="en-US" sz="2000" dirty="0"/>
              <a:t> </a:t>
            </a:r>
            <a:r>
              <a:rPr lang="en-US" sz="2000" dirty="0" err="1"/>
              <a:t>Sanjna</a:t>
            </a:r>
            <a:r>
              <a:rPr lang="en-US" sz="2000" dirty="0"/>
              <a:t> Reddy </a:t>
            </a:r>
            <a:r>
              <a:rPr lang="en-US" sz="2000" dirty="0" err="1"/>
              <a:t>Paluri</a:t>
            </a:r>
            <a:r>
              <a:rPr lang="en-US" sz="2000" dirty="0"/>
              <a:t>: Code implementation/execution</a:t>
            </a:r>
          </a:p>
          <a:p>
            <a:endParaRPr lang="en-US" sz="2000" dirty="0"/>
          </a:p>
          <a:p>
            <a:r>
              <a:rPr lang="en-US" sz="2000" dirty="0" err="1"/>
              <a:t>Nandhini</a:t>
            </a:r>
            <a:r>
              <a:rPr lang="en-US" sz="2000" dirty="0"/>
              <a:t> </a:t>
            </a:r>
            <a:r>
              <a:rPr lang="en-US" sz="2000" dirty="0" err="1"/>
              <a:t>Chandrakala</a:t>
            </a:r>
            <a:r>
              <a:rPr lang="en-US" sz="2000" dirty="0"/>
              <a:t> </a:t>
            </a:r>
            <a:r>
              <a:rPr lang="en-US" sz="2000" dirty="0" err="1"/>
              <a:t>Raghukumar</a:t>
            </a:r>
            <a:r>
              <a:rPr lang="en-US" sz="2000" dirty="0"/>
              <a:t>: Final report making</a:t>
            </a:r>
          </a:p>
          <a:p>
            <a:endParaRPr lang="en-US" sz="2000" dirty="0"/>
          </a:p>
          <a:p>
            <a:r>
              <a:rPr lang="en-US" sz="2000" dirty="0"/>
              <a:t>Sunil </a:t>
            </a:r>
            <a:r>
              <a:rPr lang="en-US" sz="2000" dirty="0" err="1"/>
              <a:t>Mallik</a:t>
            </a:r>
            <a:r>
              <a:rPr lang="en-US" sz="2000" dirty="0"/>
              <a:t> </a:t>
            </a:r>
            <a:r>
              <a:rPr lang="en-US" sz="2000" dirty="0" err="1"/>
              <a:t>Addagiri</a:t>
            </a:r>
            <a:r>
              <a:rPr lang="en-US" sz="2000" dirty="0"/>
              <a:t>: Presentation </a:t>
            </a:r>
          </a:p>
          <a:p>
            <a:endParaRPr lang="en-US" sz="2000" dirty="0"/>
          </a:p>
        </p:txBody>
      </p:sp>
    </p:spTree>
    <p:extLst>
      <p:ext uri="{BB962C8B-B14F-4D97-AF65-F5344CB8AC3E}">
        <p14:creationId xmlns:p14="http://schemas.microsoft.com/office/powerpoint/2010/main" val="180986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0AFB-C3C8-AE0D-458B-16DC94C28662}"/>
              </a:ext>
            </a:extLst>
          </p:cNvPr>
          <p:cNvSpPr>
            <a:spLocks noGrp="1"/>
          </p:cNvSpPr>
          <p:nvPr>
            <p:ph type="title"/>
          </p:nvPr>
        </p:nvSpPr>
        <p:spPr>
          <a:xfrm>
            <a:off x="3325091" y="609600"/>
            <a:ext cx="4771505" cy="1052945"/>
          </a:xfrm>
        </p:spPr>
        <p:txBody>
          <a:bodyPr>
            <a:normAutofit/>
          </a:bodyPr>
          <a:lstStyle/>
          <a:p>
            <a:pPr algn="ctr"/>
            <a:r>
              <a:rPr lang="en-US" sz="4400" dirty="0"/>
              <a:t>Motivation </a:t>
            </a:r>
          </a:p>
        </p:txBody>
      </p:sp>
      <p:sp>
        <p:nvSpPr>
          <p:cNvPr id="3" name="Content Placeholder 2">
            <a:extLst>
              <a:ext uri="{FF2B5EF4-FFF2-40B4-BE49-F238E27FC236}">
                <a16:creationId xmlns:a16="http://schemas.microsoft.com/office/drawing/2014/main" id="{C65FD33E-79F3-D1A6-1769-BE6CF7AC28BE}"/>
              </a:ext>
            </a:extLst>
          </p:cNvPr>
          <p:cNvSpPr>
            <a:spLocks noGrp="1"/>
          </p:cNvSpPr>
          <p:nvPr>
            <p:ph idx="1"/>
          </p:nvPr>
        </p:nvSpPr>
        <p:spPr>
          <a:xfrm>
            <a:off x="685801" y="1546167"/>
            <a:ext cx="10131425" cy="4921135"/>
          </a:xfrm>
        </p:spPr>
        <p:txBody>
          <a:bodyPr>
            <a:normAutofit/>
          </a:bodyPr>
          <a:lstStyle/>
          <a:p>
            <a:pPr algn="just">
              <a:buFont typeface="Wingdings" panose="05000000000000000000" pitchFamily="2" charset="2"/>
              <a:buChar char="Ø"/>
            </a:pPr>
            <a:r>
              <a:rPr lang="en-US" sz="2000" dirty="0"/>
              <a:t>Gesture recognition is a rapidly expanding topic in image processing and artificial intelligence. </a:t>
            </a:r>
          </a:p>
          <a:p>
            <a:pPr algn="just">
              <a:buFont typeface="Wingdings" panose="05000000000000000000" pitchFamily="2" charset="2"/>
              <a:buChar char="Ø"/>
            </a:pPr>
            <a:r>
              <a:rPr lang="en-US" sz="2000" dirty="0"/>
              <a:t>The most important reason for the development of gesture recognition is the ability to construct a simple communication line between humans and computers known as HCI (Human Computer Interaction)</a:t>
            </a:r>
          </a:p>
          <a:p>
            <a:pPr algn="just">
              <a:buFont typeface="Wingdings" panose="05000000000000000000" pitchFamily="2" charset="2"/>
              <a:buChar char="Ø"/>
            </a:pPr>
            <a:r>
              <a:rPr lang="en-US" sz="2000" dirty="0"/>
              <a:t>This research focuses on identifying hand positions and establishing a man-machine interface. The image's hand region is detected, and the number of active fingers is calculated. </a:t>
            </a:r>
          </a:p>
          <a:p>
            <a:pPr algn="just">
              <a:buFont typeface="Wingdings" panose="05000000000000000000" pitchFamily="2" charset="2"/>
              <a:buChar char="Ø"/>
            </a:pPr>
            <a:r>
              <a:rPr lang="en-US" sz="2000" dirty="0"/>
              <a:t>The input, which can be an image or a frame from a video, can be collected from a web camera or any other camera in this manner. </a:t>
            </a:r>
          </a:p>
          <a:p>
            <a:pPr algn="just">
              <a:buFont typeface="Wingdings" panose="05000000000000000000" pitchFamily="2" charset="2"/>
              <a:buChar char="Ø"/>
            </a:pPr>
            <a:r>
              <a:rPr lang="en-US" sz="2000" dirty="0"/>
              <a:t>We build a human gesture identification system based on a Convolution Neural Network (CNN) with minimal effort on modelling diverse motions, in which the skin color model is improved and the hand stance is calibrated to increase recognition accuracies.</a:t>
            </a:r>
          </a:p>
        </p:txBody>
      </p:sp>
    </p:spTree>
    <p:extLst>
      <p:ext uri="{BB962C8B-B14F-4D97-AF65-F5344CB8AC3E}">
        <p14:creationId xmlns:p14="http://schemas.microsoft.com/office/powerpoint/2010/main" val="157390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3068-6CFE-246E-C6ED-FCA80164EA99}"/>
              </a:ext>
            </a:extLst>
          </p:cNvPr>
          <p:cNvSpPr>
            <a:spLocks noGrp="1"/>
          </p:cNvSpPr>
          <p:nvPr>
            <p:ph type="title"/>
          </p:nvPr>
        </p:nvSpPr>
        <p:spPr>
          <a:xfrm>
            <a:off x="685801" y="609601"/>
            <a:ext cx="10131425" cy="1169324"/>
          </a:xfrm>
        </p:spPr>
        <p:txBody>
          <a:bodyPr/>
          <a:lstStyle/>
          <a:p>
            <a:pPr algn="ctr"/>
            <a:r>
              <a:rPr lang="en-US" dirty="0"/>
              <a:t>OBJECTIVE </a:t>
            </a:r>
          </a:p>
        </p:txBody>
      </p:sp>
      <p:sp>
        <p:nvSpPr>
          <p:cNvPr id="3" name="Content Placeholder 2">
            <a:extLst>
              <a:ext uri="{FF2B5EF4-FFF2-40B4-BE49-F238E27FC236}">
                <a16:creationId xmlns:a16="http://schemas.microsoft.com/office/drawing/2014/main" id="{28D8864C-35EC-921B-42E7-35E296CB142C}"/>
              </a:ext>
            </a:extLst>
          </p:cNvPr>
          <p:cNvSpPr>
            <a:spLocks noGrp="1"/>
          </p:cNvSpPr>
          <p:nvPr>
            <p:ph idx="1"/>
          </p:nvPr>
        </p:nvSpPr>
        <p:spPr>
          <a:xfrm>
            <a:off x="1030287" y="1778925"/>
            <a:ext cx="10131425" cy="4721628"/>
          </a:xfrm>
        </p:spPr>
        <p:txBody>
          <a:bodyPr>
            <a:noAutofit/>
          </a:bodyPr>
          <a:lstStyle/>
          <a:p>
            <a:pPr algn="just">
              <a:buFont typeface="Wingdings" panose="05000000000000000000" pitchFamily="2" charset="2"/>
              <a:buChar char="Ø"/>
            </a:pPr>
            <a:r>
              <a:rPr lang="en-US" sz="2000" dirty="0"/>
              <a:t>The primary purpose is to categorize hand motions into predetermined groups. Each gesture denotes a different instruction or action, such as "open hand," "close fist," or "thumbs up." CNNs are particularly good at learning hierarchical features, making them ideal for image classification applications.</a:t>
            </a:r>
          </a:p>
          <a:p>
            <a:pPr algn="just">
              <a:buFont typeface="Wingdings" panose="05000000000000000000" pitchFamily="2" charset="2"/>
              <a:buChar char="Ø"/>
            </a:pPr>
            <a:r>
              <a:rPr lang="en-US" sz="2000" dirty="0"/>
              <a:t>Hand gesture recognition systems should be able to recognize motions from a variety of users, taking into account differences in hand shapes, sizes, and looks. CNNs are capable of learning generalizable features that aid in user-independent recognition.</a:t>
            </a:r>
          </a:p>
          <a:p>
            <a:pPr algn="just">
              <a:buFont typeface="Wingdings" panose="05000000000000000000" pitchFamily="2" charset="2"/>
              <a:buChar char="Ø"/>
            </a:pPr>
            <a:r>
              <a:rPr lang="en-US" sz="2000" dirty="0"/>
              <a:t>	A large amount of labelled data is required to train a hand gesture recognition system. Data augmentation and efficient data utilization can assist CNNs generalize well even with little training samples.</a:t>
            </a:r>
          </a:p>
          <a:p>
            <a:pPr algn="just">
              <a:buFont typeface="Wingdings" panose="05000000000000000000" pitchFamily="2" charset="2"/>
              <a:buChar char="Ø"/>
            </a:pPr>
            <a:r>
              <a:rPr lang="en-US" sz="2000" dirty="0"/>
              <a:t>Combining information from several modalities, such as depth data from depth sensors or RGB data from cameras, can improve hand gesture recognition accuracy and robustness. CNNs can be constructed to properly handle multi-modal input data</a:t>
            </a:r>
          </a:p>
        </p:txBody>
      </p:sp>
    </p:spTree>
    <p:extLst>
      <p:ext uri="{BB962C8B-B14F-4D97-AF65-F5344CB8AC3E}">
        <p14:creationId xmlns:p14="http://schemas.microsoft.com/office/powerpoint/2010/main" val="123137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ECEF-404E-B707-2BA5-2D9FF2D95952}"/>
              </a:ext>
            </a:extLst>
          </p:cNvPr>
          <p:cNvSpPr>
            <a:spLocks noGrp="1"/>
          </p:cNvSpPr>
          <p:nvPr>
            <p:ph type="title"/>
          </p:nvPr>
        </p:nvSpPr>
        <p:spPr>
          <a:xfrm>
            <a:off x="685801" y="-49877"/>
            <a:ext cx="10131425" cy="1047404"/>
          </a:xfrm>
        </p:spPr>
        <p:txBody>
          <a:bodyPr/>
          <a:lstStyle/>
          <a:p>
            <a:pPr algn="ctr"/>
            <a:r>
              <a:rPr lang="en-US" dirty="0"/>
              <a:t>Related work</a:t>
            </a:r>
          </a:p>
        </p:txBody>
      </p:sp>
      <p:sp>
        <p:nvSpPr>
          <p:cNvPr id="3" name="Content Placeholder 2">
            <a:extLst>
              <a:ext uri="{FF2B5EF4-FFF2-40B4-BE49-F238E27FC236}">
                <a16:creationId xmlns:a16="http://schemas.microsoft.com/office/drawing/2014/main" id="{A3DB2CD1-0C3A-8DD2-15AA-9537901E8433}"/>
              </a:ext>
            </a:extLst>
          </p:cNvPr>
          <p:cNvSpPr>
            <a:spLocks noGrp="1"/>
          </p:cNvSpPr>
          <p:nvPr>
            <p:ph idx="1"/>
          </p:nvPr>
        </p:nvSpPr>
        <p:spPr>
          <a:xfrm>
            <a:off x="1030287" y="1870287"/>
            <a:ext cx="10131425" cy="3649133"/>
          </a:xfrm>
        </p:spPr>
        <p:txBody>
          <a:bodyPr>
            <a:noAutofit/>
          </a:bodyPr>
          <a:lstStyle/>
          <a:p>
            <a:pPr algn="just"/>
            <a:r>
              <a:rPr lang="en-US" sz="2000" dirty="0"/>
              <a:t>Gesture recognition is a complex system involving gesture modelling, analysis, and machine learning. Previous work has used the Hidden Markov Model (HMM) and Finite State Machine (FSM) models to recognize human motions and train gesture representations. Feature extraction is crucial for recognizing gestures, but light conditions can impact it. </a:t>
            </a:r>
          </a:p>
          <a:p>
            <a:pPr algn="just"/>
            <a:r>
              <a:rPr lang="en-US" sz="2000" dirty="0"/>
              <a:t>Gesture semantic analysis is suitable for recognizing sequences of gestures, but not simple continuous motions. Rule-based systems have been developed for identifying waving, jumping, and marching movements. Deep learning, particularly CNN, is used for image-based learning. </a:t>
            </a:r>
          </a:p>
          <a:p>
            <a:pPr algn="just"/>
            <a:r>
              <a:rPr lang="en-US" sz="2000" dirty="0"/>
              <a:t>The study investigates the efficacy of two feature extraction methods, hand contour and complex moments, in solving the hand gesture identification problem. The back-propagation learning algorithm is used to construct an artificial neural network for classification. The proposed system includes a recognition algorithm for six static hand gestures, processing images through pre-processing, feature extraction, and classification. </a:t>
            </a:r>
          </a:p>
          <a:p>
            <a:pPr algn="just"/>
            <a:r>
              <a:rPr lang="en-US" sz="2000" dirty="0"/>
              <a:t>A Pattern Recognition model for dynamic hand gesture recognition is proposed, combining CNN with a weighted fuzzy min-max neural network. This model performs feature extraction, feature analysis, and spatiotemporal template data encoding based on the target's motion information.</a:t>
            </a:r>
          </a:p>
        </p:txBody>
      </p:sp>
    </p:spTree>
    <p:extLst>
      <p:ext uri="{BB962C8B-B14F-4D97-AF65-F5344CB8AC3E}">
        <p14:creationId xmlns:p14="http://schemas.microsoft.com/office/powerpoint/2010/main" val="188264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C458-7817-16E2-6562-AFE82AAC9CF5}"/>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89A2016E-4215-94B2-B0E6-C624DA4480ED}"/>
              </a:ext>
            </a:extLst>
          </p:cNvPr>
          <p:cNvSpPr>
            <a:spLocks noGrp="1"/>
          </p:cNvSpPr>
          <p:nvPr>
            <p:ph idx="1"/>
          </p:nvPr>
        </p:nvSpPr>
        <p:spPr>
          <a:xfrm>
            <a:off x="889001" y="2668540"/>
            <a:ext cx="10131425" cy="3649133"/>
          </a:xfrm>
        </p:spPr>
        <p:txBody>
          <a:bodyPr>
            <a:noAutofit/>
          </a:bodyPr>
          <a:lstStyle/>
          <a:p>
            <a:r>
              <a:rPr lang="en-US" sz="2000" dirty="0"/>
              <a:t>Classical interface technologies such as keyboard, mouse, touchscreen, and so on may constrain how we use the system. To interact with the system, all of these systems require physical contact. Gestures can be used to interpret the same functionality as physical interactions with interface devices. The problem statement is to use CNN (Convolutional Neural Network) to recognize hand movements.</a:t>
            </a:r>
          </a:p>
          <a:p>
            <a:r>
              <a:rPr lang="en-US" sz="2000" dirty="0"/>
              <a:t>There are many applications where hand gesture can be used for interaction with systems like, videogames, controlling UAV’s, medical equipment’s, etc. These hand gestures can also be used by handicapped people to interact with the systems. The problem lies in understanding these gestures, as for different people, the same gesture may look different for performing the same task. This problem may be overthrown by the use of Deep Learning approaches. Convolution neural networks (CNN/'s) are proving to be ultimate tool to process such recognition systems. The only problem with the deep learning approaches it that they may work poorly in real world recognition. High computing power is required in order to process gestures. </a:t>
            </a:r>
          </a:p>
          <a:p>
            <a:endParaRPr lang="en-US" sz="2000" dirty="0"/>
          </a:p>
          <a:p>
            <a:endParaRPr lang="en-US" sz="2000" dirty="0"/>
          </a:p>
        </p:txBody>
      </p:sp>
    </p:spTree>
    <p:extLst>
      <p:ext uri="{BB962C8B-B14F-4D97-AF65-F5344CB8AC3E}">
        <p14:creationId xmlns:p14="http://schemas.microsoft.com/office/powerpoint/2010/main" val="9305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E1A4-5AB2-8022-A789-331EC0CB2901}"/>
              </a:ext>
            </a:extLst>
          </p:cNvPr>
          <p:cNvSpPr>
            <a:spLocks noGrp="1"/>
          </p:cNvSpPr>
          <p:nvPr>
            <p:ph type="title"/>
          </p:nvPr>
        </p:nvSpPr>
        <p:spPr>
          <a:xfrm>
            <a:off x="1612669" y="307571"/>
            <a:ext cx="8140528" cy="604058"/>
          </a:xfrm>
        </p:spPr>
        <p:txBody>
          <a:bodyPr>
            <a:normAutofit fontScale="90000"/>
          </a:bodyPr>
          <a:lstStyle/>
          <a:p>
            <a:pPr algn="ctr"/>
            <a:r>
              <a:rPr lang="en-US" dirty="0"/>
              <a:t>PROPOSED SOLUTION </a:t>
            </a:r>
          </a:p>
        </p:txBody>
      </p:sp>
      <p:sp>
        <p:nvSpPr>
          <p:cNvPr id="3" name="Content Placeholder 2">
            <a:extLst>
              <a:ext uri="{FF2B5EF4-FFF2-40B4-BE49-F238E27FC236}">
                <a16:creationId xmlns:a16="http://schemas.microsoft.com/office/drawing/2014/main" id="{8EAA5544-2DE9-B33C-F338-46ED4346521A}"/>
              </a:ext>
            </a:extLst>
          </p:cNvPr>
          <p:cNvSpPr>
            <a:spLocks noGrp="1"/>
          </p:cNvSpPr>
          <p:nvPr>
            <p:ph idx="1"/>
          </p:nvPr>
        </p:nvSpPr>
        <p:spPr>
          <a:xfrm>
            <a:off x="685800" y="1337733"/>
            <a:ext cx="10131425" cy="4910667"/>
          </a:xfrm>
        </p:spPr>
        <p:txBody>
          <a:bodyPr>
            <a:noAutofit/>
          </a:bodyPr>
          <a:lstStyle/>
          <a:p>
            <a:pPr algn="just">
              <a:buFont typeface="Wingdings" panose="05000000000000000000" pitchFamily="2" charset="2"/>
              <a:buChar char="Ø"/>
            </a:pPr>
            <a:r>
              <a:rPr lang="en-US" sz="2000" dirty="0"/>
              <a:t>The CNN or convolutional neural networks are the most commonly </a:t>
            </a:r>
            <a:r>
              <a:rPr lang="en-US" sz="2000" dirty="0" err="1"/>
              <a:t>usedalgorithms</a:t>
            </a:r>
            <a:r>
              <a:rPr lang="en-US" sz="2000" dirty="0"/>
              <a:t> for image classification problems. An image classifier takes a photograph or video as an input and classifies it into one of the possible categories that it was trained to identify. They have applications in various fields like driver less cars, defense, healthcare etc. The proposed system presents a recognition algorithm to recognize a set of six specific static hand gestures, namely: Open, Close, Cut, Paste, Maximize, and Minimize. The hand gesture image is passed through three stages, namely, pre-processing, feature extraction, and classification. In the pre-processing stage, some operations are applied to extract the hand gesture from its background and prepare the hand gesture image for the feature extraction stage.</a:t>
            </a:r>
          </a:p>
          <a:p>
            <a:pPr algn="just">
              <a:buFont typeface="Wingdings" panose="05000000000000000000" pitchFamily="2" charset="2"/>
              <a:buChar char="Ø"/>
            </a:pPr>
            <a:r>
              <a:rPr lang="en-US" sz="2000" dirty="0"/>
              <a:t>CNN, or convolutional neural networks, are widely used for image classification problems. They classify images into trained categories using a convolutional layer that performs hard computing processes. The convolutional layer includes learnable filters that are passed across the input volume, calculating the dot product between the filter's entries and the input. Each layer generates a separate activation map, which is stacked with depth dimensions to construct the output volume.</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41159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2F9D3-DE40-A696-C0A6-369718895436}"/>
              </a:ext>
            </a:extLst>
          </p:cNvPr>
          <p:cNvSpPr>
            <a:spLocks noGrp="1"/>
          </p:cNvSpPr>
          <p:nvPr>
            <p:ph idx="1"/>
          </p:nvPr>
        </p:nvSpPr>
        <p:spPr>
          <a:xfrm>
            <a:off x="318456" y="679646"/>
            <a:ext cx="6502555" cy="5591695"/>
          </a:xfrm>
        </p:spPr>
        <p:txBody>
          <a:bodyPr>
            <a:noAutofit/>
          </a:bodyPr>
          <a:lstStyle/>
          <a:p>
            <a:pPr>
              <a:lnSpc>
                <a:spcPct val="90000"/>
              </a:lnSpc>
              <a:buFont typeface="Wingdings" panose="05000000000000000000" pitchFamily="2" charset="2"/>
              <a:buChar char="Ø"/>
            </a:pPr>
            <a:r>
              <a:rPr lang="en-US" sz="2000" dirty="0"/>
              <a:t>The size of the output volume is influenced by three hyperparameters: depth, stride, zero padding, and speed. The number of neurons "fit" is calculated as (W-F+2P)/S+1, where W is the input volume size, F is the receptive field size of the Convolution Layer neurons, S is the stride with which they are applied, and P is the amount of zero padding used on the border.</a:t>
            </a:r>
          </a:p>
          <a:p>
            <a:pPr>
              <a:lnSpc>
                <a:spcPct val="90000"/>
              </a:lnSpc>
              <a:buFont typeface="Wingdings" panose="05000000000000000000" pitchFamily="2" charset="2"/>
              <a:buChar char="Ø"/>
            </a:pPr>
            <a:r>
              <a:rPr lang="en-US" sz="2000" dirty="0"/>
              <a:t>A convolutional neural network (CNN) is a deep learning system that can switch between fully connected and convolutional layers. It consists of three layers: convolutional, pooling, and fully connected. The RELU activation function is also written as a layer.</a:t>
            </a:r>
          </a:p>
          <a:p>
            <a:pPr>
              <a:lnSpc>
                <a:spcPct val="90000"/>
              </a:lnSpc>
              <a:buFont typeface="Wingdings" panose="05000000000000000000" pitchFamily="2" charset="2"/>
              <a:buChar char="Ø"/>
            </a:pPr>
            <a:r>
              <a:rPr lang="en-US" sz="2000" dirty="0"/>
              <a:t> The CNN architecture follows a pattern: INPUT -&gt; [[CONV -&gt; RELU]]*N -&gt; POOL?]*M -&gt; [FC -&gt; RELU]*K -&gt; FC, where * denotes repetition and POOL? denotes an optional pooling layer. The system was built with the MATLAB R20187bV programming language.</a:t>
            </a:r>
          </a:p>
          <a:p>
            <a:pPr>
              <a:lnSpc>
                <a:spcPct val="90000"/>
              </a:lnSpc>
              <a:buFont typeface="Wingdings" panose="05000000000000000000" pitchFamily="2" charset="2"/>
              <a:buChar char="Ø"/>
            </a:pPr>
            <a:r>
              <a:rPr lang="en-US" sz="2000" dirty="0"/>
              <a:t> In this study, hand gestures were inputted using 140 motions for twenty participants. CNN is an essential component of deep learning, as it can train data without the use of image processing software. The CNN structure consists of seven layers, each with different capabilities and sizes.</a:t>
            </a:r>
          </a:p>
        </p:txBody>
      </p:sp>
      <p:pic>
        <p:nvPicPr>
          <p:cNvPr id="5" name="Picture 4" descr="A diagram of a network structure&#10;&#10;Description automatically generated">
            <a:extLst>
              <a:ext uri="{FF2B5EF4-FFF2-40B4-BE49-F238E27FC236}">
                <a16:creationId xmlns:a16="http://schemas.microsoft.com/office/drawing/2014/main" id="{7A8E84E5-6763-DE2B-6FA5-85B01B7731A7}"/>
              </a:ext>
            </a:extLst>
          </p:cNvPr>
          <p:cNvPicPr>
            <a:picLocks noChangeAspect="1"/>
          </p:cNvPicPr>
          <p:nvPr/>
        </p:nvPicPr>
        <p:blipFill>
          <a:blip r:embed="rId3"/>
          <a:stretch>
            <a:fillRect/>
          </a:stretch>
        </p:blipFill>
        <p:spPr>
          <a:xfrm>
            <a:off x="6774007" y="1320800"/>
            <a:ext cx="5297920" cy="431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8744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226</TotalTime>
  <Words>1771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PowerPoint Presentation</vt:lpstr>
      <vt:lpstr>Group member information</vt:lpstr>
      <vt:lpstr>Roles/responsibilities &amp; contribution in project</vt:lpstr>
      <vt:lpstr>Motivation </vt:lpstr>
      <vt:lpstr>OBJECTIVE </vt:lpstr>
      <vt:lpstr>Related work</vt:lpstr>
      <vt:lpstr>PROBLEM STATEMENT</vt:lpstr>
      <vt:lpstr>PROPOSED SOLUTION </vt:lpstr>
      <vt:lpstr>PowerPoint Presentation</vt:lpstr>
      <vt:lpstr>RESULTS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Mallik Addagiri</dc:creator>
  <cp:lastModifiedBy>Nandhini C R</cp:lastModifiedBy>
  <cp:revision>10</cp:revision>
  <dcterms:created xsi:type="dcterms:W3CDTF">2023-11-29T23:56:43Z</dcterms:created>
  <dcterms:modified xsi:type="dcterms:W3CDTF">2023-11-30T08:51:08Z</dcterms:modified>
</cp:coreProperties>
</file>