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7559675" cx="10080625"/>
  <p:notesSz cx="7772400" cy="10058400"/>
  <p:embeddedFontLst>
    <p:embeddedFont>
      <p:font typeface="Robo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3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3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4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4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4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4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p4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4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8" name="Google Shape;558;p4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p5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8" name="Google Shape;588;p5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8" name="Google Shape;598;p5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p5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8" name="Google Shape;618;p5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8" name="Google Shape;628;p5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5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p5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3280" y="176832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3280" y="437364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328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052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328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6976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588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328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6976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588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0328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15052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515052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0328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0328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515052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03280" y="437364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03280" y="176832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03280" y="437364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0328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515052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0328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56976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635880" y="176832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0328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56976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635880" y="4373640"/>
            <a:ext cx="29199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328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052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052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328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3280" y="1768320"/>
            <a:ext cx="4425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0520" y="437364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328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0520" y="1768320"/>
            <a:ext cx="442548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3280" y="4373640"/>
            <a:ext cx="906912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883440" y="6886440"/>
            <a:ext cx="831348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0" i="0" lang="en-I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80" y="1697040"/>
            <a:ext cx="9070560" cy="426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5154480" y="3281400"/>
            <a:ext cx="255240" cy="43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503280" y="6218280"/>
            <a:ext cx="9070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8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System, Git - Devansh Sharma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VCS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Each client (essentially) holds a complete copy of the code base.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Code is shared between clients by push/pulls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Advantages over the centralized model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us to work offline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Branching is generally cheaper and merging is smoother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Faster workflow in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799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Eg: Git, Mercurial, BitKeeper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6200" y="1396440"/>
            <a:ext cx="3176640" cy="500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centralized Version Control System distributed under the Apache License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Contains a central repository typically located on a remote machine, on an svn server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Connectivity to the server is absolutely mandatory for performing any operation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200" y="1768320"/>
            <a:ext cx="3386160" cy="300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Subversion Concepts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 copy of code is separate from what you work 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copy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Snapshot of the repository. The repository is shared by all the teams, but people do not modify it directly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Making changes in your local codebase (working copy) reflect on the 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Trunk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Directory where all the main development happens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200" y="1768320"/>
            <a:ext cx="3386160" cy="300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Subversion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checkout a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copy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from a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svn checkout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799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add modified files to the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pending-changes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svn add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add the files to the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svn commit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synchronize the working copy with the repository.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svn update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200" y="1768320"/>
            <a:ext cx="3386160" cy="300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Introducing Git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360" y="1384200"/>
            <a:ext cx="3776760" cy="52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most popular implementation of a distributed version control system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Originates from the Linux kernel development and was founded in 2005 by Linus Torvalds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Free and open source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core of Git was originally written in the programming language 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280" y="2786400"/>
            <a:ext cx="3863160" cy="16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vs SVN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centralized VCS vs a Decentralized VCS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SVN has better file compression and storage capabilities than Git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has better branching and code merging support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At the end, it comes down to preference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Snapshots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way git keeps track of your code history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Essentially records what all your files look like at a given point in time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You decide when to take a snapshot, and of what files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Have the ability to go back to visit any snapshot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Commits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act of creating a snapshot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Can be a noun or verb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“I commited code”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“I just made a new commit”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Essentially, a project is made up of a bunch of </a:t>
            </a:r>
            <a:r>
              <a:rPr b="1" i="1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commits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Commits 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contain three pieces of information: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Information about how the files changed from previously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to the commit that came before 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Char char="○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Called the “parent commit”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hash 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code name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Char char="○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Will look something like: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8002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fb2d2ec5069fc6776c80b3ad6b7cbde3cade4e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HEAD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reference to the most recent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520" y="2376000"/>
            <a:ext cx="7566840" cy="377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502920" y="1768320"/>
            <a:ext cx="454824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World without VCS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Introducing VCS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Types of VCS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Introducing SVN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Introducing Git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Concepts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Workflow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Basics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Introducing Github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with Remotes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5181120" y="1768320"/>
            <a:ext cx="454824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Branches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Tagging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Stash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Github Pull Requests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Merge conflicts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Roboto"/>
              <a:buAutoNum type="arabicPeriod" startAt="11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Best Practices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Branches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Basically a movable pointer to a commit (which is HEAD for the branch)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maintaining multiple flows for development process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Eg: Different branches for development of new features or for fixing bugs or for deployment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6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Master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main branch in your project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Doesn’t have to be called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, but almost always is!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Created as default branch when initializing a new repo (git init)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40" y="3641400"/>
            <a:ext cx="6145200" cy="28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7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Concepts: Repositories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Often shortened to </a:t>
            </a:r>
            <a:r>
              <a:rPr b="1" i="1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‘repo’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collection of all the files and the history of those files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Consists of all your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Consists of multiple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branches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Can live on a local machine or on a remote server (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!)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act of copying a repository from a remote server is called 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cloning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Cloning from a remote server allows teams to work together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repo directory in the local machine contains the .git directory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Git Workflow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160" y="1954440"/>
            <a:ext cx="8234280" cy="453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Lifecycle in Git Repo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20" y="2107440"/>
            <a:ext cx="9559080" cy="394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in Git Local Workflow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Modify files in your 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working directory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Stage files, adding snapshots of them to your 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Do  a 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, which takes the files as they are in the staging area and stores that snapshot permanently to your Git directory (your local copy of the repo).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 case of newly created files (</a:t>
            </a:r>
            <a:r>
              <a:rPr b="1" i="0" lang="en-IN" sz="2000" u="none" cap="none" strike="noStrike">
                <a:solidFill>
                  <a:srgbClr val="0967B1"/>
                </a:solidFill>
                <a:latin typeface="Roboto"/>
                <a:ea typeface="Roboto"/>
                <a:cs typeface="Roboto"/>
                <a:sym typeface="Roboto"/>
              </a:rPr>
              <a:t>untracked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), stage the files and then commit to the repo.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Untrack files that should not be stored in the repo.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Create a local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Add all files to the staging area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add 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add &lt;files&gt;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 the files from staging into the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commit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commit -m “&lt;message&gt;”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View change of a file between the working tree and the repo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diff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diff &lt;file-name&gt;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Overall status of the working directory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status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history of all the revisions in the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log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Get list of or create new branches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branch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branch &lt;branch-name&gt;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Change branch or jump to commits in working directory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&lt;branch-name&gt;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&lt;revision-number&gt;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Move working directory changes to temporary stack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Made changes to a file in the working tree and want to restore it from the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-- &lt;filename&gt;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Revert the changes made by a commit (makes new commit)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revert &lt;revision-number&gt;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Revert changes by recent commit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reset --soft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reset --hard</a:t>
            </a:r>
            <a:endParaRPr b="1" i="0" sz="2400" u="none" cap="none" strike="noStrike">
              <a:solidFill>
                <a:srgbClr val="F14E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Roboto"/>
              <a:buChar char="■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Revert will leave a new commit</a:t>
            </a:r>
            <a:endParaRPr b="1" i="0" sz="2000" u="none" cap="none" strike="noStrike">
              <a:solidFill>
                <a:srgbClr val="F14E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Roboto"/>
              <a:buChar char="■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Reset will not leave a new commit</a:t>
            </a:r>
            <a:endParaRPr b="1" i="0" sz="2000" u="none" cap="none" strike="noStrike">
              <a:solidFill>
                <a:srgbClr val="F14E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Roboto"/>
              <a:buChar char="●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Reset will leave the changes in staging (soft)</a:t>
            </a:r>
            <a:endParaRPr b="1" i="0" sz="2000" u="none" cap="none" strike="noStrike">
              <a:solidFill>
                <a:srgbClr val="F14E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Roboto"/>
              <a:buChar char="●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Reset will delete the changes (hard)</a:t>
            </a:r>
            <a:endParaRPr b="1" i="0" sz="2000" u="none" cap="none" strike="noStrike">
              <a:solidFill>
                <a:srgbClr val="F14E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without VCS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20" y="2154960"/>
            <a:ext cx="9330120" cy="429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6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Remove a file from the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rm &lt;filename&gt;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 (Don’t forget to commit afterwards)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Rename a file in the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mv &lt;old-filename&gt; &lt;new-filename&gt;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(Don’t forget to commit afterwards)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Pop changes from stash to working directory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 pop stash@{&lt;stash-index&gt;}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Git Setup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502920" y="1768320"/>
            <a:ext cx="90687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Let’s get ready to use GIT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config --global user.name “Test User”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config --global user.email “test.user@gmail.com”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8"/>
          <p:cNvSpPr txBox="1"/>
          <p:nvPr/>
        </p:nvSpPr>
        <p:spPr>
          <a:xfrm>
            <a:off x="502920" y="1768320"/>
            <a:ext cx="51742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Largest web-based Git repository hosting service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Aka, hosts ‘remote Git repositories’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for code collaboration with anyone online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Adds extra functionality on top of git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UI, documentation, bug tracking, feature requests, pull requests, and more!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6520" y="2192040"/>
            <a:ext cx="3818520" cy="317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5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yourself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502920" y="1768320"/>
            <a:ext cx="90712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Create a Github account using Accolite ID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Create a new empty 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Terminologies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502920" y="1768320"/>
            <a:ext cx="90712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Fork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fork is a copy of a repository.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Forking a repository allows you to freely experiment with changes without affecting the original project.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Pull Request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Lets you tell others about changes you've pushed to a repository on GitHub.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Helps efficiently merge changes into other branches.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Remote Workflow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720" y="1562040"/>
            <a:ext cx="6220800" cy="50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6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2"/>
          <p:cNvSpPr txBox="1"/>
          <p:nvPr/>
        </p:nvSpPr>
        <p:spPr>
          <a:xfrm>
            <a:off x="502920" y="1768320"/>
            <a:ext cx="90712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Obtain a copy of 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remote repository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onto your local machine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clone &lt;github-repo-url&gt;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add a remote to your existing local repository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remote add &lt;remote_name&gt; &lt;url&gt;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42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origin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0" i="0" lang="en-IN" sz="28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is the name of the default remote repo)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Git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3"/>
          <p:cNvSpPr txBox="1"/>
          <p:nvPr/>
        </p:nvSpPr>
        <p:spPr>
          <a:xfrm>
            <a:off x="502920" y="1768320"/>
            <a:ext cx="581940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make your changes reflect on the remote repo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push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update your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local repository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with any changes that are made to the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remote repository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fetch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incorporate changes on the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remote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to your local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tree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pull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Note: A git pull is equivalent to a git fetch followed by a git merge.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680" y="2525400"/>
            <a:ext cx="3690360" cy="306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64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4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branch 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represents an independent line of development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Essentially it’s a way to request a brand new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directory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staging area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Commits </a:t>
            </a:r>
            <a:r>
              <a:rPr b="0" i="0" lang="en-IN" sz="20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are recorded in the history of the current branch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00" y="3973320"/>
            <a:ext cx="8399880" cy="291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4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65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Branches: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5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create a branch called experimental: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branch experimental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create new branch from current branch: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-b experimental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switch to the experimental branch: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experimental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merge changes into another branch (say, master):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checkout master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merge experimental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5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working alone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684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code stops working after making changes and saving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0" marL="5716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Accidentally deleted a critical file, hundreds of lines of code lost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8" lvl="0" marL="5716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840" lvl="0" marL="5716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Even worse, a Hard Drive Crash !!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685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66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Branches: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6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push changes of a new local branch to the remote repo: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push --set-upstream origin &lt;branch-name&gt;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delete local branch: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branch -d &lt;branch-name&gt;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delete remote branch: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push &lt;remote-name&gt; --delete &lt;branch-name&gt;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6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67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Tagging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git tag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mark specific points in the repo history, such as release points.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allows two types of tags –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Annotated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Lightweight tags are just pointers to commits and have a name only.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Annotated tags allow storing more information such as name, email, message etc.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6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Tagging: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list all tags: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tag -l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search for pattern in tag name: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tag -l “&lt;pattern&gt;”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create an annotated tag: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tag -a v1.0 -m “Initial release”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create a lightweight tag: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tag v1.0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Stash: Commands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9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git stash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when you want to record the current state of the working directory and the index, but want to go back to a clean working directory.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Saves you local modifications and reverts the </a:t>
            </a:r>
            <a:r>
              <a:rPr b="0" i="1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working tree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to match 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HEAD commit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view the modifications stashed away use: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 list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To restore your changes in to your working tree: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 pop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7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Stash: Use case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0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Pulling into a dirty tree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Scenario: You are in the middle of something but there are changes in</a:t>
            </a:r>
            <a:r>
              <a:rPr b="0" i="0" lang="en-IN" sz="2400" u="none" cap="none" strike="noStrike">
                <a:solidFill>
                  <a:srgbClr val="4E443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upstream</a:t>
            </a:r>
            <a:r>
              <a:rPr b="0" i="0" lang="en-IN" sz="2400" u="none" cap="none" strike="noStrike">
                <a:solidFill>
                  <a:srgbClr val="4E443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possible relevant to what you are doing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You try to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pull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but your </a:t>
            </a:r>
            <a:r>
              <a:rPr b="0" i="1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local changes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conflict with the </a:t>
            </a:r>
            <a:r>
              <a:rPr b="0" i="1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upstream changes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Solution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pull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4E32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stash pop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7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 Pull Requests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1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1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Used to easily merge branches from Github web interface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PR is created for requesting to merge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 into 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Eg: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You have made code changes for a new feature in the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branch; which was originally branched from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Now once you are done with development of the feature and have pushed your code to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 you need to get it merged to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So you now create a PR with </a:t>
            </a:r>
            <a:r>
              <a:rPr b="1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  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r>
              <a:rPr b="0" i="0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b="0" i="1" lang="en-IN" sz="21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feature.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7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 Pull Requests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2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2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Github will show the difference in the commits and code between the branches being merged for review before actually merging them.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Merge conflicts will also be reported here if any.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In case merge conflicts are reported, ideal solution is to merge 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 onto your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branch locally and resolve the conflicts. Then push the changes again. This will update the PR with the new commits.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PR’s are updated with new commits which are pushed, till they are merged and closed.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Also known as Merge Requests.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7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3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automatically handles merging of code if changes are in different files or different lines in same file.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But if there are competing changes in the same lines then Git cannot automatically merge them and reports a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merge conflict.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This can occur when 2 or more people may have made changes to the code in the same line.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4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74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4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Files with merge conflicts can be seen in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status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output.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At the location of conflict Git specifies the code as: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If you have questions, please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&lt;&lt;&lt;&lt;&lt;&lt;&lt; HEAD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open an issue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=======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ask your question in IRC.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	&gt;&gt;&gt;&gt;&gt;&gt;&gt; branch-a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This means “open an issue” is code in current branch (HEAD) and “ask your question in IRC.” is the code from branch-a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4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75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Fixing Merge Conflicts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5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5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Fixing merge conflicts involves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manually editing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the files to select the code that is needed and remove the extra headers (&lt;&lt;&lt;&lt;&lt;, &gt;&gt;&gt;&gt;&gt;, ====....).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Most modern editors/IDE (such as VS Code, IntelliJ Idea etc.) with Git integration allow fixing conflicts easily using the UI.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Once all conflicts are fixed, the changes should be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commited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and the merge process should continue (git commit &amp;&amp; git merge).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5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working in teams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Whose computer stores the “official” copy of the code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How do you collaborate efficiently and share changes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What happens when two or more people need to work on the same file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Possibility of changes getting overwritten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How do you keep a track of who is working on what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No easy way of finding who made what changes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685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76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Rewriting History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6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6"/>
          <p:cNvSpPr/>
          <p:nvPr/>
        </p:nvSpPr>
        <p:spPr>
          <a:xfrm>
            <a:off x="630000" y="189540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Rewriting git history is done by: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commit --amend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rebase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reflog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This process allows modifying you project history and so must be done with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care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as there is potential of losing or overwriting commits.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6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77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Amend Commit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7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7"/>
          <p:cNvSpPr/>
          <p:nvPr/>
        </p:nvSpPr>
        <p:spPr>
          <a:xfrm>
            <a:off x="630000" y="189540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changing/amending most recent commit.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Commands: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commit --amend -m “&lt;new-message&gt;”</a:t>
            </a:r>
            <a:b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changing the message of most recent commit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add &lt;forgotten-file&gt; &amp;&amp; git commit --amend --no-edit</a:t>
            </a:r>
            <a:b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adding a forgotten file to recent commit</a:t>
            </a:r>
            <a:b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--no-edit leaves the message untouched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7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78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Rebase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8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8"/>
          <p:cNvSpPr/>
          <p:nvPr/>
        </p:nvSpPr>
        <p:spPr>
          <a:xfrm>
            <a:off x="630000" y="189540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Used to modify history across multiple older commits.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Combines a sequence of commits and moves to one base commit at index.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48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Run using: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rebase &lt;base&gt;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○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rebase --interactive &lt;base&gt;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Running by interactive allows checking each commit individually while rebasing. Commits can also be amended using git amend in this process.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8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79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Rebase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79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160" y="1455480"/>
            <a:ext cx="7565400" cy="51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9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80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Reflog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0"/>
          <p:cNvSpPr txBox="1"/>
          <p:nvPr/>
        </p:nvSpPr>
        <p:spPr>
          <a:xfrm>
            <a:off x="50292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0"/>
          <p:cNvSpPr/>
          <p:nvPr/>
        </p:nvSpPr>
        <p:spPr>
          <a:xfrm>
            <a:off x="630000" y="189540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 safety-net utility that helps going back to old states of project’s commits.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Reflog records all updates as new entries that happen to the branch tip.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Branch tips are updated when you switch branches, pull changes, commit files or rewrite history.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You can run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git reflog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to get the list of entries showing updates with the commit hash as well. Using the commit hash one can make the needed changes.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Roboto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Reflog entries are stored upto 90 days.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80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1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81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Practices: Commit Messages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1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40" y="1768320"/>
            <a:ext cx="7980480" cy="46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81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8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Practices: Standards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82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80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469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2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69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Commits should be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Minimal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- contain changes related to only one problem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- should solve the problem it claims to solve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Commit messages should be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Concise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, yet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evocative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- Should be able to understand what the commit does at a glance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69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Generally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don’t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track files that can be generate by other files in the repo. Use 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.gitignore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file to handle this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Object files, jars, .class files, IDE specific files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8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Practices: Standards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3"/>
          <p:cNvSpPr txBox="1"/>
          <p:nvPr/>
        </p:nvSpPr>
        <p:spPr>
          <a:xfrm>
            <a:off x="502920" y="176832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master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branch should always be stable. Do not commit code to master that breaks the build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Avoid pushing changes directly to master. Branch out for a feature, push your changes there, then create a Pull Request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Always </a:t>
            </a: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pull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 before editing a file. (Keep your local copy updated with the remote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Don't forget to </a:t>
            </a:r>
            <a:r>
              <a:rPr b="1" i="0" lang="en-IN" sz="2400" u="none" cap="none" strike="noStrike">
                <a:solidFill>
                  <a:srgbClr val="F14E32"/>
                </a:solidFill>
                <a:latin typeface="Roboto"/>
                <a:ea typeface="Roboto"/>
                <a:cs typeface="Roboto"/>
                <a:sym typeface="Roboto"/>
              </a:rPr>
              <a:t>git push </a:t>
            </a: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after you have made and committed changes.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83"/>
          <p:cNvSpPr/>
          <p:nvPr/>
        </p:nvSpPr>
        <p:spPr>
          <a:xfrm>
            <a:off x="630000" y="1895400"/>
            <a:ext cx="90694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Motivations of VCS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Solution to all the problems presented in the previous slides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Allows developers to work simultaneously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Prevents overwriting of each other’s changes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Version Control works as a time capsule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Maintains history of every revision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VCS 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503280" y="1768320"/>
            <a:ext cx="906912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Software that tracks and manages changes to a set of files and resources.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Keeps a shared copy of all files for intended users to access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799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Keeps the current versions of files as well as backups of previous versions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799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Facilitates managing &amp; viewing changes made by other people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799" lvl="0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Manages conflicts when multiple people have modified one file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VCS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" y="2562840"/>
            <a:ext cx="4781160" cy="33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000" y="2343960"/>
            <a:ext cx="4063680" cy="436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1851120" y="1740600"/>
            <a:ext cx="1643760" cy="3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VCS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6864480" y="1740600"/>
            <a:ext cx="1613160" cy="3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VCS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7227720" y="6886440"/>
            <a:ext cx="23461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VCS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502920" y="1768320"/>
            <a:ext cx="516168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One centralized server and a number of clients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It holds all the files under revision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The clients access the files from the centralized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45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5445F"/>
                </a:solidFill>
                <a:latin typeface="Roboto"/>
                <a:ea typeface="Roboto"/>
                <a:cs typeface="Roboto"/>
                <a:sym typeface="Roboto"/>
              </a:rPr>
              <a:t>Eg: SVN (Subversion)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440" y="1546200"/>
            <a:ext cx="3846600" cy="501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00" y="174960"/>
            <a:ext cx="1163520" cy="119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3448440" y="6886800"/>
            <a:ext cx="31935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Copyright 2021 Accolite. All Rights Reserved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