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x="10071100" cy="7556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aj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aj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7" name="Shape 37"/>
          <p:cNvSpPr/>
          <p:nvPr>
            <p:ph type="sldImg"/>
          </p:nvPr>
        </p:nvSpPr>
        <p:spPr>
          <a:xfrm>
            <a:off x="1143000" y="685800"/>
            <a:ext cx="4572000" cy="3429000"/>
          </a:xfrm>
          <a:prstGeom prst="rect">
            <a:avLst/>
          </a:prstGeom>
        </p:spPr>
        <p:txBody>
          <a:bodyPr/>
          <a:lstStyle/>
          <a:p>
            <a:pPr/>
          </a:p>
        </p:txBody>
      </p:sp>
      <p:sp>
        <p:nvSpPr>
          <p:cNvPr id="38" name="Shape 3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 name="Shape 89"/>
          <p:cNvSpPr/>
          <p:nvPr>
            <p:ph type="sldImg"/>
          </p:nvPr>
        </p:nvSpPr>
        <p:spPr>
          <a:prstGeom prst="rect">
            <a:avLst/>
          </a:prstGeom>
        </p:spPr>
        <p:txBody>
          <a:bodyPr/>
          <a:lstStyle/>
          <a:p>
            <a:pPr/>
          </a:p>
        </p:txBody>
      </p:sp>
      <p:sp>
        <p:nvSpPr>
          <p:cNvPr id="90" name="Shape 90"/>
          <p:cNvSpPr/>
          <p:nvPr>
            <p:ph type="body" sz="quarter" idx="1"/>
          </p:nvPr>
        </p:nvSpPr>
        <p:spPr>
          <a:prstGeom prst="rect">
            <a:avLst/>
          </a:prstGeom>
        </p:spPr>
        <p:txBody>
          <a:bodyPr/>
          <a:lstStyle/>
          <a:p>
            <a:pPr marL="228600">
              <a:defRPr sz="1100"/>
            </a:pPr>
            <a:r>
              <a:t>Create Table USER </a:t>
            </a:r>
            <a:br/>
            <a:r>
              <a:t>ADD ATTRIBUTES</a:t>
            </a:r>
          </a:p>
          <a:p>
            <a:pPr marL="228600">
              <a:defRPr sz="1100"/>
            </a:pPr>
            <a:r>
              <a:t>	-&gt; USER_ID</a:t>
            </a:r>
          </a:p>
          <a:p>
            <a:pPr marL="228600">
              <a:defRPr sz="1100"/>
            </a:pPr>
            <a:r>
              <a:t>	-&gt; NAME</a:t>
            </a:r>
          </a:p>
          <a:p>
            <a:pPr marL="228600">
              <a:defRPr sz="1100"/>
            </a:pPr>
            <a:r>
              <a:t>	-&gt; PHONE</a:t>
            </a:r>
          </a:p>
          <a:p>
            <a:pPr marL="228600">
              <a:defRPr sz="1100"/>
            </a:pPr>
            <a:r>
              <a:t>	-&gt; EMAIL</a:t>
            </a:r>
          </a:p>
          <a:p>
            <a:pPr marL="228600">
              <a:defRPr sz="1100"/>
            </a:pPr>
            <a:r>
              <a:t>	-&gt; DATE OF BIRTH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a:p>
        </p:txBody>
      </p:sp>
      <p:sp>
        <p:nvSpPr>
          <p:cNvPr id="112" name="Shape 112"/>
          <p:cNvSpPr/>
          <p:nvPr>
            <p:ph type="body" sz="quarter" idx="1"/>
          </p:nvPr>
        </p:nvSpPr>
        <p:spPr>
          <a:prstGeom prst="rect">
            <a:avLst/>
          </a:prstGeom>
        </p:spPr>
        <p:txBody>
          <a:bodyPr/>
          <a:lstStyle/>
          <a:p>
            <a:pPr marL="228600">
              <a:defRPr sz="1100"/>
            </a:pPr>
            <a:r>
              <a:t>Conceptual Data Model</a:t>
            </a:r>
          </a:p>
          <a:p>
            <a:pPr marL="228600">
              <a:defRPr sz="1100"/>
            </a:pPr>
            <a:r>
              <a:t>A Conceptual Data Model is an organized view of database concepts and their relationships. The purpose of creating a conceptual data model is to establish entities, their attributes, and relationships. In this data modeling level, there is hardly any detail available on the actual database structure. Business stakeholders and data architects typically create a conceptual data model.</a:t>
            </a:r>
          </a:p>
          <a:p>
            <a:pPr marL="228600">
              <a:defRPr sz="1100"/>
            </a:pPr>
          </a:p>
          <a:p>
            <a:pPr marL="228600">
              <a:defRPr sz="1100"/>
            </a:pPr>
            <a:r>
              <a:t>The 3 basic tenants of Conceptual Data Model are</a:t>
            </a:r>
          </a:p>
          <a:p>
            <a:pPr marL="228600">
              <a:defRPr sz="1100"/>
            </a:pPr>
          </a:p>
          <a:p>
            <a:pPr marL="228600">
              <a:defRPr sz="1100"/>
            </a:pPr>
            <a:r>
              <a:t>Entity: A real-world thing</a:t>
            </a:r>
          </a:p>
          <a:p>
            <a:pPr marL="228600">
              <a:defRPr sz="1100"/>
            </a:pPr>
            <a:r>
              <a:t>Attribute: Characteristics or properties of an entity</a:t>
            </a:r>
          </a:p>
          <a:p>
            <a:pPr marL="228600">
              <a:defRPr sz="1100"/>
            </a:pPr>
            <a:r>
              <a:t>Relationship: Dependency or association between two entities</a:t>
            </a:r>
          </a:p>
          <a:p>
            <a:pPr marL="228600">
              <a:defRPr sz="1100"/>
            </a:pPr>
          </a:p>
          <a:p>
            <a:pPr marL="228600">
              <a:defRPr b="1" sz="1200"/>
            </a:pPr>
            <a:r>
              <a:t>Characteristics of a conceptual data model</a:t>
            </a:r>
          </a:p>
          <a:p>
            <a:pPr marL="228600">
              <a:defRPr b="1" sz="1200"/>
            </a:pPr>
            <a:r>
              <a:t>————</a:t>
            </a:r>
          </a:p>
          <a:p>
            <a:pPr marL="228600">
              <a:defRPr sz="1100"/>
            </a:pPr>
            <a:r>
              <a:t>Offers Organisation-wide coverage of the business concepts.</a:t>
            </a:r>
          </a:p>
          <a:p>
            <a:pPr marL="228600">
              <a:defRPr sz="1100"/>
            </a:pPr>
            <a:r>
              <a:t>This type of Data Models are designed and developed for a business audience.</a:t>
            </a:r>
          </a:p>
          <a:p>
            <a:pPr marL="228600">
              <a:defRPr sz="1100"/>
            </a:pPr>
            <a:r>
              <a:t>The conceptual model is developed independently of hardware specifications like data storage capacity, location or software specifications like DBMS vendor and technology. The focus is to represent data as a user will see it in the "real world.”</a:t>
            </a:r>
          </a:p>
          <a:p>
            <a:pPr marL="228600">
              <a:defRPr sz="1100"/>
            </a:pPr>
          </a:p>
          <a:p>
            <a:pPr marL="228600">
              <a:defRPr sz="1100"/>
            </a:pPr>
            <a:r>
              <a:t>Conceptual data models known as Domain models create a common vocabulary for all stakeholders by establishing basic concepts and scope.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marL="228600">
              <a:defRPr sz="1100"/>
            </a:pPr>
            <a:r>
              <a:t>The Logical Data Model is used to define the structure of data elements and to set relationships between them. The logical data model adds further information to the conceptual data model elements. The advantage of using a Logical data model is to provide a foundation to form the base for the Physical model. However, the modeling structure remains generic.</a:t>
            </a:r>
          </a:p>
          <a:p>
            <a:pPr marL="228600">
              <a:defRPr sz="1100"/>
            </a:pPr>
          </a:p>
          <a:p>
            <a:pPr marL="228600">
              <a:defRPr b="1" sz="1300"/>
            </a:pPr>
            <a:r>
              <a:t>Characteristics of a Logical data model</a:t>
            </a:r>
          </a:p>
          <a:p>
            <a:pPr marL="228600">
              <a:defRPr sz="1100"/>
            </a:pPr>
          </a:p>
          <a:p>
            <a:pPr marL="228600">
              <a:defRPr sz="1100"/>
            </a:pPr>
            <a:r>
              <a:t>Describes data needs for a single project but could integrate with other logical data models based on the scope of the project.</a:t>
            </a:r>
          </a:p>
          <a:p>
            <a:pPr marL="228600">
              <a:defRPr sz="1100"/>
            </a:pPr>
            <a:r>
              <a:t>Designed and developed independently from the DBMS.</a:t>
            </a:r>
          </a:p>
          <a:p>
            <a:pPr marL="228600">
              <a:defRPr sz="1100"/>
            </a:pPr>
            <a:r>
              <a:t>Data attributes will have datatypes with exact precisions and length.</a:t>
            </a:r>
          </a:p>
          <a:p>
            <a:pPr marL="228600">
              <a:defRPr sz="1100"/>
            </a:pPr>
            <a:r>
              <a:t>Normalization processes to the model is applied typically till 3NF.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Shape 123"/>
          <p:cNvSpPr/>
          <p:nvPr>
            <p:ph type="sldImg"/>
          </p:nvPr>
        </p:nvSpPr>
        <p:spPr>
          <a:prstGeom prst="rect">
            <a:avLst/>
          </a:prstGeom>
        </p:spPr>
        <p:txBody>
          <a:bodyPr/>
          <a:lstStyle/>
          <a:p>
            <a:pPr/>
          </a:p>
        </p:txBody>
      </p:sp>
      <p:sp>
        <p:nvSpPr>
          <p:cNvPr id="124" name="Shape 124"/>
          <p:cNvSpPr/>
          <p:nvPr>
            <p:ph type="body" sz="quarter" idx="1"/>
          </p:nvPr>
        </p:nvSpPr>
        <p:spPr>
          <a:prstGeom prst="rect">
            <a:avLst/>
          </a:prstGeom>
        </p:spPr>
        <p:txBody>
          <a:bodyPr/>
          <a:lstStyle/>
          <a:p>
            <a:pPr marL="228600">
              <a:defRPr sz="1100"/>
            </a:pPr>
            <a:r>
              <a:t>A Physical Data Model describes a database-specific implementation of the data model. It offers database abstraction and helps generate the schema. This is because of the richness of meta-data offered by a Physical Data Model. The physical data model also helps in visualizing database structure by replicating database column keys, constraints, indexes, triggers, and other RDBMS features.</a:t>
            </a:r>
          </a:p>
          <a:p>
            <a:pPr marL="228600">
              <a:defRPr sz="1100"/>
            </a:pPr>
          </a:p>
          <a:p>
            <a:pPr marL="228600">
              <a:defRPr b="1" sz="1300"/>
            </a:pPr>
            <a:r>
              <a:t>Characteristics of a physical data model:</a:t>
            </a:r>
            <a:br/>
            <a:r>
              <a:t>———-</a:t>
            </a:r>
          </a:p>
          <a:p>
            <a:pPr marL="228600">
              <a:defRPr sz="1100"/>
            </a:pPr>
            <a:r>
              <a:t>The physical data model describes data need for a single project or application though it maybe integrated with other physical data models based on project scope.</a:t>
            </a:r>
          </a:p>
          <a:p>
            <a:pPr marL="228600">
              <a:defRPr sz="1100"/>
            </a:pPr>
            <a:r>
              <a:t>Data Model contains relationships between tables that which addresses cardinality and nullability of the relationships.</a:t>
            </a:r>
          </a:p>
          <a:p>
            <a:pPr marL="228600">
              <a:defRPr sz="1100"/>
            </a:pPr>
            <a:r>
              <a:t>Developed for a specific version of a DBMS, location, data storage or technology to be used in the project.</a:t>
            </a:r>
          </a:p>
          <a:p>
            <a:pPr marL="228600">
              <a:defRPr sz="1100"/>
            </a:pPr>
            <a:r>
              <a:t>Columns should have exact datatypes, lengths assigned and default values.</a:t>
            </a:r>
          </a:p>
          <a:p>
            <a:pPr marL="228600">
              <a:defRPr sz="1100"/>
            </a:pPr>
            <a:r>
              <a:t>Primary and Foreign keys, views, indexes, access profiles, and authorizations, etc. are defined.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defRPr sz="1100"/>
            </a:pPr>
            <a:r>
              <a:t>Url of the image</a:t>
            </a:r>
            <a:endParaRPr sz="1600"/>
          </a:p>
          <a:p>
            <a:pPr>
              <a:defRPr sz="1100"/>
            </a:pPr>
            <a:r>
              <a:t>https://i1.wp.com/generalassemb.ly/blog/wp-content/uploads/2014/11/Types-of-Data-Models.jpg?ssl=1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Shape 168"/>
          <p:cNvSpPr/>
          <p:nvPr>
            <p:ph type="sldImg"/>
          </p:nvPr>
        </p:nvSpPr>
        <p:spPr>
          <a:prstGeom prst="rect">
            <a:avLst/>
          </a:prstGeom>
        </p:spPr>
        <p:txBody>
          <a:bodyPr/>
          <a:lstStyle/>
          <a:p>
            <a:pPr/>
          </a:p>
        </p:txBody>
      </p:sp>
      <p:sp>
        <p:nvSpPr>
          <p:cNvPr id="169" name="Shape 169"/>
          <p:cNvSpPr/>
          <p:nvPr>
            <p:ph type="body" sz="quarter" idx="1"/>
          </p:nvPr>
        </p:nvSpPr>
        <p:spPr>
          <a:prstGeom prst="rect">
            <a:avLst/>
          </a:prstGeom>
        </p:spPr>
        <p:txBody>
          <a:bodyPr/>
          <a:lstStyle/>
          <a:p>
            <a:pPr>
              <a:defRPr sz="1100">
                <a:solidFill>
                  <a:srgbClr val="242729"/>
                </a:solidFill>
              </a:defRPr>
            </a:pPr>
            <a:r>
              <a:t>A weak entity is one that can only exist when owned by another one. For example: a </a:t>
            </a:r>
            <a:r>
              <a:rPr i="1"/>
              <a:t>ROOM</a:t>
            </a:r>
            <a:r>
              <a:t> can only exist in a </a:t>
            </a:r>
            <a:r>
              <a:rPr i="1"/>
              <a:t>BUILDING</a:t>
            </a:r>
            <a:r>
              <a:t>. On the other hand, a </a:t>
            </a:r>
            <a:r>
              <a:rPr i="1"/>
              <a:t>TIRE</a:t>
            </a:r>
            <a:r>
              <a:t> might be considered as a strong entity because it also can exist without being attached to a </a:t>
            </a:r>
            <a:r>
              <a:rPr i="1"/>
              <a:t>CAR</a:t>
            </a:r>
            <a:r>
              <a:t>.</a:t>
            </a:r>
            <a:endParaRPr sz="16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NOTE: 2NF tries to reduce the redundant data getting stored in memory. For instance, if there are 100 students taking C1 course, we dont need to store its Fee as 1000 for all the 100 records, instead once we can store it in the second table as the course fee for C1 is 1000.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marL="228600">
              <a:defRPr sz="1100"/>
            </a:pPr>
            <a:r>
              <a:t>EXAMPLE FOR CONSISTENCY</a:t>
            </a:r>
          </a:p>
          <a:p>
            <a:pPr marL="228600">
              <a:defRPr sz="1100"/>
            </a:pPr>
          </a:p>
          <a:p>
            <a:pPr marL="228600">
              <a:defRPr sz="1100"/>
            </a:pPr>
            <a:r>
              <a:t>For example, in an application that transfers funds from one account to another, the consistency property ensures that the total value of funds in both the accounts is the same at the start and end of each transaction.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9" name="Title Text"/>
          <p:cNvSpPr txBox="1"/>
          <p:nvPr>
            <p:ph type="title"/>
          </p:nvPr>
        </p:nvSpPr>
        <p:spPr>
          <a:xfrm>
            <a:off x="343302" y="1435898"/>
            <a:ext cx="9384495" cy="630765"/>
          </a:xfrm>
          <a:prstGeom prst="rect">
            <a:avLst/>
          </a:prstGeom>
        </p:spPr>
        <p:txBody>
          <a:bodyPr lIns="100694" tIns="100694" rIns="100694" bIns="100694" anchor="t"/>
          <a:lstStyle>
            <a:lvl1pPr algn="l" defTabSz="1343377">
              <a:lnSpc>
                <a:spcPct val="100000"/>
              </a:lnSpc>
              <a:defRPr sz="4000"/>
            </a:lvl1pPr>
          </a:lstStyle>
          <a:p>
            <a:pPr/>
            <a:r>
              <a:t>Title Text</a:t>
            </a:r>
          </a:p>
        </p:txBody>
      </p:sp>
      <p:sp>
        <p:nvSpPr>
          <p:cNvPr id="30" name="Body Level One…"/>
          <p:cNvSpPr txBox="1"/>
          <p:nvPr>
            <p:ph type="body" idx="1"/>
          </p:nvPr>
        </p:nvSpPr>
        <p:spPr>
          <a:xfrm>
            <a:off x="343302" y="2215076"/>
            <a:ext cx="9384495" cy="3762786"/>
          </a:xfrm>
          <a:prstGeom prst="rect">
            <a:avLst/>
          </a:prstGeom>
        </p:spPr>
        <p:txBody>
          <a:bodyPr lIns="100694" tIns="100694" rIns="100694" bIns="100694"/>
          <a:lstStyle>
            <a:lvl1pPr marL="335844" indent="-107244" defTabSz="1343377">
              <a:lnSpc>
                <a:spcPct val="115000"/>
              </a:lnSpc>
              <a:defRPr sz="2600">
                <a:solidFill>
                  <a:srgbClr val="595959"/>
                </a:solidFill>
              </a:defRPr>
            </a:lvl1pPr>
            <a:lvl2pPr marL="335844" indent="349955" defTabSz="1343377">
              <a:lnSpc>
                <a:spcPct val="115000"/>
              </a:lnSpc>
              <a:defRPr sz="2600">
                <a:solidFill>
                  <a:srgbClr val="595959"/>
                </a:solidFill>
              </a:defRPr>
            </a:lvl2pPr>
            <a:lvl3pPr marL="335844" indent="807155" defTabSz="1343377">
              <a:lnSpc>
                <a:spcPct val="115000"/>
              </a:lnSpc>
              <a:defRPr sz="2600">
                <a:solidFill>
                  <a:srgbClr val="595959"/>
                </a:solidFill>
              </a:defRPr>
            </a:lvl3pPr>
            <a:lvl4pPr marL="335844" indent="1264355" defTabSz="1343377">
              <a:lnSpc>
                <a:spcPct val="115000"/>
              </a:lnSpc>
              <a:defRPr sz="2600">
                <a:solidFill>
                  <a:srgbClr val="595959"/>
                </a:solidFill>
              </a:defRPr>
            </a:lvl4pPr>
            <a:lvl5pPr marL="335844" indent="1721555" defTabSz="1343377">
              <a:lnSpc>
                <a:spcPct val="115000"/>
              </a:lnSpc>
              <a:defRPr sz="2600">
                <a:solidFill>
                  <a:srgbClr val="595959"/>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xfrm>
            <a:off x="9331470" y="6055931"/>
            <a:ext cx="496615" cy="485180"/>
          </a:xfrm>
          <a:prstGeom prst="rect">
            <a:avLst/>
          </a:prstGeom>
        </p:spPr>
        <p:txBody>
          <a:bodyPr lIns="100694" tIns="100694" rIns="100694" bIns="100694" anchor="ctr"/>
          <a:lstStyle>
            <a:lvl1pPr algn="l" defTabSz="1343377">
              <a:lnSpc>
                <a:spcPct val="100000"/>
              </a:lnSpc>
              <a:defRPr sz="2000">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503237" y="301625"/>
            <a:ext cx="9069387" cy="126047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normAutofit fontScale="100000" lnSpcReduction="0"/>
          </a:bodyPr>
          <a:lstStyle/>
          <a:p>
            <a:pPr/>
            <a:r>
              <a:t>Title Text</a:t>
            </a:r>
          </a:p>
        </p:txBody>
      </p:sp>
      <p:sp>
        <p:nvSpPr>
          <p:cNvPr id="3" name="Body Level One…"/>
          <p:cNvSpPr txBox="1"/>
          <p:nvPr>
            <p:ph type="body" idx="1"/>
          </p:nvPr>
        </p:nvSpPr>
        <p:spPr>
          <a:xfrm>
            <a:off x="503237" y="1768475"/>
            <a:ext cx="9069387" cy="498792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9383711" y="6886575"/>
            <a:ext cx="190501" cy="195647"/>
          </a:xfrm>
          <a:prstGeom prst="rect">
            <a:avLst/>
          </a:prstGeom>
          <a:ln w="12700">
            <a:miter lim="400000"/>
          </a:ln>
        </p:spPr>
        <p:txBody>
          <a:bodyPr wrap="none" lIns="0" tIns="0" rIns="0" bIns="0">
            <a:spAutoFit/>
          </a:bodyPr>
          <a:lstStyle>
            <a:lvl1pPr algn="r">
              <a:lnSpc>
                <a:spcPct val="95000"/>
              </a:lnSpc>
              <a:defRPr>
                <a:latin typeface="Times New Roman"/>
                <a:ea typeface="Times New Roman"/>
                <a:cs typeface="Times New Roman"/>
                <a:sym typeface="Times New Roman"/>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1pPr>
      <a:lvl2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2pPr>
      <a:lvl3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3pPr>
      <a:lvl4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4pPr>
      <a:lvl5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5pPr>
      <a:lvl6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6pPr>
      <a:lvl7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7pPr>
      <a:lvl8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8pPr>
      <a:lvl9pPr marL="0" marR="0" indent="0" algn="ctr" defTabSz="914400" rtl="0" latinLnBrk="0">
        <a:lnSpc>
          <a:spcPct val="93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9pPr>
    </p:titleStyle>
    <p:bodyStyle>
      <a:lvl1pPr marL="228600" marR="0" indent="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1pPr>
      <a:lvl2pPr marL="228600" marR="0" indent="45720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2pPr>
      <a:lvl3pPr marL="228600" marR="0" indent="91440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3pPr>
      <a:lvl4pPr marL="228600" marR="0" indent="137160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4pPr>
      <a:lvl5pPr marL="228600" marR="0" indent="182880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5pPr>
      <a:lvl6pPr marL="228600" marR="0" indent="228600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6pPr>
      <a:lvl7pPr marL="228600" marR="0" indent="274320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7pPr>
      <a:lvl8pPr marL="228600" marR="0" indent="320040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8pPr>
      <a:lvl9pPr marL="228600" marR="0" indent="3657600" algn="l" defTabSz="914400" rtl="0" latinLnBrk="0">
        <a:lnSpc>
          <a:spcPct val="93000"/>
        </a:lnSpc>
        <a:spcBef>
          <a:spcPts val="0"/>
        </a:spcBef>
        <a:spcAft>
          <a:spcPts val="0"/>
        </a:spcAft>
        <a:buClrTx/>
        <a:buSzTx/>
        <a:buFontTx/>
        <a:buNone/>
        <a:tabLst/>
        <a:defRPr b="0" baseline="0" cap="none" i="0" spc="0" strike="noStrike" sz="3200" u="none">
          <a:solidFill>
            <a:srgbClr val="000000"/>
          </a:solidFill>
          <a:uFillTx/>
          <a:latin typeface="+mj-lt"/>
          <a:ea typeface="+mj-ea"/>
          <a:cs typeface="+mj-cs"/>
          <a:sym typeface="Arial"/>
        </a:defRPr>
      </a:lvl9pPr>
    </p:bodyStyle>
    <p:otherStyle>
      <a:lvl1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1pPr>
      <a:lvl2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2pPr>
      <a:lvl3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3pPr>
      <a:lvl4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4pPr>
      <a:lvl5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5pPr>
      <a:lvl6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6pPr>
      <a:lvl7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7pPr>
      <a:lvl8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8pPr>
      <a:lvl9pPr marL="0" marR="0" indent="0" algn="r" defTabSz="914400" rtl="0" latinLnBrk="0">
        <a:lnSpc>
          <a:spcPct val="95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3.png"/><Relationship Id="rId4" Type="http://schemas.openxmlformats.org/officeDocument/2006/relationships/image" Target="../media/image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8.png"/><Relationship Id="rId4" Type="http://schemas.openxmlformats.org/officeDocument/2006/relationships/image" Target="../media/image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19.png"/><Relationship Id="rId4" Type="http://schemas.openxmlformats.org/officeDocument/2006/relationships/image" Target="../media/image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2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21.png"/><Relationship Id="rId4" Type="http://schemas.openxmlformats.org/officeDocument/2006/relationships/image" Target="../media/image2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3.png"/><Relationship Id="rId3"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25.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geeksforgeeks.org/boyce-codd-normal-form-bcnf/" TargetMode="External"/><Relationship Id="rId3" Type="http://schemas.openxmlformats.org/officeDocument/2006/relationships/image" Target="../media/image2.png"/><Relationship Id="rId4" Type="http://schemas.openxmlformats.org/officeDocument/2006/relationships/image" Target="../media/image26.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7.png"/><Relationship Id="rId3" Type="http://schemas.openxmlformats.org/officeDocument/2006/relationships/image" Target="../media/image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8.png"/><Relationship Id="rId3" Type="http://schemas.openxmlformats.org/officeDocument/2006/relationships/image" Target="../media/image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9.png"/><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 name="Google Shape;32;p4"/>
          <p:cNvSpPr txBox="1"/>
          <p:nvPr/>
        </p:nvSpPr>
        <p:spPr>
          <a:xfrm>
            <a:off x="883362" y="6886574"/>
            <a:ext cx="8313902" cy="28602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3000"/>
              </a:lnSpc>
              <a:defRPr sz="1600"/>
            </a:lvl1pPr>
          </a:lstStyle>
          <a:p>
            <a:pPr/>
            <a:r>
              <a:t>© Copyright 2021 Accolite. All Rights Reserved</a:t>
            </a:r>
            <a:endParaRPr sz="600">
              <a:latin typeface="Times New Roman"/>
              <a:ea typeface="Times New Roman"/>
              <a:cs typeface="Times New Roman"/>
              <a:sym typeface="Times New Roman"/>
            </a:endParaRPr>
          </a:p>
        </p:txBody>
      </p:sp>
      <p:sp>
        <p:nvSpPr>
          <p:cNvPr id="41" name="Google Shape;33;p4"/>
          <p:cNvSpPr txBox="1"/>
          <p:nvPr>
            <p:ph type="sldNum" sz="quarter" idx="4294967295"/>
          </p:nvPr>
        </p:nvSpPr>
        <p:spPr>
          <a:xfrm>
            <a:off x="8313473" y="6886574"/>
            <a:ext cx="175153" cy="333345"/>
          </a:xfrm>
          <a:prstGeom prst="rect">
            <a:avLst/>
          </a:prstGeom>
          <a:extLst>
            <a:ext uri="{C572A759-6A51-4108-AA02-DFA0A04FC94B}">
              <ma14:wrappingTextBoxFlag xmlns:ma14="http://schemas.microsoft.com/office/mac/drawingml/2011/main" val="1"/>
            </a:ext>
          </a:extLst>
        </p:spPr>
        <p:txBody>
          <a:bodyPr/>
          <a:lstStyle>
            <a:lvl1pPr algn="ctr">
              <a:lnSpc>
                <a:spcPct val="93000"/>
              </a:lnSpc>
              <a:defRPr sz="2300">
                <a:latin typeface="+mj-lt"/>
                <a:ea typeface="+mj-ea"/>
                <a:cs typeface="+mj-cs"/>
                <a:sym typeface="Arial"/>
              </a:defRPr>
            </a:lvl1pPr>
          </a:lstStyle>
          <a:p>
            <a:pPr/>
            <a:fld id="{86CB4B4D-7CA3-9044-876B-883B54F8677D}" type="slidenum"/>
          </a:p>
        </p:txBody>
      </p:sp>
      <p:sp>
        <p:nvSpPr>
          <p:cNvPr id="42" name="Google Shape;34;p4"/>
          <p:cNvSpPr txBox="1"/>
          <p:nvPr>
            <p:ph type="subTitle" idx="1"/>
          </p:nvPr>
        </p:nvSpPr>
        <p:spPr>
          <a:xfrm>
            <a:off x="503237" y="1768474"/>
            <a:ext cx="9070976" cy="4989514"/>
          </a:xfrm>
          <a:prstGeom prst="rect">
            <a:avLst/>
          </a:prstGeom>
        </p:spPr>
        <p:txBody>
          <a:bodyPr lIns="0" tIns="0" rIns="0" bIns="0" anchor="ctr"/>
          <a:lstStyle/>
          <a:p>
            <a:pPr marL="0" algn="ctr"/>
          </a:p>
        </p:txBody>
      </p:sp>
      <p:pic>
        <p:nvPicPr>
          <p:cNvPr id="43" name="Google Shape;35;p4" descr="Google Shape;35;p4"/>
          <p:cNvPicPr>
            <a:picLocks noChangeAspect="1"/>
          </p:cNvPicPr>
          <p:nvPr/>
        </p:nvPicPr>
        <p:blipFill>
          <a:blip r:embed="rId2">
            <a:extLst/>
          </a:blip>
          <a:stretch>
            <a:fillRect/>
          </a:stretch>
        </p:blipFill>
        <p:spPr>
          <a:xfrm>
            <a:off x="503237" y="1697036"/>
            <a:ext cx="9070976" cy="4265614"/>
          </a:xfrm>
          <a:prstGeom prst="rect">
            <a:avLst/>
          </a:prstGeom>
          <a:ln w="12700">
            <a:miter lim="400000"/>
          </a:ln>
        </p:spPr>
      </p:pic>
      <p:sp>
        <p:nvSpPr>
          <p:cNvPr id="44" name="Google Shape;36;p4"/>
          <p:cNvSpPr txBox="1"/>
          <p:nvPr/>
        </p:nvSpPr>
        <p:spPr>
          <a:xfrm>
            <a:off x="5199612" y="3297237"/>
            <a:ext cx="165587" cy="349222"/>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lvl1pPr>
              <a:lnSpc>
                <a:spcPct val="93000"/>
              </a:lnSpc>
              <a:defRPr sz="1800"/>
            </a:lvl1pPr>
          </a:lstStyle>
          <a:p>
            <a:pPr/>
            <a:r>
              <a:t> </a:t>
            </a:r>
          </a:p>
        </p:txBody>
      </p:sp>
      <p:sp>
        <p:nvSpPr>
          <p:cNvPr id="45" name="Google Shape;37;p4"/>
          <p:cNvSpPr txBox="1"/>
          <p:nvPr/>
        </p:nvSpPr>
        <p:spPr>
          <a:xfrm>
            <a:off x="548237" y="6241162"/>
            <a:ext cx="8980976" cy="386076"/>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spAutoFit/>
          </a:bodyPr>
          <a:lstStyle/>
          <a:p>
            <a:pPr lvl="1" algn="ctr">
              <a:lnSpc>
                <a:spcPct val="93000"/>
              </a:lnSpc>
              <a:defRPr sz="2100"/>
            </a:pPr>
            <a:r>
              <a:t>RDBMS - Tarun K</a:t>
            </a:r>
          </a:p>
        </p:txBody>
      </p:sp>
      <p:pic>
        <p:nvPicPr>
          <p:cNvPr id="46" name="Google Shape;38;p4" descr="Google Shape;38;p4"/>
          <p:cNvPicPr>
            <a:picLocks noChangeAspect="1"/>
          </p:cNvPicPr>
          <p:nvPr/>
        </p:nvPicPr>
        <p:blipFill>
          <a:blip r:embed="rId3">
            <a:extLst/>
          </a:blip>
          <a:stretch>
            <a:fillRect/>
          </a:stretch>
        </p:blipFill>
        <p:spPr>
          <a:xfrm>
            <a:off x="617225" y="175074"/>
            <a:ext cx="1163727" cy="119972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Shape 277" descr="Shape 277"/>
          <p:cNvPicPr>
            <a:picLocks noChangeAspect="1"/>
          </p:cNvPicPr>
          <p:nvPr/>
        </p:nvPicPr>
        <p:blipFill>
          <a:blip r:embed="rId3">
            <a:extLst/>
          </a:blip>
          <a:srcRect l="76377" t="3467" r="0" b="82712"/>
          <a:stretch>
            <a:fillRect/>
          </a:stretch>
        </p:blipFill>
        <p:spPr>
          <a:xfrm>
            <a:off x="6092800" y="1368493"/>
            <a:ext cx="3978218" cy="786393"/>
          </a:xfrm>
          <a:prstGeom prst="rect">
            <a:avLst/>
          </a:prstGeom>
          <a:ln w="12700">
            <a:miter lim="400000"/>
          </a:ln>
        </p:spPr>
      </p:pic>
      <p:sp>
        <p:nvSpPr>
          <p:cNvPr id="107" name="Shape 278"/>
          <p:cNvSpPr txBox="1"/>
          <p:nvPr/>
        </p:nvSpPr>
        <p:spPr>
          <a:xfrm>
            <a:off x="6078813" y="1487471"/>
            <a:ext cx="3978218" cy="10649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defRPr sz="2800">
                <a:solidFill>
                  <a:schemeClr val="accent3">
                    <a:lumOff val="44000"/>
                  </a:schemeClr>
                </a:solidFill>
                <a:latin typeface="Montserrat Medium"/>
                <a:ea typeface="Montserrat Medium"/>
                <a:cs typeface="Montserrat Medium"/>
                <a:sym typeface="Montserrat Medium"/>
              </a:defRPr>
            </a:lvl1pPr>
          </a:lstStyle>
          <a:p>
            <a:pPr/>
            <a:r>
              <a:t>Data Modeling Concepts</a:t>
            </a:r>
          </a:p>
        </p:txBody>
      </p:sp>
      <p:sp>
        <p:nvSpPr>
          <p:cNvPr id="108" name="Shape 282"/>
          <p:cNvSpPr txBox="1"/>
          <p:nvPr/>
        </p:nvSpPr>
        <p:spPr>
          <a:xfrm>
            <a:off x="231291" y="1414303"/>
            <a:ext cx="9608518" cy="333448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400">
                <a:latin typeface="Roboto Bold"/>
                <a:ea typeface="Roboto Bold"/>
                <a:cs typeface="Roboto Bold"/>
                <a:sym typeface="Roboto Bold"/>
              </a:defRPr>
            </a:pPr>
            <a:r>
              <a:t>Conceptual Data Model</a:t>
            </a:r>
          </a:p>
          <a:p>
            <a:pPr defTabSz="1343377">
              <a:defRPr sz="2000"/>
            </a:pPr>
            <a:endParaRPr sz="2400">
              <a:latin typeface="Roboto Bold"/>
              <a:ea typeface="Roboto Bold"/>
              <a:cs typeface="Roboto Bold"/>
              <a:sym typeface="Roboto Bold"/>
            </a:endParaRPr>
          </a:p>
          <a:p>
            <a:pPr indent="671688" defTabSz="1343377">
              <a:defRPr sz="2200">
                <a:latin typeface="Roboto Regular"/>
                <a:ea typeface="Roboto Regular"/>
                <a:cs typeface="Roboto Regular"/>
                <a:sym typeface="Roboto Regular"/>
              </a:defRPr>
            </a:pPr>
            <a:r>
              <a:t>A conceptual data model identifies the highest-level relationships between the different entities. Features of conceptual data model include:</a:t>
            </a:r>
          </a:p>
          <a:p>
            <a:pPr indent="671688" defTabSz="1343377">
              <a:defRPr sz="2000"/>
            </a:pPr>
            <a:endParaRPr sz="2200">
              <a:latin typeface="Roboto Regular"/>
              <a:ea typeface="Roboto Regular"/>
              <a:cs typeface="Roboto Regular"/>
              <a:sym typeface="Roboto Regular"/>
            </a:endParaRPr>
          </a:p>
          <a:p>
            <a:pPr marL="581025" indent="-454025" defTabSz="1343377">
              <a:lnSpc>
                <a:spcPct val="115000"/>
              </a:lnSpc>
              <a:buClr>
                <a:srgbClr val="000000"/>
              </a:buClr>
              <a:buSzPts val="2200"/>
              <a:buAutoNum type="arabicPeriod" startAt="1"/>
              <a:defRPr sz="2200">
                <a:latin typeface="Roboto Regular"/>
                <a:ea typeface="Roboto Regular"/>
                <a:cs typeface="Roboto Regular"/>
                <a:sym typeface="Roboto Regular"/>
              </a:defRPr>
            </a:pPr>
            <a:r>
              <a:t>Includes the important entities and the relationships among them.</a:t>
            </a:r>
          </a:p>
          <a:p>
            <a:pPr marL="581025" indent="-454025" defTabSz="1343377">
              <a:lnSpc>
                <a:spcPct val="115000"/>
              </a:lnSpc>
              <a:buClr>
                <a:srgbClr val="000000"/>
              </a:buClr>
              <a:buSzPts val="2200"/>
              <a:buAutoNum type="arabicPeriod" startAt="1"/>
              <a:defRPr sz="2200">
                <a:latin typeface="Roboto Regular"/>
                <a:ea typeface="Roboto Regular"/>
                <a:cs typeface="Roboto Regular"/>
                <a:sym typeface="Roboto Regular"/>
              </a:defRPr>
            </a:pPr>
            <a:r>
              <a:t>No attribute is specified.</a:t>
            </a:r>
          </a:p>
          <a:p>
            <a:pPr marL="581025" indent="-454025" defTabSz="1343377">
              <a:lnSpc>
                <a:spcPct val="115000"/>
              </a:lnSpc>
              <a:buClr>
                <a:srgbClr val="000000"/>
              </a:buClr>
              <a:buSzPts val="2200"/>
              <a:buAutoNum type="arabicPeriod" startAt="1"/>
              <a:defRPr sz="2200">
                <a:latin typeface="Roboto Regular"/>
                <a:ea typeface="Roboto Regular"/>
                <a:cs typeface="Roboto Regular"/>
                <a:sym typeface="Roboto Regular"/>
              </a:defRPr>
            </a:pPr>
            <a:r>
              <a:t>No primary key is specified</a:t>
            </a:r>
            <a:r>
              <a:rPr sz="1800">
                <a:latin typeface="+mj-lt"/>
                <a:ea typeface="+mj-ea"/>
                <a:cs typeface="+mj-cs"/>
                <a:sym typeface="Arial"/>
              </a:rPr>
              <a:t>.</a:t>
            </a:r>
          </a:p>
        </p:txBody>
      </p:sp>
      <p:pic>
        <p:nvPicPr>
          <p:cNvPr id="109"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pic>
        <p:nvPicPr>
          <p:cNvPr id="110" name="Screenshot 2021-01-06 at 11.43.19 PM.png" descr="Screenshot 2021-01-06 at 11.43.19 PM.png"/>
          <p:cNvPicPr>
            <a:picLocks noChangeAspect="1"/>
          </p:cNvPicPr>
          <p:nvPr/>
        </p:nvPicPr>
        <p:blipFill>
          <a:blip r:embed="rId5">
            <a:extLst/>
          </a:blip>
          <a:stretch>
            <a:fillRect/>
          </a:stretch>
        </p:blipFill>
        <p:spPr>
          <a:xfrm>
            <a:off x="1289737" y="4976437"/>
            <a:ext cx="6045201" cy="26035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Shape 288" descr="Shape 288"/>
          <p:cNvPicPr>
            <a:picLocks noChangeAspect="1"/>
          </p:cNvPicPr>
          <p:nvPr/>
        </p:nvPicPr>
        <p:blipFill>
          <a:blip r:embed="rId3">
            <a:extLst/>
          </a:blip>
          <a:srcRect l="76377" t="3467" r="0" b="82711"/>
          <a:stretch>
            <a:fillRect/>
          </a:stretch>
        </p:blipFill>
        <p:spPr>
          <a:xfrm>
            <a:off x="6162660" y="-5795"/>
            <a:ext cx="3978218" cy="786390"/>
          </a:xfrm>
          <a:prstGeom prst="rect">
            <a:avLst/>
          </a:prstGeom>
          <a:ln w="12700">
            <a:miter lim="400000"/>
          </a:ln>
        </p:spPr>
      </p:pic>
      <p:sp>
        <p:nvSpPr>
          <p:cNvPr id="115" name="Shape 289"/>
          <p:cNvSpPr txBox="1"/>
          <p:nvPr/>
        </p:nvSpPr>
        <p:spPr>
          <a:xfrm>
            <a:off x="6148673" y="113182"/>
            <a:ext cx="3978217" cy="10649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defRPr sz="2800">
                <a:solidFill>
                  <a:schemeClr val="accent3">
                    <a:lumOff val="44000"/>
                  </a:schemeClr>
                </a:solidFill>
                <a:latin typeface="Montserrat Medium"/>
                <a:ea typeface="Montserrat Medium"/>
                <a:cs typeface="Montserrat Medium"/>
                <a:sym typeface="Montserrat Medium"/>
              </a:defRPr>
            </a:lvl1pPr>
          </a:lstStyle>
          <a:p>
            <a:pPr/>
            <a:r>
              <a:t>Data Modeling Concepts</a:t>
            </a:r>
          </a:p>
        </p:txBody>
      </p:sp>
      <p:sp>
        <p:nvSpPr>
          <p:cNvPr id="116" name="Shape 293"/>
          <p:cNvSpPr txBox="1"/>
          <p:nvPr/>
        </p:nvSpPr>
        <p:spPr>
          <a:xfrm>
            <a:off x="209318" y="1275423"/>
            <a:ext cx="9652464" cy="5261807"/>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r>
              <a:t> </a:t>
            </a:r>
            <a:r>
              <a:rPr sz="2000">
                <a:latin typeface="Roboto Bold"/>
                <a:ea typeface="Roboto Bold"/>
                <a:cs typeface="Roboto Bold"/>
                <a:sym typeface="Roboto Bold"/>
              </a:rPr>
              <a:t>Logical Data Model</a:t>
            </a:r>
            <a:endParaRPr sz="2000">
              <a:latin typeface="Roboto Regular"/>
              <a:ea typeface="Roboto Regular"/>
              <a:cs typeface="Roboto Regular"/>
              <a:sym typeface="Roboto Regular"/>
            </a:endParaRPr>
          </a:p>
          <a:p>
            <a:pPr indent="671688" defTabSz="1343377">
              <a:defRPr sz="1800">
                <a:latin typeface="Roboto Regular"/>
                <a:ea typeface="Roboto Regular"/>
                <a:cs typeface="Roboto Regular"/>
                <a:sym typeface="Roboto Regular"/>
              </a:defRPr>
            </a:pPr>
            <a:r>
              <a:t>A logical data model describes the data in as much detail as possible, without regard to how they will be physical implemented in the database. Features of a logical data model include:</a:t>
            </a:r>
          </a:p>
          <a:p>
            <a:pPr defTabSz="1343377">
              <a:lnSpc>
                <a:spcPct val="115000"/>
              </a:lnSpc>
              <a:defRPr sz="1800">
                <a:latin typeface="Roboto Regular"/>
                <a:ea typeface="Roboto Regular"/>
                <a:cs typeface="Roboto Regular"/>
                <a:sym typeface="Roboto Regular"/>
              </a:defRPr>
            </a:pPr>
            <a:r>
              <a:t>   Includes all entities and relationships among them.</a:t>
            </a:r>
          </a:p>
          <a:p>
            <a:pPr marL="461786" indent="-318911" defTabSz="1343377">
              <a:lnSpc>
                <a:spcPct val="115000"/>
              </a:lnSpc>
              <a:defRPr sz="1800">
                <a:latin typeface="Roboto Regular"/>
                <a:ea typeface="Roboto Regular"/>
                <a:cs typeface="Roboto Regular"/>
                <a:sym typeface="Roboto Regular"/>
              </a:defRPr>
            </a:pPr>
            <a:r>
              <a:t>All attributes for each entity are specified.</a:t>
            </a:r>
          </a:p>
          <a:p>
            <a:pPr marL="461786" indent="-318911" defTabSz="1343377">
              <a:lnSpc>
                <a:spcPct val="115000"/>
              </a:lnSpc>
              <a:defRPr sz="1800">
                <a:latin typeface="Roboto Regular"/>
                <a:ea typeface="Roboto Regular"/>
                <a:cs typeface="Roboto Regular"/>
                <a:sym typeface="Roboto Regular"/>
              </a:defRPr>
            </a:pPr>
            <a:r>
              <a:t>The primary key for each entity is specified.</a:t>
            </a:r>
          </a:p>
          <a:p>
            <a:pPr marL="461786" indent="-318911" defTabSz="1343377">
              <a:lnSpc>
                <a:spcPct val="115000"/>
              </a:lnSpc>
              <a:defRPr sz="1800">
                <a:latin typeface="Roboto Regular"/>
                <a:ea typeface="Roboto Regular"/>
                <a:cs typeface="Roboto Regular"/>
                <a:sym typeface="Roboto Regular"/>
              </a:defRPr>
            </a:pPr>
            <a:r>
              <a:t>Foreign keys (keys identifying the relationship between different entities) are specified.</a:t>
            </a:r>
          </a:p>
          <a:p>
            <a:pPr marL="461786" indent="-318911" defTabSz="1343377">
              <a:lnSpc>
                <a:spcPct val="115000"/>
              </a:lnSpc>
              <a:defRPr sz="1800">
                <a:latin typeface="Roboto Regular"/>
                <a:ea typeface="Roboto Regular"/>
                <a:cs typeface="Roboto Regular"/>
                <a:sym typeface="Roboto Regular"/>
              </a:defRPr>
            </a:pPr>
            <a:r>
              <a:t>Normalization occurs at this level.</a:t>
            </a:r>
          </a:p>
          <a:p>
            <a:pPr defTabSz="1343377">
              <a:lnSpc>
                <a:spcPct val="115000"/>
              </a:lnSpc>
              <a:defRPr sz="1800">
                <a:latin typeface="Roboto Regular"/>
                <a:ea typeface="Roboto Regular"/>
                <a:cs typeface="Roboto Regular"/>
                <a:sym typeface="Roboto Regular"/>
              </a:defRPr>
            </a:pPr>
            <a:r>
              <a:t>The steps for designing the logical data model are as follows:</a:t>
            </a:r>
          </a:p>
          <a:p>
            <a:pPr marL="582172" indent="-458233" defTabSz="1343377">
              <a:lnSpc>
                <a:spcPct val="115000"/>
              </a:lnSpc>
              <a:buClr>
                <a:srgbClr val="000000"/>
              </a:buClr>
              <a:buSzPts val="1800"/>
              <a:buAutoNum type="arabicPeriod" startAt="1"/>
              <a:defRPr sz="1800">
                <a:latin typeface="Roboto Regular"/>
                <a:ea typeface="Roboto Regular"/>
                <a:cs typeface="Roboto Regular"/>
                <a:sym typeface="Roboto Regular"/>
              </a:defRPr>
            </a:pPr>
            <a:r>
              <a:t>Specify primary keys for all entities.</a:t>
            </a:r>
          </a:p>
          <a:p>
            <a:pPr marL="582172" indent="-458233" defTabSz="1343377">
              <a:lnSpc>
                <a:spcPct val="115000"/>
              </a:lnSpc>
              <a:buClr>
                <a:srgbClr val="000000"/>
              </a:buClr>
              <a:buSzPts val="1800"/>
              <a:buAutoNum type="arabicPeriod" startAt="1"/>
              <a:defRPr sz="1800">
                <a:latin typeface="Roboto Regular"/>
                <a:ea typeface="Roboto Regular"/>
                <a:cs typeface="Roboto Regular"/>
                <a:sym typeface="Roboto Regular"/>
              </a:defRPr>
            </a:pPr>
            <a:r>
              <a:t>Find the relationships between different entities.</a:t>
            </a:r>
          </a:p>
          <a:p>
            <a:pPr marL="582172" indent="-458233" defTabSz="1343377">
              <a:lnSpc>
                <a:spcPct val="115000"/>
              </a:lnSpc>
              <a:buClr>
                <a:srgbClr val="000000"/>
              </a:buClr>
              <a:buSzPts val="1800"/>
              <a:buAutoNum type="arabicPeriod" startAt="1"/>
              <a:defRPr sz="1800">
                <a:latin typeface="Roboto Regular"/>
                <a:ea typeface="Roboto Regular"/>
                <a:cs typeface="Roboto Regular"/>
                <a:sym typeface="Roboto Regular"/>
              </a:defRPr>
            </a:pPr>
            <a:r>
              <a:t>Find all attributes for each entity.</a:t>
            </a:r>
          </a:p>
          <a:p>
            <a:pPr marL="582172" indent="-458233" defTabSz="1343377">
              <a:lnSpc>
                <a:spcPct val="115000"/>
              </a:lnSpc>
              <a:buClr>
                <a:srgbClr val="000000"/>
              </a:buClr>
              <a:buSzPts val="1800"/>
              <a:buAutoNum type="arabicPeriod" startAt="1"/>
              <a:defRPr sz="1800">
                <a:latin typeface="Roboto Regular"/>
                <a:ea typeface="Roboto Regular"/>
                <a:cs typeface="Roboto Regular"/>
                <a:sym typeface="Roboto Regular"/>
              </a:defRPr>
            </a:pPr>
            <a:r>
              <a:t>Resolve many-to-many relationships.</a:t>
            </a:r>
          </a:p>
          <a:p>
            <a:pPr marL="582172" indent="-458233" defTabSz="1343377">
              <a:lnSpc>
                <a:spcPct val="115000"/>
              </a:lnSpc>
              <a:buClr>
                <a:srgbClr val="000000"/>
              </a:buClr>
              <a:buSzPts val="1800"/>
              <a:buAutoNum type="arabicPeriod" startAt="1"/>
              <a:defRPr sz="1800">
                <a:latin typeface="Roboto Regular"/>
                <a:ea typeface="Roboto Regular"/>
                <a:cs typeface="Roboto Regular"/>
                <a:sym typeface="Roboto Regular"/>
              </a:defRPr>
            </a:pPr>
            <a:r>
              <a:t>Normalization.</a:t>
            </a:r>
          </a:p>
        </p:txBody>
      </p:sp>
      <p:pic>
        <p:nvPicPr>
          <p:cNvPr id="117"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pe 301"/>
          <p:cNvSpPr txBox="1"/>
          <p:nvPr/>
        </p:nvSpPr>
        <p:spPr>
          <a:xfrm>
            <a:off x="299027" y="995685"/>
            <a:ext cx="9473046" cy="6557105"/>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algn="just" defTabSz="1343377">
              <a:defRPr sz="2400">
                <a:latin typeface="Roboto Bold"/>
                <a:ea typeface="Roboto Bold"/>
                <a:cs typeface="Roboto Bold"/>
                <a:sym typeface="Roboto Bold"/>
              </a:defRPr>
            </a:pPr>
            <a:r>
              <a:t>Physical Data Model</a:t>
            </a:r>
          </a:p>
          <a:p>
            <a:pPr algn="just" defTabSz="1343377">
              <a:defRPr sz="2000"/>
            </a:pPr>
            <a:endParaRPr sz="2400">
              <a:latin typeface="Roboto Bold"/>
              <a:ea typeface="Roboto Bold"/>
              <a:cs typeface="Roboto Bold"/>
              <a:sym typeface="Roboto Bold"/>
            </a:endParaRPr>
          </a:p>
          <a:p>
            <a:pPr indent="671688" algn="just" defTabSz="1343377">
              <a:defRPr sz="2200">
                <a:latin typeface="Roboto Regular"/>
                <a:ea typeface="Roboto Regular"/>
                <a:cs typeface="Roboto Regular"/>
                <a:sym typeface="Roboto Regular"/>
              </a:defRPr>
            </a:pPr>
            <a:r>
              <a:t>Physical data model represents how the model will be built in the database. A physical database model shows all table structures, including column name, column data type, column constraints, primary key, foreign key, and relationships between tables. Features of a physical data model include:</a:t>
            </a:r>
          </a:p>
          <a:p>
            <a:pPr indent="671688" algn="just" defTabSz="1343377">
              <a:defRPr sz="2000"/>
            </a:pPr>
            <a:endParaRPr sz="2200">
              <a:latin typeface="Roboto Regular"/>
              <a:ea typeface="Roboto Regular"/>
              <a:cs typeface="Roboto Regular"/>
              <a:sym typeface="Roboto Regular"/>
            </a:endParaRPr>
          </a:p>
          <a:p>
            <a:pPr marL="581025" indent="-454025" algn="just" defTabSz="1343377">
              <a:lnSpc>
                <a:spcPct val="115000"/>
              </a:lnSpc>
              <a:buClr>
                <a:srgbClr val="000000"/>
              </a:buClr>
              <a:buSzPts val="2200"/>
              <a:buAutoNum type="arabicPeriod" startAt="1"/>
              <a:defRPr sz="2200">
                <a:latin typeface="Roboto Regular"/>
                <a:ea typeface="Roboto Regular"/>
                <a:cs typeface="Roboto Regular"/>
                <a:sym typeface="Roboto Regular"/>
              </a:defRPr>
            </a:pPr>
            <a:r>
              <a:t>Specification all tables and columns.</a:t>
            </a:r>
          </a:p>
          <a:p>
            <a:pPr marL="581025" indent="-454025" algn="just" defTabSz="1343377">
              <a:lnSpc>
                <a:spcPct val="115000"/>
              </a:lnSpc>
              <a:buClr>
                <a:srgbClr val="000000"/>
              </a:buClr>
              <a:buSzPts val="2200"/>
              <a:buAutoNum type="arabicPeriod" startAt="1"/>
              <a:defRPr sz="2200">
                <a:latin typeface="Roboto Regular"/>
                <a:ea typeface="Roboto Regular"/>
                <a:cs typeface="Roboto Regular"/>
                <a:sym typeface="Roboto Regular"/>
              </a:defRPr>
            </a:pPr>
            <a:r>
              <a:t>Foreign keys are used to identify relationships between tables.</a:t>
            </a:r>
          </a:p>
          <a:p>
            <a:pPr marL="581025" indent="-454025" algn="just" defTabSz="1343377">
              <a:lnSpc>
                <a:spcPct val="115000"/>
              </a:lnSpc>
              <a:buClr>
                <a:srgbClr val="000000"/>
              </a:buClr>
              <a:buSzPts val="2200"/>
              <a:buAutoNum type="arabicPeriod" startAt="1"/>
              <a:defRPr sz="2200">
                <a:latin typeface="Roboto Regular"/>
                <a:ea typeface="Roboto Regular"/>
                <a:cs typeface="Roboto Regular"/>
                <a:sym typeface="Roboto Regular"/>
              </a:defRPr>
            </a:pPr>
            <a:r>
              <a:t>Denormalization may occur based on user requirements.</a:t>
            </a:r>
          </a:p>
          <a:p>
            <a:pPr marL="581025" indent="-454025" algn="just" defTabSz="1343377">
              <a:lnSpc>
                <a:spcPct val="115000"/>
              </a:lnSpc>
              <a:buClr>
                <a:srgbClr val="000000"/>
              </a:buClr>
              <a:buSzPts val="2200"/>
              <a:buAutoNum type="arabicPeriod" startAt="1"/>
              <a:defRPr sz="2200">
                <a:latin typeface="Roboto Regular"/>
                <a:ea typeface="Roboto Regular"/>
                <a:cs typeface="Roboto Regular"/>
                <a:sym typeface="Roboto Regular"/>
              </a:defRPr>
            </a:pPr>
            <a:r>
              <a:t>Physical considerations may cause the physical data model to be quite different from the logical data model.</a:t>
            </a:r>
          </a:p>
          <a:p>
            <a:pPr marL="581025" indent="-454025" algn="just" defTabSz="1343377">
              <a:lnSpc>
                <a:spcPct val="115000"/>
              </a:lnSpc>
              <a:buClr>
                <a:srgbClr val="000000"/>
              </a:buClr>
              <a:buSzPts val="2200"/>
              <a:buAutoNum type="arabicPeriod" startAt="1"/>
              <a:defRPr sz="2200">
                <a:latin typeface="Roboto Regular"/>
                <a:ea typeface="Roboto Regular"/>
                <a:cs typeface="Roboto Regular"/>
                <a:sym typeface="Roboto Regular"/>
              </a:defRPr>
            </a:pPr>
            <a:r>
              <a:t>Physical data model will be different for different RDBMS. For example, data type for a column may be different between MySQL and SQL Server.</a:t>
            </a:r>
          </a:p>
        </p:txBody>
      </p:sp>
      <p:pic>
        <p:nvPicPr>
          <p:cNvPr id="122"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 name="Shape 324" descr="Shape 324"/>
          <p:cNvPicPr>
            <a:picLocks noChangeAspect="1"/>
          </p:cNvPicPr>
          <p:nvPr/>
        </p:nvPicPr>
        <p:blipFill>
          <a:blip r:embed="rId3">
            <a:extLst/>
          </a:blip>
          <a:stretch>
            <a:fillRect/>
          </a:stretch>
        </p:blipFill>
        <p:spPr>
          <a:xfrm>
            <a:off x="220340" y="1220165"/>
            <a:ext cx="9630420" cy="5756495"/>
          </a:xfrm>
          <a:prstGeom prst="rect">
            <a:avLst/>
          </a:prstGeom>
          <a:ln w="12700">
            <a:miter lim="400000"/>
          </a:ln>
        </p:spPr>
      </p:pic>
      <p:pic>
        <p:nvPicPr>
          <p:cNvPr id="127"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1" name="Shape 398" descr="Shape 398"/>
          <p:cNvPicPr>
            <a:picLocks noChangeAspect="1"/>
          </p:cNvPicPr>
          <p:nvPr/>
        </p:nvPicPr>
        <p:blipFill>
          <a:blip r:embed="rId2">
            <a:extLst/>
          </a:blip>
          <a:srcRect l="76377" t="3467" r="0" b="82712"/>
          <a:stretch>
            <a:fillRect/>
          </a:stretch>
        </p:blipFill>
        <p:spPr>
          <a:xfrm>
            <a:off x="6169000" y="-117407"/>
            <a:ext cx="3978218" cy="786393"/>
          </a:xfrm>
          <a:prstGeom prst="rect">
            <a:avLst/>
          </a:prstGeom>
          <a:ln w="12700">
            <a:miter lim="400000"/>
          </a:ln>
        </p:spPr>
      </p:pic>
      <p:sp>
        <p:nvSpPr>
          <p:cNvPr id="132" name="Shape 399"/>
          <p:cNvSpPr txBox="1"/>
          <p:nvPr/>
        </p:nvSpPr>
        <p:spPr>
          <a:xfrm>
            <a:off x="6155013" y="15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lnSpc>
                <a:spcPct val="115000"/>
              </a:lnSpc>
              <a:defRPr sz="2800">
                <a:solidFill>
                  <a:schemeClr val="accent3">
                    <a:lumOff val="44000"/>
                  </a:schemeClr>
                </a:solidFill>
                <a:latin typeface="Montserrat"/>
                <a:ea typeface="Montserrat"/>
                <a:cs typeface="Montserrat"/>
                <a:sym typeface="Montserrat"/>
              </a:defRPr>
            </a:lvl1pPr>
          </a:lstStyle>
          <a:p>
            <a:pPr/>
            <a:r>
              <a:t>         Database Keys</a:t>
            </a:r>
          </a:p>
        </p:txBody>
      </p:sp>
      <p:sp>
        <p:nvSpPr>
          <p:cNvPr id="133" name="Shape 400"/>
          <p:cNvSpPr txBox="1"/>
          <p:nvPr/>
        </p:nvSpPr>
        <p:spPr>
          <a:xfrm>
            <a:off x="463354" y="1232805"/>
            <a:ext cx="9144392" cy="62084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200">
                <a:latin typeface="Roboto Regular"/>
                <a:ea typeface="Roboto Regular"/>
                <a:cs typeface="Roboto Regular"/>
                <a:sym typeface="Roboto Regular"/>
              </a:defRPr>
            </a:pPr>
            <a:r>
              <a:t>Used to establish and identify relation between tables.</a:t>
            </a:r>
          </a:p>
          <a:p>
            <a:pPr defTabSz="1343377">
              <a:defRPr sz="2200">
                <a:latin typeface="Roboto Regular"/>
                <a:ea typeface="Roboto Regular"/>
                <a:cs typeface="Roboto Regular"/>
                <a:sym typeface="Roboto Regular"/>
              </a:defRPr>
            </a:pPr>
            <a:r>
              <a:t>Ensure that each record within a table can be uniquely identified.</a:t>
            </a:r>
          </a:p>
          <a:p>
            <a:pPr defTabSz="1343377">
              <a:defRPr sz="2000"/>
            </a:pPr>
            <a:endParaRPr sz="2200">
              <a:latin typeface="Roboto Bold"/>
              <a:ea typeface="Roboto Bold"/>
              <a:cs typeface="Roboto Bold"/>
              <a:sym typeface="Roboto Bold"/>
            </a:endParaRPr>
          </a:p>
          <a:p>
            <a:pPr defTabSz="1343377">
              <a:defRPr sz="2400">
                <a:latin typeface="Roboto Bold"/>
                <a:ea typeface="Roboto Bold"/>
                <a:cs typeface="Roboto Bold"/>
                <a:sym typeface="Roboto Bold"/>
              </a:defRPr>
            </a:pPr>
            <a:r>
              <a:t>Classification of Keys :</a:t>
            </a:r>
          </a:p>
          <a:p>
            <a:pPr defTabSz="1343377">
              <a:defRPr sz="2200">
                <a:latin typeface="Roboto Regular"/>
                <a:ea typeface="Roboto Regular"/>
                <a:cs typeface="Roboto Regular"/>
                <a:sym typeface="Roboto Regular"/>
              </a:defRPr>
            </a:pPr>
            <a:r>
              <a:t>Super Key &gt; Uniquely identifies each record within a table.</a:t>
            </a:r>
          </a:p>
          <a:p>
            <a:pPr defTabSz="1343377">
              <a:defRPr sz="2200">
                <a:latin typeface="Roboto Regular"/>
                <a:ea typeface="Roboto Regular"/>
                <a:cs typeface="Roboto Regular"/>
                <a:sym typeface="Roboto Regular"/>
              </a:defRPr>
            </a:pPr>
            <a:r>
              <a:t>Superset of Candidate key.</a:t>
            </a:r>
          </a:p>
          <a:p>
            <a:pPr defTabSz="1343377">
              <a:defRPr sz="2000"/>
            </a:pPr>
            <a:endParaRPr sz="2200">
              <a:latin typeface="Roboto Bold"/>
              <a:ea typeface="Roboto Bold"/>
              <a:cs typeface="Roboto Bold"/>
              <a:sym typeface="Roboto Bold"/>
            </a:endParaRPr>
          </a:p>
          <a:p>
            <a:pPr defTabSz="1343377">
              <a:defRPr sz="2400">
                <a:latin typeface="Roboto Bold"/>
                <a:ea typeface="Roboto Bold"/>
                <a:cs typeface="Roboto Bold"/>
                <a:sym typeface="Roboto Bold"/>
              </a:defRPr>
            </a:pPr>
            <a:r>
              <a:t>Candidate Key &gt;</a:t>
            </a:r>
            <a:r>
              <a:rPr sz="2200"/>
              <a:t> </a:t>
            </a:r>
            <a:r>
              <a:rPr sz="2200">
                <a:latin typeface="Roboto Regular"/>
                <a:ea typeface="Roboto Regular"/>
                <a:cs typeface="Roboto Regular"/>
                <a:sym typeface="Roboto Regular"/>
              </a:rPr>
              <a:t>Set of fields from which primary key can be selected.</a:t>
            </a:r>
            <a:endParaRPr sz="2200"/>
          </a:p>
          <a:p>
            <a:pPr defTabSz="1343377">
              <a:defRPr sz="2200">
                <a:latin typeface="Roboto Regular"/>
                <a:ea typeface="Roboto Regular"/>
                <a:cs typeface="Roboto Regular"/>
                <a:sym typeface="Roboto Regular"/>
              </a:defRPr>
            </a:pPr>
            <a:r>
              <a:t>It is an attribute or set of attribute that can act as a primary key for a table.</a:t>
            </a:r>
          </a:p>
          <a:p>
            <a:pPr defTabSz="1343377">
              <a:defRPr sz="2000"/>
            </a:pPr>
            <a:endParaRPr sz="2200">
              <a:latin typeface="Roboto Bold"/>
              <a:ea typeface="Roboto Bold"/>
              <a:cs typeface="Roboto Bold"/>
              <a:sym typeface="Roboto Bold"/>
            </a:endParaRPr>
          </a:p>
          <a:p>
            <a:pPr defTabSz="1343377">
              <a:defRPr sz="2400">
                <a:latin typeface="Roboto Bold"/>
                <a:ea typeface="Roboto Bold"/>
                <a:cs typeface="Roboto Bold"/>
                <a:sym typeface="Roboto Bold"/>
              </a:defRPr>
            </a:pPr>
            <a:r>
              <a:t>Primary Key &gt;</a:t>
            </a:r>
            <a:r>
              <a:rPr sz="2200"/>
              <a:t> </a:t>
            </a:r>
            <a:r>
              <a:rPr sz="2200">
                <a:latin typeface="Roboto Regular"/>
                <a:ea typeface="Roboto Regular"/>
                <a:cs typeface="Roboto Regular"/>
                <a:sym typeface="Roboto Regular"/>
              </a:rPr>
              <a:t>Is a candidate key that is most appropriate to become main key of the table.</a:t>
            </a:r>
            <a:endParaRPr sz="2200"/>
          </a:p>
          <a:p>
            <a:pPr marL="581025" indent="-454025" defTabSz="1343377">
              <a:buClr>
                <a:srgbClr val="000000"/>
              </a:buClr>
              <a:buSzPts val="2200"/>
              <a:buAutoNum type="arabicPeriod" startAt="1"/>
              <a:defRPr sz="2200">
                <a:latin typeface="Roboto Regular"/>
                <a:ea typeface="Roboto Regular"/>
                <a:cs typeface="Roboto Regular"/>
                <a:sym typeface="Roboto Regular"/>
              </a:defRPr>
            </a:pPr>
            <a:r>
              <a:t>Uniquely identify each record in a table.</a:t>
            </a:r>
          </a:p>
          <a:p>
            <a:pPr marL="581025" indent="-454025" defTabSz="1343377">
              <a:buClr>
                <a:srgbClr val="000000"/>
              </a:buClr>
              <a:buSzPts val="2200"/>
              <a:buAutoNum type="arabicPeriod" startAt="1"/>
              <a:defRPr sz="2200">
                <a:latin typeface="Roboto Regular"/>
                <a:ea typeface="Roboto Regular"/>
                <a:cs typeface="Roboto Regular"/>
                <a:sym typeface="Roboto Regular"/>
              </a:defRPr>
            </a:pPr>
            <a:r>
              <a:t>A table can have only one primary key.</a:t>
            </a:r>
          </a:p>
        </p:txBody>
      </p:sp>
      <p:sp>
        <p:nvSpPr>
          <p:cNvPr id="134" name="Shape 401"/>
          <p:cNvSpPr txBox="1"/>
          <p:nvPr/>
        </p:nvSpPr>
        <p:spPr>
          <a:xfrm>
            <a:off x="9594044" y="-43816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35" name="Shape 402"/>
          <p:cNvSpPr/>
          <p:nvPr/>
        </p:nvSpPr>
        <p:spPr>
          <a:xfrm>
            <a:off x="9727781" y="-111859"/>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36"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8" name="Shape 408" descr="Shape 408"/>
          <p:cNvPicPr>
            <a:picLocks noChangeAspect="1"/>
          </p:cNvPicPr>
          <p:nvPr/>
        </p:nvPicPr>
        <p:blipFill>
          <a:blip r:embed="rId2">
            <a:extLst/>
          </a:blip>
          <a:srcRect l="76377" t="3467" r="0" b="82712"/>
          <a:stretch>
            <a:fillRect/>
          </a:stretch>
        </p:blipFill>
        <p:spPr>
          <a:xfrm>
            <a:off x="6169000" y="-117407"/>
            <a:ext cx="3978218" cy="786393"/>
          </a:xfrm>
          <a:prstGeom prst="rect">
            <a:avLst/>
          </a:prstGeom>
          <a:ln w="12700">
            <a:miter lim="400000"/>
          </a:ln>
        </p:spPr>
      </p:pic>
      <p:sp>
        <p:nvSpPr>
          <p:cNvPr id="139" name="Shape 409"/>
          <p:cNvSpPr txBox="1"/>
          <p:nvPr/>
        </p:nvSpPr>
        <p:spPr>
          <a:xfrm>
            <a:off x="6155013" y="15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lnSpc>
                <a:spcPct val="115000"/>
              </a:lnSpc>
              <a:defRPr sz="2800">
                <a:solidFill>
                  <a:schemeClr val="accent3">
                    <a:lumOff val="44000"/>
                  </a:schemeClr>
                </a:solidFill>
                <a:latin typeface="Montserrat"/>
                <a:ea typeface="Montserrat"/>
                <a:cs typeface="Montserrat"/>
                <a:sym typeface="Montserrat"/>
              </a:defRPr>
            </a:lvl1pPr>
          </a:lstStyle>
          <a:p>
            <a:pPr/>
            <a:r>
              <a:t>        Database Keys</a:t>
            </a:r>
          </a:p>
        </p:txBody>
      </p:sp>
      <p:sp>
        <p:nvSpPr>
          <p:cNvPr id="140" name="Shape 410"/>
          <p:cNvSpPr txBox="1"/>
          <p:nvPr/>
        </p:nvSpPr>
        <p:spPr>
          <a:xfrm>
            <a:off x="332138" y="1250430"/>
            <a:ext cx="9406825" cy="31477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000"/>
            </a:pPr>
            <a:r>
              <a:t>	 	 	</a:t>
            </a:r>
          </a:p>
          <a:p>
            <a:pPr defTabSz="1343377">
              <a:defRPr sz="2400">
                <a:latin typeface="Roboto Bold"/>
                <a:ea typeface="Roboto Bold"/>
                <a:cs typeface="Roboto Bold"/>
                <a:sym typeface="Roboto Bold"/>
              </a:defRPr>
            </a:pPr>
            <a:r>
              <a:t>Composite Key &gt;</a:t>
            </a:r>
            <a:r>
              <a:rPr sz="2200">
                <a:latin typeface="Roboto Regular"/>
                <a:ea typeface="Roboto Regular"/>
                <a:cs typeface="Roboto Regular"/>
                <a:sym typeface="Roboto Regular"/>
              </a:rPr>
              <a:t> Key that consist of two or more attributes that uniquely identify an entity occurrence.</a:t>
            </a:r>
            <a:endParaRPr sz="2200"/>
          </a:p>
          <a:p>
            <a:pPr defTabSz="1343377">
              <a:defRPr sz="2200">
                <a:latin typeface="Roboto Regular"/>
                <a:ea typeface="Roboto Regular"/>
                <a:cs typeface="Roboto Regular"/>
                <a:sym typeface="Roboto Regular"/>
              </a:defRPr>
            </a:pPr>
            <a:r>
              <a:t>Any attribute that makes up the Composite key is not a simple key in its own.</a:t>
            </a:r>
          </a:p>
          <a:p>
            <a:pPr defTabSz="1343377">
              <a:defRPr sz="2000"/>
            </a:pPr>
            <a:endParaRPr sz="2200">
              <a:latin typeface="Roboto Regular"/>
              <a:ea typeface="Roboto Regular"/>
              <a:cs typeface="Roboto Regular"/>
              <a:sym typeface="Roboto Regular"/>
            </a:endParaRPr>
          </a:p>
          <a:p>
            <a:pPr defTabSz="1343377">
              <a:defRPr sz="2400">
                <a:latin typeface="Roboto Bold"/>
                <a:ea typeface="Roboto Bold"/>
                <a:cs typeface="Roboto Bold"/>
                <a:sym typeface="Roboto Bold"/>
              </a:defRPr>
            </a:pPr>
            <a:r>
              <a:t>Secondary/Alternative key &gt;</a:t>
            </a:r>
            <a:r>
              <a:rPr sz="2200">
                <a:latin typeface="Roboto Regular"/>
                <a:ea typeface="Roboto Regular"/>
                <a:cs typeface="Roboto Regular"/>
                <a:sym typeface="Roboto Regular"/>
              </a:rPr>
              <a:t> Candidate key which are not selected for primary key are known as secondary/ Alternative keys.</a:t>
            </a:r>
          </a:p>
        </p:txBody>
      </p:sp>
      <p:sp>
        <p:nvSpPr>
          <p:cNvPr id="141" name="Shape 411"/>
          <p:cNvSpPr txBox="1"/>
          <p:nvPr/>
        </p:nvSpPr>
        <p:spPr>
          <a:xfrm>
            <a:off x="9594044" y="-43816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42" name="Shape 412"/>
          <p:cNvSpPr/>
          <p:nvPr/>
        </p:nvSpPr>
        <p:spPr>
          <a:xfrm>
            <a:off x="9727781" y="-111859"/>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43" name="Shape 413" descr="Shape 413"/>
          <p:cNvPicPr>
            <a:picLocks noChangeAspect="1"/>
          </p:cNvPicPr>
          <p:nvPr/>
        </p:nvPicPr>
        <p:blipFill>
          <a:blip r:embed="rId3">
            <a:extLst/>
          </a:blip>
          <a:stretch>
            <a:fillRect/>
          </a:stretch>
        </p:blipFill>
        <p:spPr>
          <a:xfrm>
            <a:off x="275769" y="4414062"/>
            <a:ext cx="10716575" cy="3239556"/>
          </a:xfrm>
          <a:prstGeom prst="rect">
            <a:avLst/>
          </a:prstGeom>
          <a:ln w="12700">
            <a:miter lim="400000"/>
          </a:ln>
        </p:spPr>
      </p:pic>
      <p:pic>
        <p:nvPicPr>
          <p:cNvPr id="144"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6" name="Shape 419" descr="Shape 419"/>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147" name="Shape 420"/>
          <p:cNvSpPr txBox="1"/>
          <p:nvPr/>
        </p:nvSpPr>
        <p:spPr>
          <a:xfrm>
            <a:off x="6078813" y="14874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defRPr sz="2800">
                <a:solidFill>
                  <a:schemeClr val="accent3">
                    <a:lumOff val="44000"/>
                  </a:schemeClr>
                </a:solidFill>
                <a:latin typeface="Montserrat Medium"/>
                <a:ea typeface="Montserrat Medium"/>
                <a:cs typeface="Montserrat Medium"/>
                <a:sym typeface="Montserrat Medium"/>
              </a:defRPr>
            </a:lvl1pPr>
          </a:lstStyle>
          <a:p>
            <a:pPr/>
            <a:r>
              <a:t>             Constraints</a:t>
            </a:r>
          </a:p>
        </p:txBody>
      </p:sp>
      <p:sp>
        <p:nvSpPr>
          <p:cNvPr id="148" name="Shape 421"/>
          <p:cNvSpPr txBox="1"/>
          <p:nvPr/>
        </p:nvSpPr>
        <p:spPr>
          <a:xfrm>
            <a:off x="488753" y="2210630"/>
            <a:ext cx="8742132" cy="490478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200">
                <a:latin typeface="Roboto Bold"/>
                <a:ea typeface="Roboto Bold"/>
                <a:cs typeface="Roboto Bold"/>
                <a:sym typeface="Roboto Bold"/>
              </a:defRPr>
            </a:pPr>
            <a:r>
              <a:t>NOT NULL constraint </a:t>
            </a:r>
          </a:p>
          <a:p>
            <a:pPr indent="671688" defTabSz="1343377">
              <a:defRPr sz="2200">
                <a:latin typeface="Roboto Regular"/>
                <a:ea typeface="Roboto Regular"/>
                <a:cs typeface="Roboto Regular"/>
                <a:sym typeface="Roboto Regular"/>
              </a:defRPr>
            </a:pPr>
            <a:r>
              <a:t>Ensures that column does not accept nulls</a:t>
            </a:r>
          </a:p>
          <a:p>
            <a:pPr defTabSz="1343377">
              <a:defRPr sz="2000"/>
            </a:pPr>
            <a:endParaRPr sz="2200">
              <a:latin typeface="Roboto Bold"/>
              <a:ea typeface="Roboto Bold"/>
              <a:cs typeface="Roboto Bold"/>
              <a:sym typeface="Roboto Bold"/>
            </a:endParaRPr>
          </a:p>
          <a:p>
            <a:pPr defTabSz="1343377">
              <a:defRPr sz="2200">
                <a:latin typeface="Roboto Bold"/>
                <a:ea typeface="Roboto Bold"/>
                <a:cs typeface="Roboto Bold"/>
                <a:sym typeface="Roboto Bold"/>
              </a:defRPr>
            </a:pPr>
            <a:r>
              <a:t>UNIQUE constraint </a:t>
            </a:r>
          </a:p>
          <a:p>
            <a:pPr indent="671688" defTabSz="1343377">
              <a:defRPr sz="2200">
                <a:latin typeface="Roboto Regular"/>
                <a:ea typeface="Roboto Regular"/>
                <a:cs typeface="Roboto Regular"/>
                <a:sym typeface="Roboto Regular"/>
              </a:defRPr>
            </a:pPr>
            <a:r>
              <a:t>Ensures that all values in column are unique</a:t>
            </a:r>
          </a:p>
          <a:p>
            <a:pPr defTabSz="1343377">
              <a:defRPr sz="2000"/>
            </a:pPr>
            <a:endParaRPr sz="2200">
              <a:latin typeface="Roboto Bold"/>
              <a:ea typeface="Roboto Bold"/>
              <a:cs typeface="Roboto Bold"/>
              <a:sym typeface="Roboto Bold"/>
            </a:endParaRPr>
          </a:p>
          <a:p>
            <a:pPr defTabSz="1343377">
              <a:defRPr sz="2200">
                <a:latin typeface="Roboto Bold"/>
                <a:ea typeface="Roboto Bold"/>
                <a:cs typeface="Roboto Bold"/>
                <a:sym typeface="Roboto Bold"/>
              </a:defRPr>
            </a:pPr>
            <a:r>
              <a:t>DEFAULT constraint </a:t>
            </a:r>
          </a:p>
          <a:p>
            <a:pPr indent="671688" defTabSz="1343377">
              <a:defRPr sz="2200">
                <a:latin typeface="Roboto Regular"/>
                <a:ea typeface="Roboto Regular"/>
                <a:cs typeface="Roboto Regular"/>
                <a:sym typeface="Roboto Regular"/>
              </a:defRPr>
            </a:pPr>
            <a:r>
              <a:t>Assigns value to attribute when a new row is added to table</a:t>
            </a:r>
          </a:p>
          <a:p>
            <a:pPr defTabSz="1343377">
              <a:defRPr sz="2000"/>
            </a:pPr>
            <a:endParaRPr sz="2200">
              <a:latin typeface="Roboto Bold"/>
              <a:ea typeface="Roboto Bold"/>
              <a:cs typeface="Roboto Bold"/>
              <a:sym typeface="Roboto Bold"/>
            </a:endParaRPr>
          </a:p>
          <a:p>
            <a:pPr defTabSz="1343377">
              <a:defRPr sz="2200">
                <a:latin typeface="Roboto Bold"/>
                <a:ea typeface="Roboto Bold"/>
                <a:cs typeface="Roboto Bold"/>
                <a:sym typeface="Roboto Bold"/>
              </a:defRPr>
            </a:pPr>
            <a:r>
              <a:t>CHECK constraint </a:t>
            </a:r>
          </a:p>
          <a:p>
            <a:pPr indent="671688" defTabSz="1343377">
              <a:defRPr sz="2200">
                <a:latin typeface="Roboto Regular"/>
                <a:ea typeface="Roboto Regular"/>
                <a:cs typeface="Roboto Regular"/>
                <a:sym typeface="Roboto Regular"/>
              </a:defRPr>
            </a:pPr>
            <a:r>
              <a:t>Validates data when attribute value is entered</a:t>
            </a:r>
          </a:p>
          <a:p>
            <a:pPr defTabSz="1343377">
              <a:defRPr sz="2200">
                <a:solidFill>
                  <a:srgbClr val="25445F"/>
                </a:solidFill>
                <a:latin typeface="Roboto Bold"/>
                <a:ea typeface="Roboto Bold"/>
                <a:cs typeface="Roboto Bold"/>
                <a:sym typeface="Roboto Bold"/>
              </a:defRPr>
            </a:pPr>
            <a:r>
              <a:t>	 	 	</a:t>
            </a:r>
          </a:p>
        </p:txBody>
      </p:sp>
      <p:sp>
        <p:nvSpPr>
          <p:cNvPr id="149" name="Shape 422"/>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50" name="Shape 423"/>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51"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3" name="Shape 453" descr="Shape 453"/>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154" name="Shape 454"/>
          <p:cNvSpPr txBox="1"/>
          <p:nvPr/>
        </p:nvSpPr>
        <p:spPr>
          <a:xfrm>
            <a:off x="6078813" y="14874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ER - Diagram</a:t>
            </a:r>
          </a:p>
        </p:txBody>
      </p:sp>
      <p:sp>
        <p:nvSpPr>
          <p:cNvPr id="155" name="Shape 455"/>
          <p:cNvSpPr txBox="1"/>
          <p:nvPr/>
        </p:nvSpPr>
        <p:spPr>
          <a:xfrm>
            <a:off x="679253" y="2080569"/>
            <a:ext cx="7893985" cy="27794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200">
                <a:latin typeface="Roboto Bold"/>
                <a:ea typeface="Roboto Bold"/>
                <a:cs typeface="Roboto Bold"/>
                <a:sym typeface="Roboto Bold"/>
              </a:defRPr>
            </a:pPr>
            <a:r>
              <a:t>	 	 	</a:t>
            </a:r>
          </a:p>
          <a:p>
            <a:pPr defTabSz="1343377">
              <a:defRPr sz="2200">
                <a:latin typeface="Roboto Bold"/>
                <a:ea typeface="Roboto Bold"/>
                <a:cs typeface="Roboto Bold"/>
                <a:sym typeface="Roboto Bold"/>
              </a:defRPr>
            </a:pPr>
            <a:r>
              <a:t>E-R Diagrams : Entity Relation Diagram</a:t>
            </a:r>
          </a:p>
          <a:p>
            <a:pPr defTabSz="1343377">
              <a:defRPr sz="2000"/>
            </a:pPr>
            <a:endParaRPr sz="2200">
              <a:latin typeface="Roboto Bold"/>
              <a:ea typeface="Roboto Bold"/>
              <a:cs typeface="Roboto Bold"/>
              <a:sym typeface="Roboto Bold"/>
            </a:endParaRPr>
          </a:p>
          <a:p>
            <a:pPr defTabSz="1343377">
              <a:defRPr sz="2200">
                <a:latin typeface="Roboto Regular"/>
                <a:ea typeface="Roboto Regular"/>
                <a:cs typeface="Roboto Regular"/>
                <a:sym typeface="Roboto Regular"/>
              </a:defRPr>
            </a:pPr>
            <a:r>
              <a:t>ER-Diagram is a visual representation of data that describes how data is related to each other.</a:t>
            </a:r>
          </a:p>
          <a:p>
            <a:pPr defTabSz="1343377">
              <a:defRPr sz="2000"/>
            </a:pPr>
            <a:endParaRPr sz="2200">
              <a:latin typeface="Roboto Bold"/>
              <a:ea typeface="Roboto Bold"/>
              <a:cs typeface="Roboto Bold"/>
              <a:sym typeface="Roboto Bold"/>
            </a:endParaRPr>
          </a:p>
        </p:txBody>
      </p:sp>
      <p:sp>
        <p:nvSpPr>
          <p:cNvPr id="156" name="Shape 456"/>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57" name="Shape 457"/>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58" name="Shape 458" descr="Shape 458"/>
          <p:cNvPicPr>
            <a:picLocks noChangeAspect="1"/>
          </p:cNvPicPr>
          <p:nvPr/>
        </p:nvPicPr>
        <p:blipFill>
          <a:blip r:embed="rId3">
            <a:extLst/>
          </a:blip>
          <a:stretch>
            <a:fillRect/>
          </a:stretch>
        </p:blipFill>
        <p:spPr>
          <a:xfrm>
            <a:off x="1688374" y="3654288"/>
            <a:ext cx="6294438" cy="2420056"/>
          </a:xfrm>
          <a:prstGeom prst="rect">
            <a:avLst/>
          </a:prstGeom>
          <a:ln w="12700">
            <a:miter lim="400000"/>
          </a:ln>
        </p:spPr>
      </p:pic>
      <p:pic>
        <p:nvPicPr>
          <p:cNvPr id="159"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Shape 464" descr="Shape 464"/>
          <p:cNvPicPr>
            <a:picLocks noChangeAspect="1"/>
          </p:cNvPicPr>
          <p:nvPr/>
        </p:nvPicPr>
        <p:blipFill>
          <a:blip r:embed="rId3">
            <a:extLst/>
          </a:blip>
          <a:srcRect l="76377" t="3467" r="0" b="82712"/>
          <a:stretch>
            <a:fillRect/>
          </a:stretch>
        </p:blipFill>
        <p:spPr>
          <a:xfrm>
            <a:off x="5573413" y="1368493"/>
            <a:ext cx="4497633" cy="786393"/>
          </a:xfrm>
          <a:prstGeom prst="rect">
            <a:avLst/>
          </a:prstGeom>
          <a:ln w="12700">
            <a:miter lim="400000"/>
          </a:ln>
        </p:spPr>
      </p:pic>
      <p:sp>
        <p:nvSpPr>
          <p:cNvPr id="162" name="Shape 465"/>
          <p:cNvSpPr txBox="1"/>
          <p:nvPr/>
        </p:nvSpPr>
        <p:spPr>
          <a:xfrm>
            <a:off x="5638835" y="1487471"/>
            <a:ext cx="4418333" cy="134878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defRPr sz="2800">
                <a:solidFill>
                  <a:schemeClr val="accent3">
                    <a:lumOff val="44000"/>
                  </a:schemeClr>
                </a:solidFill>
                <a:latin typeface="Montserrat Medium"/>
                <a:ea typeface="Montserrat Medium"/>
                <a:cs typeface="Montserrat Medium"/>
                <a:sym typeface="Montserrat Medium"/>
              </a:defRPr>
            </a:lvl1pPr>
          </a:lstStyle>
          <a:p>
            <a:pPr/>
            <a:r>
              <a:t>ER:  Symbols and Notations</a:t>
            </a:r>
          </a:p>
        </p:txBody>
      </p:sp>
      <p:sp>
        <p:nvSpPr>
          <p:cNvPr id="163" name="Shape 467"/>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64" name="Shape 468"/>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65" name="Shape 469" descr="Shape 469"/>
          <p:cNvPicPr>
            <a:picLocks noChangeAspect="1"/>
          </p:cNvPicPr>
          <p:nvPr/>
        </p:nvPicPr>
        <p:blipFill>
          <a:blip r:embed="rId4">
            <a:extLst/>
          </a:blip>
          <a:stretch>
            <a:fillRect/>
          </a:stretch>
        </p:blipFill>
        <p:spPr>
          <a:xfrm>
            <a:off x="329838" y="2080569"/>
            <a:ext cx="4667906" cy="4353653"/>
          </a:xfrm>
          <a:prstGeom prst="rect">
            <a:avLst/>
          </a:prstGeom>
          <a:ln w="12700">
            <a:miter lim="400000"/>
          </a:ln>
        </p:spPr>
      </p:pic>
      <p:pic>
        <p:nvPicPr>
          <p:cNvPr id="166" name="Shape 470" descr="Shape 470"/>
          <p:cNvPicPr>
            <a:picLocks noChangeAspect="1"/>
          </p:cNvPicPr>
          <p:nvPr/>
        </p:nvPicPr>
        <p:blipFill>
          <a:blip r:embed="rId5">
            <a:extLst/>
          </a:blip>
          <a:stretch>
            <a:fillRect/>
          </a:stretch>
        </p:blipFill>
        <p:spPr>
          <a:xfrm>
            <a:off x="5136599" y="2426763"/>
            <a:ext cx="4497633" cy="3661265"/>
          </a:xfrm>
          <a:prstGeom prst="rect">
            <a:avLst/>
          </a:prstGeom>
          <a:ln w="12700">
            <a:miter lim="400000"/>
          </a:ln>
        </p:spPr>
      </p:pic>
      <p:pic>
        <p:nvPicPr>
          <p:cNvPr id="167" name="Google Shape;47;p5" descr="Google Shape;47;p5"/>
          <p:cNvPicPr>
            <a:picLocks noChangeAspect="1"/>
          </p:cNvPicPr>
          <p:nvPr/>
        </p:nvPicPr>
        <p:blipFill>
          <a:blip r:embed="rId6">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Shape 476" descr="Shape 476"/>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172" name="Shape 477"/>
          <p:cNvSpPr txBox="1"/>
          <p:nvPr/>
        </p:nvSpPr>
        <p:spPr>
          <a:xfrm>
            <a:off x="6078813" y="1487471"/>
            <a:ext cx="3978218" cy="10649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ER Diagram Components</a:t>
            </a:r>
          </a:p>
        </p:txBody>
      </p:sp>
      <p:sp>
        <p:nvSpPr>
          <p:cNvPr id="173" name="Shape 478"/>
          <p:cNvSpPr txBox="1"/>
          <p:nvPr/>
        </p:nvSpPr>
        <p:spPr>
          <a:xfrm>
            <a:off x="482661" y="1836055"/>
            <a:ext cx="9105778" cy="38843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200">
                <a:solidFill>
                  <a:srgbClr val="25445F"/>
                </a:solidFill>
                <a:latin typeface="Roboto Bold"/>
                <a:ea typeface="Roboto Bold"/>
                <a:cs typeface="Roboto Bold"/>
                <a:sym typeface="Roboto Bold"/>
              </a:defRPr>
            </a:pPr>
            <a:r>
              <a:t>	 	 	</a:t>
            </a:r>
          </a:p>
          <a:p>
            <a:pPr defTabSz="1343377">
              <a:defRPr sz="2200">
                <a:latin typeface="Roboto Bold"/>
                <a:ea typeface="Roboto Bold"/>
                <a:cs typeface="Roboto Bold"/>
                <a:sym typeface="Roboto Bold"/>
              </a:defRPr>
            </a:pPr>
            <a:r>
              <a:t>1)Entity :</a:t>
            </a:r>
            <a:r>
              <a:rPr>
                <a:latin typeface="Roboto Regular"/>
                <a:ea typeface="Roboto Regular"/>
                <a:cs typeface="Roboto Regular"/>
                <a:sym typeface="Roboto Regular"/>
              </a:rPr>
              <a:t> An Entity can be any object, place, person or class.</a:t>
            </a:r>
          </a:p>
          <a:p>
            <a:pPr defTabSz="1343377">
              <a:defRPr sz="2200">
                <a:latin typeface="Roboto Regular"/>
                <a:ea typeface="Roboto Regular"/>
                <a:cs typeface="Roboto Regular"/>
                <a:sym typeface="Roboto Regular"/>
              </a:defRPr>
            </a:pPr>
            <a:r>
              <a:t>Represented using rectangles.</a:t>
            </a:r>
          </a:p>
          <a:p>
            <a:pPr defTabSz="1343377">
              <a:defRPr sz="2000"/>
            </a:pPr>
            <a:endParaRPr sz="2200">
              <a:latin typeface="Roboto Regular"/>
              <a:ea typeface="Roboto Regular"/>
              <a:cs typeface="Roboto Regular"/>
              <a:sym typeface="Roboto Regular"/>
            </a:endParaRPr>
          </a:p>
          <a:p>
            <a:pPr defTabSz="1343377">
              <a:defRPr sz="2200">
                <a:latin typeface="Roboto Bold"/>
                <a:ea typeface="Roboto Bold"/>
                <a:cs typeface="Roboto Bold"/>
                <a:sym typeface="Roboto Bold"/>
              </a:defRPr>
            </a:pPr>
            <a:r>
              <a:t>Weak Entity:</a:t>
            </a:r>
            <a:r>
              <a:rPr>
                <a:latin typeface="Roboto Regular"/>
                <a:ea typeface="Roboto Regular"/>
                <a:cs typeface="Roboto Regular"/>
                <a:sym typeface="Roboto Regular"/>
              </a:rPr>
              <a:t> Entity that depends on another entity.</a:t>
            </a:r>
          </a:p>
          <a:p>
            <a:pPr defTabSz="1343377">
              <a:defRPr sz="2200">
                <a:latin typeface="Roboto Regular"/>
                <a:ea typeface="Roboto Regular"/>
                <a:cs typeface="Roboto Regular"/>
                <a:sym typeface="Roboto Regular"/>
              </a:defRPr>
            </a:pPr>
            <a:r>
              <a:t>Weak entity doesn't have key attribute of their own.</a:t>
            </a:r>
          </a:p>
          <a:p>
            <a:pPr defTabSz="1343377">
              <a:defRPr sz="2200">
                <a:latin typeface="Roboto Regular"/>
                <a:ea typeface="Roboto Regular"/>
                <a:cs typeface="Roboto Regular"/>
                <a:sym typeface="Roboto Regular"/>
              </a:defRPr>
            </a:pPr>
            <a:r>
              <a:t>Double rectangle represents weak entity.</a:t>
            </a:r>
          </a:p>
          <a:p>
            <a:pPr defTabSz="1343377">
              <a:defRPr sz="2000"/>
            </a:pPr>
            <a:endParaRPr sz="2200">
              <a:latin typeface="Roboto Regular"/>
              <a:ea typeface="Roboto Regular"/>
              <a:cs typeface="Roboto Regular"/>
              <a:sym typeface="Roboto Regular"/>
            </a:endParaRPr>
          </a:p>
          <a:p>
            <a:pPr defTabSz="1343377">
              <a:defRPr sz="2000"/>
            </a:pPr>
            <a:endParaRPr sz="2200">
              <a:solidFill>
                <a:srgbClr val="25445F"/>
              </a:solidFill>
              <a:latin typeface="Roboto Bold"/>
              <a:ea typeface="Roboto Bold"/>
              <a:cs typeface="Roboto Bold"/>
              <a:sym typeface="Roboto Bold"/>
            </a:endParaRPr>
          </a:p>
        </p:txBody>
      </p:sp>
      <p:sp>
        <p:nvSpPr>
          <p:cNvPr id="174" name="Shape 479"/>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75" name="Shape 480"/>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76" name="Shape 481" descr="Shape 481"/>
          <p:cNvPicPr>
            <a:picLocks noChangeAspect="1"/>
          </p:cNvPicPr>
          <p:nvPr/>
        </p:nvPicPr>
        <p:blipFill>
          <a:blip r:embed="rId3">
            <a:extLst/>
          </a:blip>
          <a:stretch>
            <a:fillRect/>
          </a:stretch>
        </p:blipFill>
        <p:spPr>
          <a:xfrm>
            <a:off x="1798372" y="5550421"/>
            <a:ext cx="5287329" cy="765825"/>
          </a:xfrm>
          <a:prstGeom prst="rect">
            <a:avLst/>
          </a:prstGeom>
          <a:ln w="12700">
            <a:miter lim="400000"/>
          </a:ln>
        </p:spPr>
      </p:pic>
      <p:pic>
        <p:nvPicPr>
          <p:cNvPr id="177" name="Shape 482" descr="Shape 482"/>
          <p:cNvPicPr>
            <a:picLocks noChangeAspect="1"/>
          </p:cNvPicPr>
          <p:nvPr/>
        </p:nvPicPr>
        <p:blipFill>
          <a:blip r:embed="rId4">
            <a:extLst/>
          </a:blip>
          <a:stretch>
            <a:fillRect/>
          </a:stretch>
        </p:blipFill>
        <p:spPr>
          <a:xfrm>
            <a:off x="1966224" y="6646703"/>
            <a:ext cx="4951625" cy="588114"/>
          </a:xfrm>
          <a:prstGeom prst="rect">
            <a:avLst/>
          </a:prstGeom>
          <a:ln w="12700">
            <a:miter lim="400000"/>
          </a:ln>
        </p:spPr>
      </p:pic>
      <p:pic>
        <p:nvPicPr>
          <p:cNvPr id="178" name="Google Shape;47;p5" descr="Google Shape;47;p5"/>
          <p:cNvPicPr>
            <a:picLocks noChangeAspect="1"/>
          </p:cNvPicPr>
          <p:nvPr/>
        </p:nvPicPr>
        <p:blipFill>
          <a:blip r:embed="rId5">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Google Shape;43;p5"/>
          <p:cNvSpPr txBox="1"/>
          <p:nvPr/>
        </p:nvSpPr>
        <p:spPr>
          <a:xfrm>
            <a:off x="3448050" y="6886574"/>
            <a:ext cx="3194050" cy="1728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ct val="93000"/>
              </a:lnSpc>
              <a:defRPr sz="1200"/>
            </a:lvl1pPr>
          </a:lstStyle>
          <a:p>
            <a:pPr/>
            <a:r>
              <a:t>© Copyright 2021 Accolite. All Rights Reserved</a:t>
            </a:r>
          </a:p>
        </p:txBody>
      </p:sp>
      <p:sp>
        <p:nvSpPr>
          <p:cNvPr id="49" name="Google Shape;44;p5"/>
          <p:cNvSpPr txBox="1"/>
          <p:nvPr>
            <p:ph type="sldNum" sz="quarter" idx="4294967295"/>
          </p:nvPr>
        </p:nvSpPr>
        <p:spPr>
          <a:xfrm>
            <a:off x="9447211" y="6886574"/>
            <a:ext cx="127001" cy="19564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 name="Google Shape;45;p5"/>
          <p:cNvSpPr txBox="1"/>
          <p:nvPr>
            <p:ph type="title"/>
          </p:nvPr>
        </p:nvSpPr>
        <p:spPr>
          <a:xfrm>
            <a:off x="503237" y="301625"/>
            <a:ext cx="9069300" cy="1260600"/>
          </a:xfrm>
          <a:prstGeom prst="rect">
            <a:avLst/>
          </a:prstGeom>
        </p:spPr>
        <p:txBody>
          <a:bodyPr lIns="0" tIns="0" rIns="0" bIns="0"/>
          <a:lstStyle/>
          <a:p>
            <a:pPr/>
            <a:r>
              <a:t>Agenda</a:t>
            </a:r>
          </a:p>
        </p:txBody>
      </p:sp>
      <p:sp>
        <p:nvSpPr>
          <p:cNvPr id="51" name="Google Shape;46;p5"/>
          <p:cNvSpPr txBox="1"/>
          <p:nvPr>
            <p:ph type="body" idx="1"/>
          </p:nvPr>
        </p:nvSpPr>
        <p:spPr>
          <a:xfrm>
            <a:off x="503237" y="1768475"/>
            <a:ext cx="9069300" cy="4987800"/>
          </a:xfrm>
          <a:prstGeom prst="rect">
            <a:avLst/>
          </a:prstGeom>
        </p:spPr>
        <p:txBody>
          <a:bodyPr lIns="0" tIns="0" rIns="0" bIns="0"/>
          <a:lstStyle/>
          <a:p>
            <a:pPr lvl="1" marL="701842" indent="-320842">
              <a:buSzPct val="100000"/>
              <a:buChar char="•"/>
            </a:pPr>
            <a:r>
              <a:t>Introduction</a:t>
            </a:r>
          </a:p>
          <a:p>
            <a:pPr lvl="1" marL="701842" indent="-320842">
              <a:buSzPct val="100000"/>
              <a:buChar char="•"/>
            </a:pPr>
            <a:r>
              <a:t>Schema</a:t>
            </a:r>
          </a:p>
          <a:p>
            <a:pPr lvl="1" marL="701842" indent="-320842">
              <a:buSzPct val="100000"/>
              <a:buChar char="•"/>
            </a:pPr>
            <a:r>
              <a:t>Keys and Constraints</a:t>
            </a:r>
          </a:p>
          <a:p>
            <a:pPr lvl="1" marL="701842" indent="-320842">
              <a:buSzPct val="100000"/>
              <a:buChar char="•"/>
            </a:pPr>
            <a:r>
              <a:t>Data Models</a:t>
            </a:r>
          </a:p>
          <a:p>
            <a:pPr lvl="1" marL="701842" indent="-320842">
              <a:buSzPct val="100000"/>
              <a:buChar char="•"/>
            </a:pPr>
            <a:r>
              <a:t>E-R Model</a:t>
            </a:r>
          </a:p>
          <a:p>
            <a:pPr lvl="1" marL="701842" indent="-320842">
              <a:buSzPct val="100000"/>
              <a:buChar char="•"/>
            </a:pPr>
            <a:r>
              <a:t>ACID Properties</a:t>
            </a:r>
          </a:p>
          <a:p>
            <a:pPr lvl="1" marL="701842" indent="-320842">
              <a:buSzPct val="100000"/>
              <a:buChar char="•"/>
            </a:pPr>
            <a:r>
              <a:t>Normalisation </a:t>
            </a:r>
          </a:p>
        </p:txBody>
      </p:sp>
      <p:pic>
        <p:nvPicPr>
          <p:cNvPr id="52" name="Google Shape;47;p5" descr="Google Shape;47;p5"/>
          <p:cNvPicPr>
            <a:picLocks noChangeAspect="1"/>
          </p:cNvPicPr>
          <p:nvPr/>
        </p:nvPicPr>
        <p:blipFill>
          <a:blip r:embed="rId2">
            <a:extLst/>
          </a:blip>
          <a:stretch>
            <a:fillRect/>
          </a:stretch>
        </p:blipFill>
        <p:spPr>
          <a:xfrm>
            <a:off x="503226" y="192938"/>
            <a:ext cx="1163726" cy="11997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thruBlk="1"/>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Shape 488" descr="Shape 488"/>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181" name="Shape 489"/>
          <p:cNvSpPr txBox="1"/>
          <p:nvPr/>
        </p:nvSpPr>
        <p:spPr>
          <a:xfrm>
            <a:off x="6078813" y="1487471"/>
            <a:ext cx="3978218" cy="10649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ER Diagram Components</a:t>
            </a:r>
          </a:p>
        </p:txBody>
      </p:sp>
      <p:sp>
        <p:nvSpPr>
          <p:cNvPr id="182" name="Shape 490"/>
          <p:cNvSpPr txBox="1"/>
          <p:nvPr/>
        </p:nvSpPr>
        <p:spPr>
          <a:xfrm>
            <a:off x="679253" y="2080569"/>
            <a:ext cx="7893985" cy="42526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200">
                <a:solidFill>
                  <a:srgbClr val="25445F"/>
                </a:solidFill>
                <a:latin typeface="Roboto Bold"/>
                <a:ea typeface="Roboto Bold"/>
                <a:cs typeface="Roboto Bold"/>
                <a:sym typeface="Roboto Bold"/>
              </a:defRPr>
            </a:pPr>
            <a:r>
              <a:t>	 	 	</a:t>
            </a:r>
          </a:p>
          <a:p>
            <a:pPr defTabSz="1343377">
              <a:defRPr sz="2200">
                <a:latin typeface="Roboto Bold"/>
                <a:ea typeface="Roboto Bold"/>
                <a:cs typeface="Roboto Bold"/>
                <a:sym typeface="Roboto Bold"/>
              </a:defRPr>
            </a:pPr>
            <a:r>
              <a:t>2) Attribute :</a:t>
            </a:r>
            <a:r>
              <a:rPr>
                <a:latin typeface="Roboto Regular"/>
                <a:ea typeface="Roboto Regular"/>
                <a:cs typeface="Roboto Regular"/>
                <a:sym typeface="Roboto Regular"/>
              </a:rPr>
              <a:t> An Attribute describes a property or characteristic of an entity.</a:t>
            </a:r>
          </a:p>
          <a:p>
            <a:pPr defTabSz="1343377">
              <a:defRPr sz="2200">
                <a:latin typeface="Roboto Regular"/>
                <a:ea typeface="Roboto Regular"/>
                <a:cs typeface="Roboto Regular"/>
                <a:sym typeface="Roboto Regular"/>
              </a:defRPr>
            </a:pPr>
            <a:r>
              <a:t>An attribute is represented using eclipse.</a:t>
            </a:r>
          </a:p>
          <a:p>
            <a:pPr defTabSz="1343377">
              <a:defRPr sz="2000"/>
            </a:pPr>
            <a:endParaRPr sz="2200">
              <a:latin typeface="Roboto Regular"/>
              <a:ea typeface="Roboto Regular"/>
              <a:cs typeface="Roboto Regular"/>
              <a:sym typeface="Roboto Regular"/>
            </a:endParaRPr>
          </a:p>
          <a:p>
            <a:pPr defTabSz="1343377">
              <a:defRPr sz="2200">
                <a:latin typeface="Roboto Bold"/>
                <a:ea typeface="Roboto Bold"/>
                <a:cs typeface="Roboto Bold"/>
                <a:sym typeface="Roboto Bold"/>
              </a:defRPr>
            </a:pPr>
            <a:r>
              <a:t>Key Attribute</a:t>
            </a:r>
            <a:r>
              <a:rPr>
                <a:latin typeface="Roboto Regular"/>
                <a:ea typeface="Roboto Regular"/>
                <a:cs typeface="Roboto Regular"/>
                <a:sym typeface="Roboto Regular"/>
              </a:rPr>
              <a:t> &gt; Represents the main characteristic of an Entity.</a:t>
            </a:r>
          </a:p>
          <a:p>
            <a:pPr defTabSz="1343377">
              <a:defRPr sz="2200">
                <a:latin typeface="Roboto Regular"/>
                <a:ea typeface="Roboto Regular"/>
                <a:cs typeface="Roboto Regular"/>
                <a:sym typeface="Roboto Regular"/>
              </a:defRPr>
            </a:pPr>
            <a:r>
              <a:t>It is used to represent Primary key.</a:t>
            </a:r>
          </a:p>
          <a:p>
            <a:pPr defTabSz="1343377">
              <a:defRPr sz="2200">
                <a:latin typeface="Roboto Regular"/>
                <a:ea typeface="Roboto Regular"/>
                <a:cs typeface="Roboto Regular"/>
                <a:sym typeface="Roboto Regular"/>
              </a:defRPr>
            </a:pPr>
            <a:r>
              <a:t>Ellipse with underlying lines represent Key Attribute.</a:t>
            </a:r>
          </a:p>
          <a:p>
            <a:pPr defTabSz="1343377">
              <a:defRPr sz="2000"/>
            </a:pPr>
            <a:endParaRPr sz="2200">
              <a:solidFill>
                <a:srgbClr val="25445F"/>
              </a:solidFill>
              <a:latin typeface="Roboto Bold"/>
              <a:ea typeface="Roboto Bold"/>
              <a:cs typeface="Roboto Bold"/>
              <a:sym typeface="Roboto Bold"/>
            </a:endParaRPr>
          </a:p>
        </p:txBody>
      </p:sp>
      <p:sp>
        <p:nvSpPr>
          <p:cNvPr id="183" name="Shape 491"/>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84" name="Shape 492"/>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85" name="Shape 493" descr="Shape 493"/>
          <p:cNvPicPr>
            <a:picLocks noChangeAspect="1"/>
          </p:cNvPicPr>
          <p:nvPr/>
        </p:nvPicPr>
        <p:blipFill>
          <a:blip r:embed="rId3">
            <a:extLst/>
          </a:blip>
          <a:stretch>
            <a:fillRect/>
          </a:stretch>
        </p:blipFill>
        <p:spPr>
          <a:xfrm>
            <a:off x="2468658" y="5515596"/>
            <a:ext cx="5477454" cy="2142726"/>
          </a:xfrm>
          <a:prstGeom prst="rect">
            <a:avLst/>
          </a:prstGeom>
          <a:ln w="12700">
            <a:miter lim="400000"/>
          </a:ln>
        </p:spPr>
      </p:pic>
      <p:pic>
        <p:nvPicPr>
          <p:cNvPr id="186"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8" name="Shape 499" descr="Shape 499"/>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189" name="Shape 500"/>
          <p:cNvSpPr txBox="1"/>
          <p:nvPr/>
        </p:nvSpPr>
        <p:spPr>
          <a:xfrm>
            <a:off x="6078813" y="1487471"/>
            <a:ext cx="3978218" cy="10649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ER Diagram Components</a:t>
            </a:r>
          </a:p>
        </p:txBody>
      </p:sp>
      <p:sp>
        <p:nvSpPr>
          <p:cNvPr id="190" name="Shape 501"/>
          <p:cNvSpPr txBox="1"/>
          <p:nvPr/>
        </p:nvSpPr>
        <p:spPr>
          <a:xfrm>
            <a:off x="679253" y="2080569"/>
            <a:ext cx="7893985" cy="20428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200">
                <a:solidFill>
                  <a:srgbClr val="25445F"/>
                </a:solidFill>
                <a:latin typeface="Roboto Bold"/>
                <a:ea typeface="Roboto Bold"/>
                <a:cs typeface="Roboto Bold"/>
                <a:sym typeface="Roboto Bold"/>
              </a:defRPr>
            </a:pPr>
            <a:r>
              <a:t>	 	 	</a:t>
            </a:r>
          </a:p>
          <a:p>
            <a:pPr defTabSz="1343377">
              <a:defRPr sz="2200">
                <a:latin typeface="Roboto Bold"/>
                <a:ea typeface="Roboto Bold"/>
                <a:cs typeface="Roboto Bold"/>
                <a:sym typeface="Roboto Bold"/>
              </a:defRPr>
            </a:pPr>
            <a:r>
              <a:t>Composite Attribute &gt; </a:t>
            </a:r>
            <a:r>
              <a:rPr>
                <a:latin typeface="Roboto Regular"/>
                <a:ea typeface="Roboto Regular"/>
                <a:cs typeface="Roboto Regular"/>
                <a:sym typeface="Roboto Regular"/>
              </a:rPr>
              <a:t>An attribute can also have their own attributes. These attributes are known as composite attribute</a:t>
            </a:r>
            <a:endParaRPr>
              <a:latin typeface="Roboto Regular"/>
              <a:ea typeface="Roboto Regular"/>
              <a:cs typeface="Roboto Regular"/>
              <a:sym typeface="Roboto Regular"/>
            </a:endParaRPr>
          </a:p>
          <a:p>
            <a:pPr defTabSz="1343377">
              <a:defRPr sz="2000"/>
            </a:pPr>
            <a:endParaRPr sz="2200">
              <a:solidFill>
                <a:srgbClr val="25445F"/>
              </a:solidFill>
              <a:latin typeface="Roboto Bold"/>
              <a:ea typeface="Roboto Bold"/>
              <a:cs typeface="Roboto Bold"/>
              <a:sym typeface="Roboto Bold"/>
            </a:endParaRPr>
          </a:p>
        </p:txBody>
      </p:sp>
      <p:sp>
        <p:nvSpPr>
          <p:cNvPr id="191" name="Shape 502"/>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92" name="Shape 503"/>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93" name="Shape 504" descr="Shape 504"/>
          <p:cNvPicPr>
            <a:picLocks noChangeAspect="1"/>
          </p:cNvPicPr>
          <p:nvPr/>
        </p:nvPicPr>
        <p:blipFill>
          <a:blip r:embed="rId3">
            <a:extLst/>
          </a:blip>
          <a:stretch>
            <a:fillRect/>
          </a:stretch>
        </p:blipFill>
        <p:spPr>
          <a:xfrm>
            <a:off x="1655155" y="3550891"/>
            <a:ext cx="5278325" cy="2456732"/>
          </a:xfrm>
          <a:prstGeom prst="rect">
            <a:avLst/>
          </a:prstGeom>
          <a:ln w="12700">
            <a:miter lim="400000"/>
          </a:ln>
        </p:spPr>
      </p:pic>
      <p:pic>
        <p:nvPicPr>
          <p:cNvPr id="194"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unctional Dependency"/>
          <p:cNvSpPr txBox="1"/>
          <p:nvPr>
            <p:ph type="title"/>
          </p:nvPr>
        </p:nvSpPr>
        <p:spPr>
          <a:prstGeom prst="rect">
            <a:avLst/>
          </a:prstGeom>
        </p:spPr>
        <p:txBody>
          <a:bodyPr/>
          <a:lstStyle>
            <a:lvl1pPr defTabSz="1047834">
              <a:defRPr sz="3120"/>
            </a:lvl1pPr>
          </a:lstStyle>
          <a:p>
            <a:pPr/>
            <a:r>
              <a:t>Functional Dependency</a:t>
            </a:r>
          </a:p>
        </p:txBody>
      </p:sp>
      <p:sp>
        <p:nvSpPr>
          <p:cNvPr id="197" name="Functional Dependency is a constraint between two sets of attributes in a relation from a database. A functional dependency is denoted by arrow (→). If an attributed A functionally determines B, then it is written as A → B.…"/>
          <p:cNvSpPr txBox="1"/>
          <p:nvPr>
            <p:ph type="body" idx="1"/>
          </p:nvPr>
        </p:nvSpPr>
        <p:spPr>
          <a:xfrm>
            <a:off x="343302" y="2215076"/>
            <a:ext cx="9384495" cy="5199898"/>
          </a:xfrm>
          <a:prstGeom prst="rect">
            <a:avLst/>
          </a:prstGeom>
        </p:spPr>
        <p:txBody>
          <a:bodyPr/>
          <a:lstStyle/>
          <a:p>
            <a:pPr marL="0" indent="0" algn="just" defTabSz="457200">
              <a:lnSpc>
                <a:spcPct val="100000"/>
              </a:lnSpc>
              <a:defRPr sz="1800">
                <a:solidFill>
                  <a:srgbClr val="40424E"/>
                </a:solidFill>
                <a:latin typeface="+mn-lt"/>
                <a:ea typeface="+mn-ea"/>
                <a:cs typeface="+mn-cs"/>
                <a:sym typeface="Helvetica"/>
              </a:defRPr>
            </a:pPr>
            <a:r>
              <a:t>Functional Dependency is a constraint between two sets of attributes in a relation from a database. A functional dependency is denoted by arrow (→). If an attributed A functionally determines B, then it is written as A → B.</a:t>
            </a:r>
          </a:p>
          <a:p>
            <a:pPr marL="0" indent="0" algn="just" defTabSz="457200">
              <a:lnSpc>
                <a:spcPct val="100000"/>
              </a:lnSpc>
              <a:defRPr sz="1800">
                <a:solidFill>
                  <a:srgbClr val="40424E"/>
                </a:solidFill>
                <a:latin typeface="+mn-lt"/>
                <a:ea typeface="+mn-ea"/>
                <a:cs typeface="+mn-cs"/>
                <a:sym typeface="Helvetica"/>
              </a:defRPr>
            </a:pPr>
          </a:p>
          <a:p>
            <a:pPr marL="0" indent="0" algn="just" defTabSz="457200">
              <a:lnSpc>
                <a:spcPct val="100000"/>
              </a:lnSpc>
              <a:defRPr sz="1800">
                <a:solidFill>
                  <a:srgbClr val="40424E"/>
                </a:solidFill>
                <a:latin typeface="+mn-lt"/>
                <a:ea typeface="+mn-ea"/>
                <a:cs typeface="+mn-cs"/>
                <a:sym typeface="Helvetica"/>
              </a:defRPr>
            </a:pPr>
            <a:r>
              <a:t>For example, employee_id → name means employee_id functionally determines the name of the employee.</a:t>
            </a:r>
          </a:p>
          <a:p>
            <a:pPr marL="0" indent="0" algn="just" defTabSz="457200">
              <a:lnSpc>
                <a:spcPct val="100000"/>
              </a:lnSpc>
              <a:defRPr sz="1800">
                <a:solidFill>
                  <a:srgbClr val="40424E"/>
                </a:solidFill>
                <a:latin typeface="+mn-lt"/>
                <a:ea typeface="+mn-ea"/>
                <a:cs typeface="+mn-cs"/>
                <a:sym typeface="Helvetica"/>
              </a:defRPr>
            </a:pPr>
          </a:p>
          <a:p>
            <a:pPr marL="0" indent="0" defTabSz="457200">
              <a:lnSpc>
                <a:spcPct val="100000"/>
              </a:lnSpc>
              <a:defRPr sz="1800">
                <a:solidFill>
                  <a:srgbClr val="40424E"/>
                </a:solidFill>
                <a:latin typeface="+mn-lt"/>
                <a:ea typeface="+mn-ea"/>
                <a:cs typeface="+mn-cs"/>
                <a:sym typeface="Helvetica"/>
              </a:defRPr>
            </a:pPr>
            <a:r>
              <a:t>A function dependency A → B means for all instances of a particular value of A, there is the same value of B.</a:t>
            </a:r>
          </a:p>
          <a:p>
            <a:pPr marL="0" indent="0" defTabSz="457200">
              <a:lnSpc>
                <a:spcPct val="100000"/>
              </a:lnSpc>
              <a:defRPr sz="1800">
                <a:solidFill>
                  <a:srgbClr val="40424E"/>
                </a:solidFill>
                <a:latin typeface="+mn-lt"/>
                <a:ea typeface="+mn-ea"/>
                <a:cs typeface="+mn-cs"/>
                <a:sym typeface="Helvetica"/>
              </a:defRPr>
            </a:pPr>
          </a:p>
          <a:p>
            <a:pPr marL="0" indent="0" defTabSz="457200">
              <a:lnSpc>
                <a:spcPct val="100000"/>
              </a:lnSpc>
              <a:defRPr sz="1600">
                <a:solidFill>
                  <a:srgbClr val="000000"/>
                </a:solidFill>
                <a:latin typeface="Courier"/>
                <a:ea typeface="Courier"/>
                <a:cs typeface="Courier"/>
                <a:sym typeface="Courier"/>
              </a:defRPr>
            </a:pPr>
            <a:r>
              <a:t>A   B</a:t>
            </a:r>
          </a:p>
          <a:p>
            <a:pPr marL="0" indent="0" defTabSz="457200">
              <a:lnSpc>
                <a:spcPct val="100000"/>
              </a:lnSpc>
              <a:defRPr sz="1600">
                <a:solidFill>
                  <a:srgbClr val="000000"/>
                </a:solidFill>
                <a:latin typeface="Courier"/>
                <a:ea typeface="Courier"/>
                <a:cs typeface="Courier"/>
                <a:sym typeface="Courier"/>
              </a:defRPr>
            </a:pPr>
            <a:r>
              <a:t>------</a:t>
            </a:r>
          </a:p>
          <a:p>
            <a:pPr marL="0" indent="0" defTabSz="457200">
              <a:lnSpc>
                <a:spcPct val="100000"/>
              </a:lnSpc>
              <a:defRPr sz="1600">
                <a:solidFill>
                  <a:srgbClr val="000000"/>
                </a:solidFill>
                <a:latin typeface="Courier"/>
                <a:ea typeface="Courier"/>
                <a:cs typeface="Courier"/>
                <a:sym typeface="Courier"/>
              </a:defRPr>
            </a:pPr>
            <a:r>
              <a:t>1   3</a:t>
            </a:r>
          </a:p>
          <a:p>
            <a:pPr marL="0" indent="0" defTabSz="457200">
              <a:lnSpc>
                <a:spcPct val="100000"/>
              </a:lnSpc>
              <a:defRPr sz="1600">
                <a:solidFill>
                  <a:srgbClr val="000000"/>
                </a:solidFill>
                <a:latin typeface="Courier"/>
                <a:ea typeface="Courier"/>
                <a:cs typeface="Courier"/>
                <a:sym typeface="Courier"/>
              </a:defRPr>
            </a:pPr>
            <a:r>
              <a:t>2   3</a:t>
            </a:r>
          </a:p>
          <a:p>
            <a:pPr marL="0" indent="0" defTabSz="457200">
              <a:lnSpc>
                <a:spcPct val="100000"/>
              </a:lnSpc>
              <a:defRPr sz="1600">
                <a:solidFill>
                  <a:srgbClr val="000000"/>
                </a:solidFill>
                <a:latin typeface="Courier"/>
                <a:ea typeface="Courier"/>
                <a:cs typeface="Courier"/>
                <a:sym typeface="Courier"/>
              </a:defRPr>
            </a:pPr>
            <a:r>
              <a:t>4   0</a:t>
            </a:r>
          </a:p>
          <a:p>
            <a:pPr marL="0" indent="0" defTabSz="457200">
              <a:lnSpc>
                <a:spcPct val="100000"/>
              </a:lnSpc>
              <a:defRPr sz="1600">
                <a:solidFill>
                  <a:srgbClr val="000000"/>
                </a:solidFill>
                <a:latin typeface="Courier"/>
                <a:ea typeface="Courier"/>
                <a:cs typeface="Courier"/>
                <a:sym typeface="Courier"/>
              </a:defRPr>
            </a:pPr>
            <a:r>
              <a:t>1   3</a:t>
            </a:r>
          </a:p>
          <a:p>
            <a:pPr marL="0" indent="0" defTabSz="457200">
              <a:lnSpc>
                <a:spcPct val="100000"/>
              </a:lnSpc>
              <a:defRPr sz="1600">
                <a:solidFill>
                  <a:srgbClr val="000000"/>
                </a:solidFill>
                <a:latin typeface="Courier"/>
                <a:ea typeface="Courier"/>
                <a:cs typeface="Courier"/>
                <a:sym typeface="Courier"/>
              </a:defRPr>
            </a:pPr>
            <a:r>
              <a:t>4   0</a:t>
            </a:r>
          </a:p>
        </p:txBody>
      </p:sp>
      <p:pic>
        <p:nvPicPr>
          <p:cNvPr id="198" name="Google Shape;47;p5" descr="Google Shape;47;p5"/>
          <p:cNvPicPr>
            <a:picLocks noChangeAspect="1"/>
          </p:cNvPicPr>
          <p:nvPr/>
        </p:nvPicPr>
        <p:blipFill>
          <a:blip r:embed="rId2">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ypes of Functional Dependencies"/>
          <p:cNvSpPr txBox="1"/>
          <p:nvPr>
            <p:ph type="title"/>
          </p:nvPr>
        </p:nvSpPr>
        <p:spPr>
          <a:xfrm>
            <a:off x="1816502" y="270806"/>
            <a:ext cx="9384495" cy="630765"/>
          </a:xfrm>
          <a:prstGeom prst="rect">
            <a:avLst/>
          </a:prstGeom>
        </p:spPr>
        <p:txBody>
          <a:bodyPr/>
          <a:lstStyle>
            <a:lvl1pPr defTabSz="1047834">
              <a:defRPr sz="3120"/>
            </a:lvl1pPr>
          </a:lstStyle>
          <a:p>
            <a:pPr/>
            <a:r>
              <a:t>Types of Functional Dependencies </a:t>
            </a:r>
          </a:p>
        </p:txBody>
      </p:sp>
      <p:pic>
        <p:nvPicPr>
          <p:cNvPr id="201" name="Google Shape;47;p5" descr="Google Shape;47;p5"/>
          <p:cNvPicPr>
            <a:picLocks noChangeAspect="1"/>
          </p:cNvPicPr>
          <p:nvPr/>
        </p:nvPicPr>
        <p:blipFill>
          <a:blip r:embed="rId2">
            <a:extLst/>
          </a:blip>
          <a:stretch>
            <a:fillRect/>
          </a:stretch>
        </p:blipFill>
        <p:spPr>
          <a:xfrm>
            <a:off x="503226" y="192938"/>
            <a:ext cx="762901" cy="786501"/>
          </a:xfrm>
          <a:prstGeom prst="rect">
            <a:avLst/>
          </a:prstGeom>
          <a:ln w="12700">
            <a:miter lim="400000"/>
          </a:ln>
        </p:spPr>
      </p:pic>
      <p:pic>
        <p:nvPicPr>
          <p:cNvPr id="202" name="Screenshot 2021-01-07 at 1.03.38 AM.png" descr="Screenshot 2021-01-07 at 1.03.38 AM.png"/>
          <p:cNvPicPr>
            <a:picLocks noChangeAspect="1"/>
          </p:cNvPicPr>
          <p:nvPr/>
        </p:nvPicPr>
        <p:blipFill>
          <a:blip r:embed="rId3">
            <a:extLst/>
          </a:blip>
          <a:stretch>
            <a:fillRect/>
          </a:stretch>
        </p:blipFill>
        <p:spPr>
          <a:xfrm>
            <a:off x="458225" y="1160319"/>
            <a:ext cx="9154650" cy="6401307"/>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Normal Forms"/>
          <p:cNvSpPr txBox="1"/>
          <p:nvPr>
            <p:ph type="title"/>
          </p:nvPr>
        </p:nvSpPr>
        <p:spPr>
          <a:xfrm>
            <a:off x="1587902" y="270806"/>
            <a:ext cx="9384495" cy="630765"/>
          </a:xfrm>
          <a:prstGeom prst="rect">
            <a:avLst/>
          </a:prstGeom>
        </p:spPr>
        <p:txBody>
          <a:bodyPr/>
          <a:lstStyle>
            <a:lvl1pPr defTabSz="1047834">
              <a:defRPr sz="3120"/>
            </a:lvl1pPr>
          </a:lstStyle>
          <a:p>
            <a:pPr/>
            <a:r>
              <a:t>Normal Forms</a:t>
            </a:r>
          </a:p>
        </p:txBody>
      </p:sp>
      <p:sp>
        <p:nvSpPr>
          <p:cNvPr id="205" name="Normalization is the process of minimizing redundancy from a relation or set of relations. Redundancy in relation may cause insertion, deletion and updation anomalies. So, it helps to minimize the redundancy in relations. Normal forms are used to elimina"/>
          <p:cNvSpPr txBox="1"/>
          <p:nvPr>
            <p:ph type="body" idx="1"/>
          </p:nvPr>
        </p:nvSpPr>
        <p:spPr>
          <a:prstGeom prst="rect">
            <a:avLst/>
          </a:prstGeom>
        </p:spPr>
        <p:txBody>
          <a:bodyPr/>
          <a:lstStyle/>
          <a:p>
            <a:pPr marL="0" indent="0" algn="just" defTabSz="457200">
              <a:lnSpc>
                <a:spcPct val="100000"/>
              </a:lnSpc>
              <a:defRPr sz="1800">
                <a:solidFill>
                  <a:srgbClr val="40424E"/>
                </a:solidFill>
                <a:latin typeface="+mn-lt"/>
                <a:ea typeface="+mn-ea"/>
                <a:cs typeface="+mn-cs"/>
                <a:sym typeface="Helvetica"/>
              </a:defRPr>
            </a:pPr>
            <a:r>
              <a:rPr b="1"/>
              <a:t>Normalization</a:t>
            </a:r>
            <a:r>
              <a:t> is the process of minimizing </a:t>
            </a:r>
            <a:r>
              <a:rPr b="1"/>
              <a:t>redundancy</a:t>
            </a:r>
            <a:r>
              <a:t> from a relation or set of relations. Redundancy in relation may cause insertion, deletion and updation anomalies. So, it helps to minimize the redundancy in relations. </a:t>
            </a:r>
            <a:r>
              <a:rPr b="1"/>
              <a:t>Normal forms</a:t>
            </a:r>
            <a:r>
              <a:t> are used to eliminate or reduce redundancy in database tables.</a:t>
            </a:r>
          </a:p>
        </p:txBody>
      </p:sp>
      <p:pic>
        <p:nvPicPr>
          <p:cNvPr id="206" name="Google Shape;47;p5" descr="Google Shape;47;p5"/>
          <p:cNvPicPr>
            <a:picLocks noChangeAspect="1"/>
          </p:cNvPicPr>
          <p:nvPr/>
        </p:nvPicPr>
        <p:blipFill>
          <a:blip r:embed="rId2">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uble-click to edit"/>
          <p:cNvSpPr txBox="1"/>
          <p:nvPr>
            <p:ph type="title"/>
          </p:nvPr>
        </p:nvSpPr>
        <p:spPr>
          <a:prstGeom prst="rect">
            <a:avLst/>
          </a:prstGeom>
        </p:spPr>
        <p:txBody>
          <a:bodyPr/>
          <a:lstStyle/>
          <a:p>
            <a:pPr defTabSz="1047834">
              <a:defRPr sz="3120"/>
            </a:pPr>
          </a:p>
        </p:txBody>
      </p:sp>
      <p:sp>
        <p:nvSpPr>
          <p:cNvPr id="209" name="Double-click to edit"/>
          <p:cNvSpPr txBox="1"/>
          <p:nvPr>
            <p:ph type="body" idx="1"/>
          </p:nvPr>
        </p:nvSpPr>
        <p:spPr>
          <a:prstGeom prst="rect">
            <a:avLst/>
          </a:prstGeom>
        </p:spPr>
        <p:txBody>
          <a:bodyPr/>
          <a:lstStyle/>
          <a:p>
            <a:pPr/>
          </a:p>
        </p:txBody>
      </p:sp>
      <p:pic>
        <p:nvPicPr>
          <p:cNvPr id="210" name="Google Shape;47;p5" descr="Google Shape;47;p5"/>
          <p:cNvPicPr>
            <a:picLocks noChangeAspect="1"/>
          </p:cNvPicPr>
          <p:nvPr/>
        </p:nvPicPr>
        <p:blipFill>
          <a:blip r:embed="rId2">
            <a:extLst/>
          </a:blip>
          <a:stretch>
            <a:fillRect/>
          </a:stretch>
        </p:blipFill>
        <p:spPr>
          <a:xfrm>
            <a:off x="503226" y="192938"/>
            <a:ext cx="762901" cy="786501"/>
          </a:xfrm>
          <a:prstGeom prst="rect">
            <a:avLst/>
          </a:prstGeom>
          <a:ln w="12700">
            <a:miter lim="400000"/>
          </a:ln>
        </p:spPr>
      </p:pic>
      <p:pic>
        <p:nvPicPr>
          <p:cNvPr id="211" name="Screenshot 2021-01-07 at 1.12.14 AM.png" descr="Screenshot 2021-01-07 at 1.12.14 AM.png"/>
          <p:cNvPicPr>
            <a:picLocks noChangeAspect="1"/>
          </p:cNvPicPr>
          <p:nvPr/>
        </p:nvPicPr>
        <p:blipFill>
          <a:blip r:embed="rId3">
            <a:extLst/>
          </a:blip>
          <a:stretch>
            <a:fillRect/>
          </a:stretch>
        </p:blipFill>
        <p:spPr>
          <a:xfrm>
            <a:off x="0" y="1139650"/>
            <a:ext cx="10071100" cy="1488104"/>
          </a:xfrm>
          <a:prstGeom prst="rect">
            <a:avLst/>
          </a:prstGeom>
          <a:ln w="12700">
            <a:miter lim="400000"/>
          </a:ln>
        </p:spPr>
      </p:pic>
      <p:pic>
        <p:nvPicPr>
          <p:cNvPr id="212" name="Screenshot 2021-01-07 at 1.12.37 AM.png" descr="Screenshot 2021-01-07 at 1.12.37 AM.png"/>
          <p:cNvPicPr>
            <a:picLocks noChangeAspect="1"/>
          </p:cNvPicPr>
          <p:nvPr/>
        </p:nvPicPr>
        <p:blipFill>
          <a:blip r:embed="rId4">
            <a:extLst/>
          </a:blip>
          <a:stretch>
            <a:fillRect/>
          </a:stretch>
        </p:blipFill>
        <p:spPr>
          <a:xfrm>
            <a:off x="342899" y="3015145"/>
            <a:ext cx="9385301" cy="4191001"/>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1047834">
              <a:defRPr sz="3120"/>
            </a:pPr>
          </a:p>
        </p:txBody>
      </p:sp>
      <p:sp>
        <p:nvSpPr>
          <p:cNvPr id="215" name="Double-click to edit"/>
          <p:cNvSpPr txBox="1"/>
          <p:nvPr>
            <p:ph type="body" idx="1"/>
          </p:nvPr>
        </p:nvSpPr>
        <p:spPr>
          <a:prstGeom prst="rect">
            <a:avLst/>
          </a:prstGeom>
        </p:spPr>
        <p:txBody>
          <a:bodyPr/>
          <a:lstStyle/>
          <a:p>
            <a:pPr/>
          </a:p>
        </p:txBody>
      </p:sp>
      <p:pic>
        <p:nvPicPr>
          <p:cNvPr id="216" name="Screenshot 2021-01-07 at 1.14.58 AM.png" descr="Screenshot 2021-01-07 at 1.14.58 AM.png"/>
          <p:cNvPicPr>
            <a:picLocks noChangeAspect="1"/>
          </p:cNvPicPr>
          <p:nvPr/>
        </p:nvPicPr>
        <p:blipFill>
          <a:blip r:embed="rId2">
            <a:extLst/>
          </a:blip>
          <a:stretch>
            <a:fillRect/>
          </a:stretch>
        </p:blipFill>
        <p:spPr>
          <a:xfrm>
            <a:off x="-1" y="1399183"/>
            <a:ext cx="10071101" cy="4412746"/>
          </a:xfrm>
          <a:prstGeom prst="rect">
            <a:avLst/>
          </a:prstGeom>
          <a:ln w="12700">
            <a:miter lim="400000"/>
          </a:ln>
        </p:spPr>
      </p:pic>
      <p:pic>
        <p:nvPicPr>
          <p:cNvPr id="217"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ouble-click to edit"/>
          <p:cNvSpPr txBox="1"/>
          <p:nvPr>
            <p:ph type="title"/>
          </p:nvPr>
        </p:nvSpPr>
        <p:spPr>
          <a:prstGeom prst="rect">
            <a:avLst/>
          </a:prstGeom>
        </p:spPr>
        <p:txBody>
          <a:bodyPr/>
          <a:lstStyle/>
          <a:p>
            <a:pPr defTabSz="1047834">
              <a:defRPr sz="3120"/>
            </a:pPr>
          </a:p>
        </p:txBody>
      </p:sp>
      <p:sp>
        <p:nvSpPr>
          <p:cNvPr id="220" name="Double-click to edit"/>
          <p:cNvSpPr txBox="1"/>
          <p:nvPr>
            <p:ph type="body" idx="1"/>
          </p:nvPr>
        </p:nvSpPr>
        <p:spPr>
          <a:prstGeom prst="rect">
            <a:avLst/>
          </a:prstGeom>
        </p:spPr>
        <p:txBody>
          <a:bodyPr/>
          <a:lstStyle/>
          <a:p>
            <a:pPr/>
          </a:p>
        </p:txBody>
      </p:sp>
      <p:pic>
        <p:nvPicPr>
          <p:cNvPr id="221" name="Screenshot 2021-01-07 at 1.15.21 AM.png" descr="Screenshot 2021-01-07 at 1.15.21 AM.png"/>
          <p:cNvPicPr>
            <a:picLocks noChangeAspect="1"/>
          </p:cNvPicPr>
          <p:nvPr/>
        </p:nvPicPr>
        <p:blipFill>
          <a:blip r:embed="rId3">
            <a:extLst/>
          </a:blip>
          <a:stretch>
            <a:fillRect/>
          </a:stretch>
        </p:blipFill>
        <p:spPr>
          <a:xfrm>
            <a:off x="359054" y="2417748"/>
            <a:ext cx="10071101" cy="2721004"/>
          </a:xfrm>
          <a:prstGeom prst="rect">
            <a:avLst/>
          </a:prstGeom>
          <a:ln w="12700">
            <a:miter lim="400000"/>
          </a:ln>
        </p:spPr>
      </p:pic>
      <p:pic>
        <p:nvPicPr>
          <p:cNvPr id="222"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Double-click to edit"/>
          <p:cNvSpPr txBox="1"/>
          <p:nvPr>
            <p:ph type="title"/>
          </p:nvPr>
        </p:nvSpPr>
        <p:spPr>
          <a:prstGeom prst="rect">
            <a:avLst/>
          </a:prstGeom>
        </p:spPr>
        <p:txBody>
          <a:bodyPr/>
          <a:lstStyle/>
          <a:p>
            <a:pPr defTabSz="1047834">
              <a:defRPr sz="3120"/>
            </a:pPr>
          </a:p>
        </p:txBody>
      </p:sp>
      <p:sp>
        <p:nvSpPr>
          <p:cNvPr id="227" name="Double-click to edit"/>
          <p:cNvSpPr txBox="1"/>
          <p:nvPr>
            <p:ph type="body" idx="1"/>
          </p:nvPr>
        </p:nvSpPr>
        <p:spPr>
          <a:prstGeom prst="rect">
            <a:avLst/>
          </a:prstGeom>
        </p:spPr>
        <p:txBody>
          <a:bodyPr/>
          <a:lstStyle/>
          <a:p>
            <a:pPr/>
          </a:p>
        </p:txBody>
      </p:sp>
      <p:pic>
        <p:nvPicPr>
          <p:cNvPr id="228" name="Google Shape;47;p5" descr="Google Shape;47;p5"/>
          <p:cNvPicPr>
            <a:picLocks noChangeAspect="1"/>
          </p:cNvPicPr>
          <p:nvPr/>
        </p:nvPicPr>
        <p:blipFill>
          <a:blip r:embed="rId2">
            <a:extLst/>
          </a:blip>
          <a:stretch>
            <a:fillRect/>
          </a:stretch>
        </p:blipFill>
        <p:spPr>
          <a:xfrm>
            <a:off x="503226" y="192938"/>
            <a:ext cx="762901" cy="786501"/>
          </a:xfrm>
          <a:prstGeom prst="rect">
            <a:avLst/>
          </a:prstGeom>
          <a:ln w="12700">
            <a:miter lim="400000"/>
          </a:ln>
        </p:spPr>
      </p:pic>
      <p:pic>
        <p:nvPicPr>
          <p:cNvPr id="229" name="Screenshot 2021-01-07 at 1.18.50 AM.png" descr="Screenshot 2021-01-07 at 1.18.50 AM.png"/>
          <p:cNvPicPr>
            <a:picLocks noChangeAspect="1"/>
          </p:cNvPicPr>
          <p:nvPr/>
        </p:nvPicPr>
        <p:blipFill>
          <a:blip r:embed="rId3">
            <a:extLst/>
          </a:blip>
          <a:stretch>
            <a:fillRect/>
          </a:stretch>
        </p:blipFill>
        <p:spPr>
          <a:xfrm>
            <a:off x="0" y="1255264"/>
            <a:ext cx="10071100" cy="3774161"/>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Double-click to edit"/>
          <p:cNvSpPr txBox="1"/>
          <p:nvPr>
            <p:ph type="title"/>
          </p:nvPr>
        </p:nvSpPr>
        <p:spPr>
          <a:prstGeom prst="rect">
            <a:avLst/>
          </a:prstGeom>
        </p:spPr>
        <p:txBody>
          <a:bodyPr/>
          <a:lstStyle/>
          <a:p>
            <a:pPr defTabSz="1047834">
              <a:defRPr sz="3120"/>
            </a:pPr>
          </a:p>
        </p:txBody>
      </p:sp>
      <p:sp>
        <p:nvSpPr>
          <p:cNvPr id="232" name="2. Boyce-Codd Normal Form (BCNF) : BCNF stands for Boyce-Codd normal form and was made by R.F Boyce and E.F Codd in 1947.A functional dependency is said to be in BCNF if these properties hold:…"/>
          <p:cNvSpPr txBox="1"/>
          <p:nvPr>
            <p:ph type="body" idx="1"/>
          </p:nvPr>
        </p:nvSpPr>
        <p:spPr>
          <a:xfrm>
            <a:off x="343302" y="4907476"/>
            <a:ext cx="9384495" cy="3762786"/>
          </a:xfrm>
          <a:prstGeom prst="rect">
            <a:avLst/>
          </a:prstGeom>
        </p:spPr>
        <p:txBody>
          <a:bodyPr/>
          <a:lstStyle/>
          <a:p>
            <a:pPr marL="0" indent="0" defTabSz="457200">
              <a:lnSpc>
                <a:spcPct val="100000"/>
              </a:lnSpc>
              <a:spcBef>
                <a:spcPts val="1000"/>
              </a:spcBef>
              <a:defRPr sz="1800">
                <a:solidFill>
                  <a:srgbClr val="40424E"/>
                </a:solidFill>
                <a:latin typeface="+mn-lt"/>
                <a:ea typeface="+mn-ea"/>
                <a:cs typeface="+mn-cs"/>
                <a:sym typeface="Helvetica"/>
              </a:defRPr>
            </a:pPr>
            <a:r>
              <a:rPr b="1"/>
              <a:t>2. </a:t>
            </a:r>
            <a:r>
              <a:rPr u="sng">
                <a:solidFill>
                  <a:srgbClr val="EC4E20"/>
                </a:solidFill>
                <a:hlinkClick r:id="rId2" invalidUrl="" action="" tgtFrame="" tooltip="" history="1" highlightClick="0" endSnd="0"/>
              </a:rPr>
              <a:t>Boyce-Codd Normal Form (BCNF)</a:t>
            </a:r>
            <a:r>
              <a:rPr b="1"/>
              <a:t> :</a:t>
            </a:r>
            <a:br/>
            <a:r>
              <a:t>BCNF stands for Boyce-Codd normal form and was made by R.F Boyce and E.F Codd in 1947.A functional dependency is said to be in BCNF if these properties hold:</a:t>
            </a:r>
          </a:p>
          <a:p>
            <a:pPr marL="0" indent="0" defTabSz="457200">
              <a:lnSpc>
                <a:spcPct val="100000"/>
              </a:lnSpc>
              <a:defRPr sz="1800">
                <a:solidFill>
                  <a:srgbClr val="40424E"/>
                </a:solidFill>
                <a:latin typeface="+mn-lt"/>
                <a:ea typeface="+mn-ea"/>
                <a:cs typeface="+mn-cs"/>
                <a:sym typeface="Helvetica"/>
              </a:defRPr>
            </a:pPr>
          </a:p>
          <a:p>
            <a:pPr marL="457200" indent="-317500" defTabSz="457200">
              <a:lnSpc>
                <a:spcPts val="4900"/>
              </a:lnSpc>
              <a:buClr>
                <a:srgbClr val="40424E"/>
              </a:buClr>
              <a:buSzPct val="100000"/>
              <a:buFont typeface="Helvetica"/>
              <a:buChar char="•"/>
              <a:defRPr sz="1800">
                <a:solidFill>
                  <a:srgbClr val="40424E"/>
                </a:solidFill>
                <a:latin typeface="+mn-lt"/>
                <a:ea typeface="+mn-ea"/>
                <a:cs typeface="+mn-cs"/>
                <a:sym typeface="Helvetica"/>
              </a:defRPr>
            </a:pPr>
            <a:r>
              <a:t>It should already be in 3NF.</a:t>
            </a:r>
          </a:p>
          <a:p>
            <a:pPr marL="457200" indent="-317500" defTabSz="457200">
              <a:lnSpc>
                <a:spcPts val="4900"/>
              </a:lnSpc>
              <a:buClr>
                <a:srgbClr val="40424E"/>
              </a:buClr>
              <a:buSzPct val="100000"/>
              <a:buFont typeface="Helvetica"/>
              <a:buChar char="•"/>
              <a:defRPr sz="1800">
                <a:solidFill>
                  <a:srgbClr val="40424E"/>
                </a:solidFill>
                <a:latin typeface="+mn-lt"/>
                <a:ea typeface="+mn-ea"/>
                <a:cs typeface="+mn-cs"/>
                <a:sym typeface="Helvetica"/>
              </a:defRPr>
            </a:pPr>
            <a:r>
              <a:t>For a functional dependency say P-&gt;Q, P should be a super key.</a:t>
            </a:r>
          </a:p>
        </p:txBody>
      </p:sp>
      <p:pic>
        <p:nvPicPr>
          <p:cNvPr id="233"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pic>
        <p:nvPicPr>
          <p:cNvPr id="234" name="Screenshot 2021-01-07 at 2.04.08 AM.png" descr="Screenshot 2021-01-07 at 2.04.08 AM.png"/>
          <p:cNvPicPr>
            <a:picLocks noChangeAspect="1"/>
          </p:cNvPicPr>
          <p:nvPr/>
        </p:nvPicPr>
        <p:blipFill>
          <a:blip r:embed="rId4">
            <a:extLst/>
          </a:blip>
          <a:stretch>
            <a:fillRect/>
          </a:stretch>
        </p:blipFill>
        <p:spPr>
          <a:xfrm>
            <a:off x="1937951" y="547888"/>
            <a:ext cx="6195197" cy="355744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4" name="Shape 122" descr="Shape 122"/>
          <p:cNvPicPr>
            <a:picLocks noChangeAspect="1"/>
          </p:cNvPicPr>
          <p:nvPr/>
        </p:nvPicPr>
        <p:blipFill>
          <a:blip r:embed="rId2">
            <a:extLst/>
          </a:blip>
          <a:srcRect l="76378" t="3467" r="0" b="82712"/>
          <a:stretch>
            <a:fillRect/>
          </a:stretch>
        </p:blipFill>
        <p:spPr>
          <a:xfrm>
            <a:off x="6042153" y="532665"/>
            <a:ext cx="3978218" cy="923294"/>
          </a:xfrm>
          <a:prstGeom prst="rect">
            <a:avLst/>
          </a:prstGeom>
          <a:ln w="12700">
            <a:miter lim="400000"/>
          </a:ln>
        </p:spPr>
      </p:pic>
      <p:sp>
        <p:nvSpPr>
          <p:cNvPr id="55" name="Shape 123"/>
          <p:cNvSpPr txBox="1"/>
          <p:nvPr/>
        </p:nvSpPr>
        <p:spPr>
          <a:xfrm>
            <a:off x="6028166" y="788545"/>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RDBMS Introduction</a:t>
            </a:r>
          </a:p>
        </p:txBody>
      </p:sp>
      <p:sp>
        <p:nvSpPr>
          <p:cNvPr id="56" name="Shape 124"/>
          <p:cNvSpPr txBox="1"/>
          <p:nvPr/>
        </p:nvSpPr>
        <p:spPr>
          <a:xfrm>
            <a:off x="356478" y="1944107"/>
            <a:ext cx="8373421" cy="5078190"/>
          </a:xfrm>
          <a:prstGeom prst="rect">
            <a:avLst/>
          </a:prstGeom>
          <a:ln w="12700">
            <a:miter lim="400000"/>
          </a:ln>
          <a:effectLst>
            <a:reflection blurRad="0" stA="100000" stPos="0" endA="0" endPos="40000" dist="0" dir="5400000" fadeDir="5400000" sx="100000" sy="-100000" kx="0" ky="0" algn="bl" rotWithShape="0"/>
          </a:effectLst>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400">
                <a:latin typeface="Roboto Regular"/>
                <a:ea typeface="Roboto Regular"/>
                <a:cs typeface="Roboto Regular"/>
                <a:sym typeface="Roboto Regular"/>
              </a:defRPr>
            </a:pPr>
            <a:r>
              <a:t>DBMS (Database management system) - A collection of programs that enables user to store, retrieve, update and delete information from a database.</a:t>
            </a:r>
          </a:p>
          <a:p>
            <a:pPr defTabSz="1343377">
              <a:defRPr sz="2000"/>
            </a:pPr>
            <a:endParaRPr sz="2400">
              <a:latin typeface="Roboto Bold"/>
              <a:ea typeface="Roboto Bold"/>
              <a:cs typeface="Roboto Bold"/>
              <a:sym typeface="Roboto Bold"/>
            </a:endParaRPr>
          </a:p>
          <a:p>
            <a:pPr defTabSz="1343377">
              <a:defRPr sz="2400">
                <a:latin typeface="Roboto Regular"/>
                <a:ea typeface="Roboto Regular"/>
                <a:cs typeface="Roboto Regular"/>
                <a:sym typeface="Roboto Regular"/>
              </a:defRPr>
            </a:pPr>
            <a:r>
              <a:t>RDBMS (Relational Database Management System) – Is a database management system (DBMS) that is based on the relational model.</a:t>
            </a:r>
          </a:p>
          <a:p>
            <a:pPr defTabSz="1343377">
              <a:defRPr sz="2400">
                <a:latin typeface="Roboto Regular"/>
                <a:ea typeface="Roboto Regular"/>
                <a:cs typeface="Roboto Regular"/>
                <a:sym typeface="Roboto Regular"/>
              </a:defRPr>
            </a:pPr>
            <a:r>
              <a:t>In relational model, data is represented in terms of tuples(rows).</a:t>
            </a:r>
          </a:p>
          <a:p>
            <a:pPr defTabSz="1343377">
              <a:defRPr sz="2000"/>
            </a:pPr>
            <a:endParaRPr sz="2400">
              <a:solidFill>
                <a:srgbClr val="25445F"/>
              </a:solidFill>
              <a:latin typeface="Roboto Bold"/>
              <a:ea typeface="Roboto Bold"/>
              <a:cs typeface="Roboto Bold"/>
              <a:sym typeface="Roboto Bold"/>
            </a:endParaRPr>
          </a:p>
          <a:p>
            <a:pPr defTabSz="1343377">
              <a:defRPr sz="2400">
                <a:solidFill>
                  <a:srgbClr val="333333"/>
                </a:solidFill>
                <a:latin typeface="Roboto Bold"/>
                <a:ea typeface="Roboto Bold"/>
                <a:cs typeface="Roboto Bold"/>
                <a:sym typeface="Roboto Bold"/>
              </a:defRPr>
            </a:pPr>
            <a:r>
              <a:t>Popular RDBMS softwares.</a:t>
            </a:r>
          </a:p>
        </p:txBody>
      </p:sp>
      <p:pic>
        <p:nvPicPr>
          <p:cNvPr id="57" name="Shape 125" descr="Shape 125"/>
          <p:cNvPicPr>
            <a:picLocks noChangeAspect="1"/>
          </p:cNvPicPr>
          <p:nvPr/>
        </p:nvPicPr>
        <p:blipFill>
          <a:blip r:embed="rId3">
            <a:extLst/>
          </a:blip>
          <a:stretch>
            <a:fillRect/>
          </a:stretch>
        </p:blipFill>
        <p:spPr>
          <a:xfrm>
            <a:off x="200729" y="6556469"/>
            <a:ext cx="2370823" cy="643998"/>
          </a:xfrm>
          <a:prstGeom prst="rect">
            <a:avLst/>
          </a:prstGeom>
          <a:ln w="12700">
            <a:miter lim="400000"/>
          </a:ln>
        </p:spPr>
      </p:pic>
      <p:pic>
        <p:nvPicPr>
          <p:cNvPr id="58" name="Shape 126" descr="Shape 126"/>
          <p:cNvPicPr>
            <a:picLocks noChangeAspect="1"/>
          </p:cNvPicPr>
          <p:nvPr/>
        </p:nvPicPr>
        <p:blipFill>
          <a:blip r:embed="rId4">
            <a:extLst/>
          </a:blip>
          <a:stretch>
            <a:fillRect/>
          </a:stretch>
        </p:blipFill>
        <p:spPr>
          <a:xfrm>
            <a:off x="3115420" y="6616282"/>
            <a:ext cx="2440030" cy="524372"/>
          </a:xfrm>
          <a:prstGeom prst="rect">
            <a:avLst/>
          </a:prstGeom>
          <a:ln w="12700">
            <a:miter lim="400000"/>
          </a:ln>
        </p:spPr>
      </p:pic>
      <p:pic>
        <p:nvPicPr>
          <p:cNvPr id="59" name="Shape 127" descr="Shape 127"/>
          <p:cNvPicPr>
            <a:picLocks noChangeAspect="1"/>
          </p:cNvPicPr>
          <p:nvPr/>
        </p:nvPicPr>
        <p:blipFill>
          <a:blip r:embed="rId5">
            <a:extLst/>
          </a:blip>
          <a:stretch>
            <a:fillRect/>
          </a:stretch>
        </p:blipFill>
        <p:spPr>
          <a:xfrm>
            <a:off x="6278486" y="6351302"/>
            <a:ext cx="1763765" cy="1054332"/>
          </a:xfrm>
          <a:prstGeom prst="rect">
            <a:avLst/>
          </a:prstGeom>
          <a:ln w="12700">
            <a:miter lim="400000"/>
          </a:ln>
        </p:spPr>
      </p:pic>
      <p:pic>
        <p:nvPicPr>
          <p:cNvPr id="60" name="Shape 128" descr="Shape 128"/>
          <p:cNvPicPr>
            <a:picLocks noChangeAspect="1"/>
          </p:cNvPicPr>
          <p:nvPr/>
        </p:nvPicPr>
        <p:blipFill>
          <a:blip r:embed="rId6">
            <a:extLst/>
          </a:blip>
          <a:stretch>
            <a:fillRect/>
          </a:stretch>
        </p:blipFill>
        <p:spPr>
          <a:xfrm>
            <a:off x="8254771" y="6485217"/>
            <a:ext cx="1615600" cy="786502"/>
          </a:xfrm>
          <a:prstGeom prst="rect">
            <a:avLst/>
          </a:prstGeom>
          <a:ln w="12700">
            <a:miter lim="400000"/>
          </a:ln>
        </p:spPr>
      </p:pic>
      <p:pic>
        <p:nvPicPr>
          <p:cNvPr id="61" name="Google Shape;47;p5" descr="Google Shape;47;p5"/>
          <p:cNvPicPr>
            <a:picLocks noChangeAspect="1"/>
          </p:cNvPicPr>
          <p:nvPr/>
        </p:nvPicPr>
        <p:blipFill>
          <a:blip r:embed="rId7">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Shape 354" descr="Shape 354"/>
          <p:cNvPicPr>
            <a:picLocks noChangeAspect="1"/>
          </p:cNvPicPr>
          <p:nvPr/>
        </p:nvPicPr>
        <p:blipFill>
          <a:blip r:embed="rId3">
            <a:extLst/>
          </a:blip>
          <a:srcRect l="76377" t="3467" r="0" b="82712"/>
          <a:stretch>
            <a:fillRect/>
          </a:stretch>
        </p:blipFill>
        <p:spPr>
          <a:xfrm>
            <a:off x="6105500" y="-3107"/>
            <a:ext cx="3978218" cy="786393"/>
          </a:xfrm>
          <a:prstGeom prst="rect">
            <a:avLst/>
          </a:prstGeom>
          <a:ln w="12700">
            <a:miter lim="400000"/>
          </a:ln>
        </p:spPr>
      </p:pic>
      <p:sp>
        <p:nvSpPr>
          <p:cNvPr id="237" name="Shape 355"/>
          <p:cNvSpPr txBox="1"/>
          <p:nvPr/>
        </p:nvSpPr>
        <p:spPr>
          <a:xfrm>
            <a:off x="6091513" y="1158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defRPr sz="2800">
                <a:solidFill>
                  <a:schemeClr val="accent3">
                    <a:lumOff val="44000"/>
                  </a:schemeClr>
                </a:solidFill>
                <a:latin typeface="Montserrat Medium"/>
                <a:ea typeface="Montserrat Medium"/>
                <a:cs typeface="Montserrat Medium"/>
                <a:sym typeface="Montserrat Medium"/>
              </a:defRPr>
            </a:lvl1pPr>
          </a:lstStyle>
          <a:p>
            <a:pPr/>
            <a:r>
              <a:t>          ACID Properties</a:t>
            </a:r>
          </a:p>
        </p:txBody>
      </p:sp>
      <p:sp>
        <p:nvSpPr>
          <p:cNvPr id="238" name="Shape 356"/>
          <p:cNvSpPr txBox="1"/>
          <p:nvPr/>
        </p:nvSpPr>
        <p:spPr>
          <a:xfrm>
            <a:off x="704653" y="1047304"/>
            <a:ext cx="8952174" cy="6329674"/>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algn="just" defTabSz="1343377">
              <a:defRPr sz="2200">
                <a:latin typeface="Roboto Bold"/>
                <a:ea typeface="Roboto Bold"/>
                <a:cs typeface="Roboto Bold"/>
                <a:sym typeface="Roboto Bold"/>
              </a:defRPr>
            </a:pPr>
            <a:r>
              <a:t>ACID Properties :</a:t>
            </a:r>
            <a:r>
              <a:rPr sz="2000">
                <a:latin typeface="Roboto Regular"/>
                <a:ea typeface="Roboto Regular"/>
                <a:cs typeface="Roboto Regular"/>
                <a:sym typeface="Roboto Regular"/>
              </a:rPr>
              <a:t> To ensure the integrity of data during a transaction (A transaction is a unit of program that updates various data items), the database system must maintains the following properties.</a:t>
            </a:r>
            <a:endParaRPr sz="2000"/>
          </a:p>
          <a:p>
            <a:pPr algn="just" defTabSz="1343377">
              <a:defRPr sz="1800"/>
            </a:pPr>
            <a:endParaRPr sz="2000">
              <a:latin typeface="Roboto Regular"/>
              <a:ea typeface="Roboto Regular"/>
              <a:cs typeface="Roboto Regular"/>
              <a:sym typeface="Roboto Regular"/>
            </a:endParaRPr>
          </a:p>
          <a:p>
            <a:pPr algn="just" defTabSz="1343377">
              <a:defRPr sz="2200">
                <a:latin typeface="Roboto Bold"/>
                <a:ea typeface="Roboto Bold"/>
                <a:cs typeface="Roboto Bold"/>
                <a:sym typeface="Roboto Bold"/>
              </a:defRPr>
            </a:pPr>
            <a:r>
              <a:t>A - Atomicity</a:t>
            </a:r>
            <a:r>
              <a:rPr sz="2000"/>
              <a:t> </a:t>
            </a:r>
            <a:r>
              <a:rPr sz="2000">
                <a:latin typeface="Roboto Regular"/>
                <a:ea typeface="Roboto Regular"/>
                <a:cs typeface="Roboto Regular"/>
                <a:sym typeface="Roboto Regular"/>
              </a:rPr>
              <a:t>− By this, we mean that either the entire transaction takes place at once or doesn’t happen at all. There is no midway i.e. transactions do not occur partially. Each transaction is considered as one unit and either runs to completion or is not executed at all. It involves following two operations.</a:t>
            </a:r>
            <a:endParaRPr sz="2000"/>
          </a:p>
          <a:p>
            <a:pPr algn="just" defTabSz="1343377">
              <a:defRPr sz="2000">
                <a:latin typeface="Roboto Regular"/>
                <a:ea typeface="Roboto Regular"/>
                <a:cs typeface="Roboto Regular"/>
                <a:sym typeface="Roboto Regular"/>
              </a:defRPr>
            </a:pPr>
            <a:r>
              <a:t>—</a:t>
            </a:r>
            <a:r>
              <a:rPr>
                <a:latin typeface="Roboto Bold"/>
                <a:ea typeface="Roboto Bold"/>
                <a:cs typeface="Roboto Bold"/>
                <a:sym typeface="Roboto Bold"/>
              </a:rPr>
              <a:t>Abort</a:t>
            </a:r>
            <a:r>
              <a:t>: If a transaction aborts, changes made to database are not visible.</a:t>
            </a:r>
          </a:p>
          <a:p>
            <a:pPr algn="just" defTabSz="1343377">
              <a:defRPr sz="2000">
                <a:latin typeface="Roboto Regular"/>
                <a:ea typeface="Roboto Regular"/>
                <a:cs typeface="Roboto Regular"/>
                <a:sym typeface="Roboto Regular"/>
              </a:defRPr>
            </a:pPr>
            <a:r>
              <a:t>—</a:t>
            </a:r>
            <a:r>
              <a:rPr>
                <a:latin typeface="Roboto Bold"/>
                <a:ea typeface="Roboto Bold"/>
                <a:cs typeface="Roboto Bold"/>
                <a:sym typeface="Roboto Bold"/>
              </a:rPr>
              <a:t>Commit</a:t>
            </a:r>
            <a:r>
              <a:t>: If a transaction commits, changes made are visible.</a:t>
            </a:r>
          </a:p>
          <a:p>
            <a:pPr algn="just" defTabSz="1343377">
              <a:defRPr sz="2000">
                <a:latin typeface="Roboto Regular"/>
                <a:ea typeface="Roboto Regular"/>
                <a:cs typeface="Roboto Regular"/>
                <a:sym typeface="Roboto Regular"/>
              </a:defRPr>
            </a:pPr>
            <a:r>
              <a:t>Atomicity is also known as the ‘All or nothing rule’.</a:t>
            </a:r>
          </a:p>
          <a:p>
            <a:pPr algn="just" defTabSz="1343377">
              <a:defRPr sz="2000">
                <a:solidFill>
                  <a:srgbClr val="25445F"/>
                </a:solidFill>
                <a:latin typeface="Roboto Bold"/>
                <a:ea typeface="Roboto Bold"/>
                <a:cs typeface="Roboto Bold"/>
                <a:sym typeface="Roboto Bold"/>
              </a:defRPr>
            </a:pPr>
            <a:r>
              <a:t> </a:t>
            </a:r>
          </a:p>
          <a:p>
            <a:pPr algn="just" defTabSz="1343377">
              <a:defRPr sz="2200">
                <a:latin typeface="Roboto Bold"/>
                <a:ea typeface="Roboto Bold"/>
                <a:cs typeface="Roboto Bold"/>
                <a:sym typeface="Roboto Bold"/>
              </a:defRPr>
            </a:pPr>
            <a:r>
              <a:t>C- Consistency</a:t>
            </a:r>
            <a:r>
              <a:rPr sz="2000"/>
              <a:t> </a:t>
            </a:r>
            <a:r>
              <a:rPr sz="2000">
                <a:latin typeface="Roboto Regular"/>
                <a:ea typeface="Roboto Regular"/>
                <a:cs typeface="Roboto Regular"/>
                <a:sym typeface="Roboto Regular"/>
              </a:rPr>
              <a:t>− The database must remain in a consistent state after any transaction. No transaction should have any adverse effect on the data residing in the database. If the database was in a consistent state before the execution of a transaction, it must remain consistent after the execution of the transaction as well.</a:t>
            </a:r>
            <a:endParaRPr sz="2000"/>
          </a:p>
          <a:p>
            <a:pPr algn="just" defTabSz="1343377">
              <a:defRPr sz="1800"/>
            </a:pPr>
            <a:endParaRPr sz="1400"/>
          </a:p>
        </p:txBody>
      </p:sp>
      <p:pic>
        <p:nvPicPr>
          <p:cNvPr id="239"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Shape 364" descr="Shape 364"/>
          <p:cNvPicPr>
            <a:picLocks noChangeAspect="1"/>
          </p:cNvPicPr>
          <p:nvPr/>
        </p:nvPicPr>
        <p:blipFill>
          <a:blip r:embed="rId2">
            <a:extLst/>
          </a:blip>
          <a:srcRect l="76377" t="3467" r="0" b="82711"/>
          <a:stretch>
            <a:fillRect/>
          </a:stretch>
        </p:blipFill>
        <p:spPr>
          <a:xfrm>
            <a:off x="6130900" y="-79307"/>
            <a:ext cx="3978218" cy="786391"/>
          </a:xfrm>
          <a:prstGeom prst="rect">
            <a:avLst/>
          </a:prstGeom>
          <a:ln w="12700">
            <a:miter lim="400000"/>
          </a:ln>
          <a:effectLst>
            <a:reflection blurRad="0" stA="50000" stPos="0" endA="0" endPos="40000" dist="0" dir="5400000" fadeDir="5400000" sx="100000" sy="-100000" kx="0" ky="0" algn="bl" rotWithShape="0"/>
          </a:effectLst>
        </p:spPr>
      </p:pic>
      <p:sp>
        <p:nvSpPr>
          <p:cNvPr id="244" name="Shape 365"/>
          <p:cNvSpPr txBox="1"/>
          <p:nvPr/>
        </p:nvSpPr>
        <p:spPr>
          <a:xfrm>
            <a:off x="6116913" y="39671"/>
            <a:ext cx="3978218" cy="633190"/>
          </a:xfrm>
          <a:prstGeom prst="rect">
            <a:avLst/>
          </a:prstGeom>
          <a:ln w="12700">
            <a:miter lim="400000"/>
          </a:ln>
          <a:effectLst>
            <a:reflection blurRad="0" stA="50000" stPos="0" endA="0" endPos="40000" dist="0" dir="5400000" fadeDir="5400000" sx="100000" sy="-100000" kx="0" ky="0" algn="bl" rotWithShape="0"/>
          </a:effectLst>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ACID Properties</a:t>
            </a:r>
          </a:p>
        </p:txBody>
      </p:sp>
      <p:sp>
        <p:nvSpPr>
          <p:cNvPr id="245" name="Shape 366"/>
          <p:cNvSpPr txBox="1"/>
          <p:nvPr/>
        </p:nvSpPr>
        <p:spPr>
          <a:xfrm>
            <a:off x="742753" y="1597969"/>
            <a:ext cx="8995165" cy="51289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algn="just" defTabSz="1343377">
              <a:defRPr sz="1600"/>
            </a:pPr>
            <a:r>
              <a:t>	 	 	</a:t>
            </a:r>
          </a:p>
          <a:p>
            <a:pPr algn="just" defTabSz="1343377">
              <a:defRPr b="1" sz="2200"/>
            </a:pPr>
            <a:r>
              <a:t>I- Isolation </a:t>
            </a:r>
            <a:r>
              <a:rPr b="0"/>
              <a:t>− In a database system where more than one transaction are being executed simultaneously and in parallel, the property of isolation states that all the transactions will be carried out and executed as if it is the only transaction in the system. No transaction will affect the existence of any other transaction.</a:t>
            </a:r>
            <a:endParaRPr b="0"/>
          </a:p>
          <a:p>
            <a:pPr algn="just" defTabSz="1343377">
              <a:defRPr sz="2000"/>
            </a:pPr>
            <a:endParaRPr sz="2200"/>
          </a:p>
          <a:p>
            <a:pPr algn="just" defTabSz="1343377">
              <a:defRPr b="1" sz="2200"/>
            </a:pPr>
            <a:r>
              <a:t>D- Durability </a:t>
            </a:r>
            <a:r>
              <a:rPr b="0"/>
              <a:t>− The database should be durable enough to hold all its latest updates even if the system fails or restarts. If a transaction updates a chunk of data in a database and commits, then the database will hold the modified data. If a transaction commits but the system fails before the data could be written on to the disk, then that data will be updated once the system springs back into action.</a:t>
            </a:r>
            <a:endParaRPr b="0"/>
          </a:p>
          <a:p>
            <a:pPr algn="just" defTabSz="1343377">
              <a:defRPr sz="2000"/>
            </a:pPr>
            <a:endParaRPr sz="2200">
              <a:solidFill>
                <a:srgbClr val="25445F"/>
              </a:solidFill>
              <a:latin typeface="Roboto Bold"/>
              <a:ea typeface="Roboto Bold"/>
              <a:cs typeface="Roboto Bold"/>
              <a:sym typeface="Roboto Bold"/>
            </a:endParaRPr>
          </a:p>
        </p:txBody>
      </p:sp>
      <p:sp>
        <p:nvSpPr>
          <p:cNvPr id="246" name="Shape 367"/>
          <p:cNvSpPr txBox="1"/>
          <p:nvPr/>
        </p:nvSpPr>
        <p:spPr>
          <a:xfrm>
            <a:off x="9555944" y="-400065"/>
            <a:ext cx="1294243" cy="531589"/>
          </a:xfrm>
          <a:prstGeom prst="rect">
            <a:avLst/>
          </a:prstGeom>
          <a:ln w="12700">
            <a:miter lim="400000"/>
          </a:ln>
          <a:effectLst>
            <a:reflection blurRad="0" stA="50000" stPos="0" endA="0" endPos="40000" dist="0" dir="5400000" fadeDir="5400000" sx="100000" sy="-100000" kx="0" ky="0" algn="bl" rotWithShape="0"/>
          </a:effectLst>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247" name="Shape 368"/>
          <p:cNvSpPr/>
          <p:nvPr/>
        </p:nvSpPr>
        <p:spPr>
          <a:xfrm>
            <a:off x="9689681" y="-73759"/>
            <a:ext cx="240214" cy="23460"/>
          </a:xfrm>
          <a:prstGeom prst="rect">
            <a:avLst/>
          </a:prstGeom>
          <a:solidFill>
            <a:srgbClr val="3595D8"/>
          </a:solidFill>
          <a:ln w="12700">
            <a:miter lim="400000"/>
          </a:ln>
          <a:effectLst>
            <a:reflection blurRad="0" stA="50000" stPos="0" endA="0" endPos="40000" dist="0" dir="5400000" fadeDir="5400000" sx="100000" sy="-100000" kx="0" ky="0" algn="bl" rotWithShape="0"/>
          </a:effectLst>
        </p:spPr>
        <p:txBody>
          <a:bodyPr lIns="0" tIns="0" rIns="0" bIns="0" anchor="ctr"/>
          <a:lstStyle/>
          <a:p>
            <a:pPr defTabSz="1343377">
              <a:defRPr sz="2000"/>
            </a:pPr>
          </a:p>
        </p:txBody>
      </p:sp>
      <p:pic>
        <p:nvPicPr>
          <p:cNvPr id="248"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Double-click to edit"/>
          <p:cNvSpPr txBox="1"/>
          <p:nvPr>
            <p:ph type="title"/>
          </p:nvPr>
        </p:nvSpPr>
        <p:spPr>
          <a:prstGeom prst="rect">
            <a:avLst/>
          </a:prstGeom>
        </p:spPr>
        <p:txBody>
          <a:bodyPr/>
          <a:lstStyle/>
          <a:p>
            <a:pPr defTabSz="1047834">
              <a:defRPr sz="3120"/>
            </a:pPr>
          </a:p>
        </p:txBody>
      </p:sp>
      <p:sp>
        <p:nvSpPr>
          <p:cNvPr id="251" name="Double-click to edit"/>
          <p:cNvSpPr txBox="1"/>
          <p:nvPr>
            <p:ph type="body" idx="1"/>
          </p:nvPr>
        </p:nvSpPr>
        <p:spPr>
          <a:prstGeom prst="rect">
            <a:avLst/>
          </a:prstGeom>
        </p:spPr>
        <p:txBody>
          <a:bodyPr/>
          <a:lstStyle/>
          <a:p>
            <a:pPr/>
          </a:p>
        </p:txBody>
      </p:sp>
      <p:pic>
        <p:nvPicPr>
          <p:cNvPr id="252" name="Screenshot 2021-01-07 at 1.28.13 AM.png" descr="Screenshot 2021-01-07 at 1.28.13 AM.png"/>
          <p:cNvPicPr>
            <a:picLocks noChangeAspect="1"/>
          </p:cNvPicPr>
          <p:nvPr/>
        </p:nvPicPr>
        <p:blipFill>
          <a:blip r:embed="rId2">
            <a:extLst/>
          </a:blip>
          <a:stretch>
            <a:fillRect/>
          </a:stretch>
        </p:blipFill>
        <p:spPr>
          <a:xfrm>
            <a:off x="107403" y="1216806"/>
            <a:ext cx="10071101" cy="2988657"/>
          </a:xfrm>
          <a:prstGeom prst="rect">
            <a:avLst/>
          </a:prstGeom>
          <a:ln w="12700">
            <a:miter lim="400000"/>
          </a:ln>
        </p:spPr>
      </p:pic>
      <p:pic>
        <p:nvPicPr>
          <p:cNvPr id="253"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Double-click to edit"/>
          <p:cNvSpPr txBox="1"/>
          <p:nvPr>
            <p:ph type="title"/>
          </p:nvPr>
        </p:nvSpPr>
        <p:spPr>
          <a:prstGeom prst="rect">
            <a:avLst/>
          </a:prstGeom>
        </p:spPr>
        <p:txBody>
          <a:bodyPr/>
          <a:lstStyle/>
          <a:p>
            <a:pPr defTabSz="1047834">
              <a:defRPr sz="3120"/>
            </a:pPr>
          </a:p>
        </p:txBody>
      </p:sp>
      <p:sp>
        <p:nvSpPr>
          <p:cNvPr id="256" name="Upgrade / Downgrade locks : A transaction that holds a lock on an item A is allowed under certain condition to change the lock state from one state to another.…"/>
          <p:cNvSpPr txBox="1"/>
          <p:nvPr>
            <p:ph type="body" idx="1"/>
          </p:nvPr>
        </p:nvSpPr>
        <p:spPr>
          <a:xfrm>
            <a:off x="343302" y="5297988"/>
            <a:ext cx="9384495" cy="3762786"/>
          </a:xfrm>
          <a:prstGeom prst="rect">
            <a:avLst/>
          </a:prstGeom>
        </p:spPr>
        <p:txBody>
          <a:bodyPr/>
          <a:lstStyle/>
          <a:p>
            <a:pPr marL="0" indent="0" defTabSz="457200">
              <a:lnSpc>
                <a:spcPct val="100000"/>
              </a:lnSpc>
              <a:defRPr sz="1800">
                <a:solidFill>
                  <a:srgbClr val="40424E"/>
                </a:solidFill>
                <a:latin typeface="+mn-lt"/>
                <a:ea typeface="+mn-ea"/>
                <a:cs typeface="+mn-cs"/>
                <a:sym typeface="Helvetica"/>
              </a:defRPr>
            </a:pPr>
            <a:r>
              <a:rPr b="1"/>
              <a:t>Upgrade / Downgrade locks :</a:t>
            </a:r>
            <a:r>
              <a:t> A transaction that holds a lock on an item </a:t>
            </a:r>
            <a:r>
              <a:rPr b="1"/>
              <a:t>A</a:t>
            </a:r>
            <a:r>
              <a:t> is allowed under certain condition to change the lock state from one state to another.</a:t>
            </a:r>
          </a:p>
          <a:p>
            <a:pPr marL="0" indent="0" defTabSz="457200">
              <a:lnSpc>
                <a:spcPct val="100000"/>
              </a:lnSpc>
              <a:defRPr sz="1800">
                <a:solidFill>
                  <a:srgbClr val="40424E"/>
                </a:solidFill>
                <a:latin typeface="+mn-lt"/>
                <a:ea typeface="+mn-ea"/>
                <a:cs typeface="+mn-cs"/>
                <a:sym typeface="Helvetica"/>
              </a:defRPr>
            </a:pPr>
            <a:r>
              <a:t>Upgrade: A S(A) can be upgraded to X(A) if T</a:t>
            </a:r>
            <a:r>
              <a:rPr sz="1350"/>
              <a:t>i</a:t>
            </a:r>
            <a:r>
              <a:t> is the only transaction holding the S-lock on element A.</a:t>
            </a:r>
          </a:p>
          <a:p>
            <a:pPr marL="0" indent="0" defTabSz="457200">
              <a:lnSpc>
                <a:spcPct val="100000"/>
              </a:lnSpc>
              <a:defRPr sz="1800">
                <a:solidFill>
                  <a:srgbClr val="40424E"/>
                </a:solidFill>
                <a:latin typeface="+mn-lt"/>
                <a:ea typeface="+mn-ea"/>
                <a:cs typeface="+mn-cs"/>
                <a:sym typeface="Helvetica"/>
              </a:defRPr>
            </a:pPr>
            <a:r>
              <a:t>Downgrade: We may downgrade X(A) to S(A) when we feel that we no longer want to write on data-item A. As we were holding X-lock on A, we need not check any conditions.</a:t>
            </a:r>
          </a:p>
        </p:txBody>
      </p:sp>
      <p:pic>
        <p:nvPicPr>
          <p:cNvPr id="257" name="Screenshot 2021-01-07 at 1.29.09 AM.png" descr="Screenshot 2021-01-07 at 1.29.09 AM.png"/>
          <p:cNvPicPr>
            <a:picLocks noChangeAspect="1"/>
          </p:cNvPicPr>
          <p:nvPr/>
        </p:nvPicPr>
        <p:blipFill>
          <a:blip r:embed="rId2">
            <a:extLst/>
          </a:blip>
          <a:stretch>
            <a:fillRect/>
          </a:stretch>
        </p:blipFill>
        <p:spPr>
          <a:xfrm>
            <a:off x="4184" y="1320898"/>
            <a:ext cx="10062732" cy="3635631"/>
          </a:xfrm>
          <a:prstGeom prst="rect">
            <a:avLst/>
          </a:prstGeom>
          <a:ln w="12700">
            <a:miter lim="400000"/>
          </a:ln>
        </p:spPr>
      </p:pic>
      <p:pic>
        <p:nvPicPr>
          <p:cNvPr id="258"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0" name="Shape 533" descr="Shape 533"/>
          <p:cNvPicPr>
            <a:picLocks noChangeAspect="1"/>
          </p:cNvPicPr>
          <p:nvPr/>
        </p:nvPicPr>
        <p:blipFill>
          <a:blip r:embed="rId2">
            <a:extLst/>
          </a:blip>
          <a:srcRect l="49507" t="0" r="0" b="0"/>
          <a:stretch>
            <a:fillRect/>
          </a:stretch>
        </p:blipFill>
        <p:spPr>
          <a:xfrm>
            <a:off x="4985849" y="945753"/>
            <a:ext cx="5085245" cy="5664993"/>
          </a:xfrm>
          <a:prstGeom prst="rect">
            <a:avLst/>
          </a:prstGeom>
          <a:ln w="12700">
            <a:miter lim="400000"/>
          </a:ln>
        </p:spPr>
      </p:pic>
      <p:pic>
        <p:nvPicPr>
          <p:cNvPr id="261" name="Shape 534" descr="Shape 534"/>
          <p:cNvPicPr>
            <a:picLocks noChangeAspect="1"/>
          </p:cNvPicPr>
          <p:nvPr/>
        </p:nvPicPr>
        <p:blipFill>
          <a:blip r:embed="rId3">
            <a:extLst/>
          </a:blip>
          <a:srcRect l="76377" t="3467" r="0" b="82712"/>
          <a:stretch>
            <a:fillRect/>
          </a:stretch>
        </p:blipFill>
        <p:spPr>
          <a:xfrm>
            <a:off x="7728087" y="1116713"/>
            <a:ext cx="2390009" cy="786504"/>
          </a:xfrm>
          <a:prstGeom prst="rect">
            <a:avLst/>
          </a:prstGeom>
          <a:ln w="12700">
            <a:miter lim="400000"/>
          </a:ln>
        </p:spPr>
      </p:pic>
      <p:sp>
        <p:nvSpPr>
          <p:cNvPr id="262" name="Shape 535"/>
          <p:cNvSpPr txBox="1"/>
          <p:nvPr/>
        </p:nvSpPr>
        <p:spPr>
          <a:xfrm>
            <a:off x="7750886" y="1185116"/>
            <a:ext cx="2389904" cy="7220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3400">
                <a:solidFill>
                  <a:schemeClr val="accent3">
                    <a:lumOff val="44000"/>
                  </a:schemeClr>
                </a:solidFill>
                <a:latin typeface="Montserrat Medium"/>
                <a:ea typeface="Montserrat Medium"/>
                <a:cs typeface="Montserrat Medium"/>
                <a:sym typeface="Montserrat Medium"/>
              </a:defRPr>
            </a:lvl1pPr>
          </a:lstStyle>
          <a:p>
            <a:pPr/>
            <a:r>
              <a:t>Q &amp; A</a:t>
            </a:r>
          </a:p>
        </p:txBody>
      </p:sp>
      <p:sp>
        <p:nvSpPr>
          <p:cNvPr id="263" name="Shape 536"/>
          <p:cNvSpPr txBox="1"/>
          <p:nvPr/>
        </p:nvSpPr>
        <p:spPr>
          <a:xfrm>
            <a:off x="627984" y="3206133"/>
            <a:ext cx="4814502" cy="26143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defRPr sz="7200">
                <a:solidFill>
                  <a:srgbClr val="25445F"/>
                </a:solidFill>
                <a:latin typeface="Roboto Medium"/>
                <a:ea typeface="Roboto Medium"/>
                <a:cs typeface="Roboto Medium"/>
                <a:sym typeface="Roboto Medium"/>
              </a:defRPr>
            </a:lvl1pPr>
          </a:lstStyle>
          <a:p>
            <a:pPr/>
            <a:r>
              <a:t>Any Question?</a:t>
            </a:r>
          </a:p>
        </p:txBody>
      </p:sp>
      <p:pic>
        <p:nvPicPr>
          <p:cNvPr id="264"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3" name="Shape 134" descr="Shape 134"/>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64" name="Shape 135"/>
          <p:cNvSpPr txBox="1"/>
          <p:nvPr/>
        </p:nvSpPr>
        <p:spPr>
          <a:xfrm>
            <a:off x="6078813" y="1487471"/>
            <a:ext cx="3978218" cy="10649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What is database Server ?</a:t>
            </a:r>
          </a:p>
        </p:txBody>
      </p:sp>
      <p:sp>
        <p:nvSpPr>
          <p:cNvPr id="65" name="Shape 136"/>
          <p:cNvSpPr txBox="1"/>
          <p:nvPr/>
        </p:nvSpPr>
        <p:spPr>
          <a:xfrm>
            <a:off x="527259" y="762852"/>
            <a:ext cx="5179943" cy="668347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indent="671688" algn="just" defTabSz="1343377">
              <a:lnSpc>
                <a:spcPct val="115000"/>
              </a:lnSpc>
              <a:defRPr sz="2400">
                <a:latin typeface="Roboto Regular"/>
                <a:ea typeface="Roboto Regular"/>
                <a:cs typeface="Roboto Regular"/>
                <a:sym typeface="Roboto Regular"/>
              </a:defRPr>
            </a:lvl1pPr>
          </a:lstStyle>
          <a:p>
            <a:pPr/>
            <a:r>
              <a:t>The term database server may refer to both hardware and software used to run a database, according to the context. As software, a database server is the back-end portion of a database application, following the traditional client-server model. This back-end portion is sometimes called the instance. It may also refer to the physical computer used to host the database. When mentioned in this context, the database server is typically a dedicated higher-end computer that hosts the database.</a:t>
            </a:r>
          </a:p>
        </p:txBody>
      </p:sp>
      <p:pic>
        <p:nvPicPr>
          <p:cNvPr id="66" name="Shape 137" descr="Shape 137"/>
          <p:cNvPicPr>
            <a:picLocks noChangeAspect="1"/>
          </p:cNvPicPr>
          <p:nvPr/>
        </p:nvPicPr>
        <p:blipFill>
          <a:blip r:embed="rId3">
            <a:extLst/>
          </a:blip>
          <a:stretch>
            <a:fillRect/>
          </a:stretch>
        </p:blipFill>
        <p:spPr>
          <a:xfrm>
            <a:off x="5976975" y="2494002"/>
            <a:ext cx="3787154" cy="2811517"/>
          </a:xfrm>
          <a:prstGeom prst="rect">
            <a:avLst/>
          </a:prstGeom>
          <a:ln w="12700">
            <a:miter lim="400000"/>
          </a:ln>
        </p:spPr>
      </p:pic>
      <p:pic>
        <p:nvPicPr>
          <p:cNvPr id="67" name="Google Shape;47;p5" descr="Google Shape;47;p5"/>
          <p:cNvPicPr>
            <a:picLocks noChangeAspect="1"/>
          </p:cNvPicPr>
          <p:nvPr/>
        </p:nvPicPr>
        <p:blipFill>
          <a:blip r:embed="rId4">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9" name="Shape 167" descr="Shape 167"/>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70" name="Shape 168"/>
          <p:cNvSpPr txBox="1"/>
          <p:nvPr/>
        </p:nvSpPr>
        <p:spPr>
          <a:xfrm>
            <a:off x="6078813" y="14874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RDBMS Concepts</a:t>
            </a:r>
          </a:p>
        </p:txBody>
      </p:sp>
      <p:sp>
        <p:nvSpPr>
          <p:cNvPr id="71" name="Shape 169"/>
          <p:cNvSpPr txBox="1"/>
          <p:nvPr/>
        </p:nvSpPr>
        <p:spPr>
          <a:xfrm>
            <a:off x="422035" y="1823350"/>
            <a:ext cx="7893985" cy="58020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000"/>
            </a:pPr>
            <a:endParaRPr sz="2200">
              <a:latin typeface="Roboto Bold"/>
              <a:ea typeface="Roboto Bold"/>
              <a:cs typeface="Roboto Bold"/>
              <a:sym typeface="Roboto Bold"/>
            </a:endParaRPr>
          </a:p>
          <a:p>
            <a:pPr defTabSz="1343377">
              <a:defRPr sz="2200">
                <a:latin typeface="Roboto Regular"/>
                <a:ea typeface="Roboto Regular"/>
                <a:cs typeface="Roboto Regular"/>
                <a:sym typeface="Roboto Regular"/>
              </a:defRPr>
            </a:pPr>
            <a:r>
              <a:t>Structured Query Language(SQL) : 	Is a language designed specifically for communicating with databases. SQL is an ANSI (American National Standards Institute) standard.</a:t>
            </a:r>
          </a:p>
          <a:p>
            <a:pPr defTabSz="1343377">
              <a:defRPr sz="2000"/>
            </a:pPr>
            <a:endParaRPr sz="2200">
              <a:latin typeface="Roboto Bold"/>
              <a:ea typeface="Roboto Bold"/>
              <a:cs typeface="Roboto Bold"/>
              <a:sym typeface="Roboto Bold"/>
            </a:endParaRPr>
          </a:p>
          <a:p>
            <a:pPr defTabSz="1343377">
              <a:defRPr sz="2400">
                <a:latin typeface="Roboto Bold"/>
                <a:ea typeface="Roboto Bold"/>
                <a:cs typeface="Roboto Bold"/>
                <a:sym typeface="Roboto Bold"/>
              </a:defRPr>
            </a:pPr>
            <a:r>
              <a:t>What is Table ?</a:t>
            </a:r>
          </a:p>
          <a:p>
            <a:pPr defTabSz="1343377">
              <a:defRPr sz="2200">
                <a:latin typeface="Roboto Regular"/>
                <a:ea typeface="Roboto Regular"/>
                <a:cs typeface="Roboto Regular"/>
                <a:sym typeface="Roboto Regular"/>
              </a:defRPr>
            </a:pPr>
            <a:r>
              <a:t>Collection of data elements organised in terms of rows and columns.</a:t>
            </a:r>
          </a:p>
          <a:p>
            <a:pPr defTabSz="1343377">
              <a:defRPr sz="2200">
                <a:latin typeface="Roboto Regular"/>
                <a:ea typeface="Roboto Regular"/>
                <a:cs typeface="Roboto Regular"/>
                <a:sym typeface="Roboto Regular"/>
              </a:defRPr>
            </a:pPr>
            <a:r>
              <a:t>Most simplest form of data storage.</a:t>
            </a:r>
          </a:p>
          <a:p>
            <a:pPr defTabSz="1343377">
              <a:defRPr sz="2200">
                <a:latin typeface="Roboto Regular"/>
                <a:ea typeface="Roboto Regular"/>
                <a:cs typeface="Roboto Regular"/>
                <a:sym typeface="Roboto Regular"/>
              </a:defRPr>
            </a:pPr>
            <a:r>
              <a:t>Convenient representation of relations.</a:t>
            </a:r>
          </a:p>
          <a:p>
            <a:pPr defTabSz="1343377">
              <a:defRPr sz="2000"/>
            </a:pPr>
            <a:endParaRPr sz="2200">
              <a:latin typeface="Roboto Bold"/>
              <a:ea typeface="Roboto Bold"/>
              <a:cs typeface="Roboto Bold"/>
              <a:sym typeface="Roboto Bold"/>
            </a:endParaRPr>
          </a:p>
          <a:p>
            <a:pPr defTabSz="1343377">
              <a:defRPr sz="2400">
                <a:latin typeface="Roboto Bold"/>
                <a:ea typeface="Roboto Bold"/>
                <a:cs typeface="Roboto Bold"/>
                <a:sym typeface="Roboto Bold"/>
              </a:defRPr>
            </a:pPr>
            <a:r>
              <a:t>What is a Record ?</a:t>
            </a:r>
          </a:p>
          <a:p>
            <a:pPr defTabSz="1343377">
              <a:defRPr sz="2200">
                <a:latin typeface="Roboto Regular"/>
                <a:ea typeface="Roboto Regular"/>
                <a:cs typeface="Roboto Regular"/>
                <a:sym typeface="Roboto Regular"/>
              </a:defRPr>
            </a:pPr>
            <a:r>
              <a:t>A single entry in a table.</a:t>
            </a:r>
          </a:p>
          <a:p>
            <a:pPr defTabSz="1343377">
              <a:defRPr sz="2200">
                <a:latin typeface="Roboto Regular"/>
                <a:ea typeface="Roboto Regular"/>
                <a:cs typeface="Roboto Regular"/>
                <a:sym typeface="Roboto Regular"/>
              </a:defRPr>
            </a:pPr>
            <a:r>
              <a:t>Represents set of related data.</a:t>
            </a:r>
          </a:p>
        </p:txBody>
      </p:sp>
      <p:sp>
        <p:nvSpPr>
          <p:cNvPr id="72" name="Shape 170"/>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73" name="Shape 171"/>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74"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76" name="Shape 177" descr="Shape 177"/>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77" name="Shape 178"/>
          <p:cNvSpPr txBox="1"/>
          <p:nvPr/>
        </p:nvSpPr>
        <p:spPr>
          <a:xfrm>
            <a:off x="6078813" y="14874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RDBM Concepts</a:t>
            </a:r>
          </a:p>
        </p:txBody>
      </p:sp>
      <p:sp>
        <p:nvSpPr>
          <p:cNvPr id="78" name="Shape 179"/>
          <p:cNvSpPr txBox="1"/>
          <p:nvPr/>
        </p:nvSpPr>
        <p:spPr>
          <a:xfrm>
            <a:off x="679253" y="2080569"/>
            <a:ext cx="7893985" cy="4697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sz="2200">
                <a:latin typeface="Roboto Bold"/>
                <a:ea typeface="Roboto Bold"/>
                <a:cs typeface="Roboto Bold"/>
                <a:sym typeface="Roboto Bold"/>
              </a:defRPr>
            </a:pPr>
            <a:r>
              <a:t>	 	 	</a:t>
            </a:r>
          </a:p>
          <a:p>
            <a:pPr defTabSz="1343377">
              <a:defRPr sz="2400">
                <a:latin typeface="Roboto Bold"/>
                <a:ea typeface="Roboto Bold"/>
                <a:cs typeface="Roboto Bold"/>
                <a:sym typeface="Roboto Bold"/>
              </a:defRPr>
            </a:pPr>
            <a:r>
              <a:t>What is Field ?</a:t>
            </a:r>
          </a:p>
          <a:p>
            <a:pPr defTabSz="1343377">
              <a:defRPr sz="2200">
                <a:latin typeface="Roboto Regular"/>
                <a:ea typeface="Roboto Regular"/>
                <a:cs typeface="Roboto Regular"/>
                <a:sym typeface="Roboto Regular"/>
              </a:defRPr>
            </a:pPr>
            <a:r>
              <a:t>Table consists of several records(row).</a:t>
            </a:r>
          </a:p>
          <a:p>
            <a:pPr defTabSz="1343377">
              <a:defRPr sz="2200">
                <a:latin typeface="Roboto Regular"/>
                <a:ea typeface="Roboto Regular"/>
                <a:cs typeface="Roboto Regular"/>
                <a:sym typeface="Roboto Regular"/>
              </a:defRPr>
            </a:pPr>
            <a:r>
              <a:t>Each record can be broken into several smaller entities known as Fields.</a:t>
            </a:r>
          </a:p>
          <a:p>
            <a:pPr defTabSz="1343377">
              <a:defRPr sz="2000"/>
            </a:pPr>
            <a:endParaRPr sz="2200">
              <a:latin typeface="Roboto Bold"/>
              <a:ea typeface="Roboto Bold"/>
              <a:cs typeface="Roboto Bold"/>
              <a:sym typeface="Roboto Bold"/>
            </a:endParaRPr>
          </a:p>
          <a:p>
            <a:pPr defTabSz="1343377">
              <a:defRPr sz="2000"/>
            </a:pPr>
            <a:endParaRPr sz="2200">
              <a:latin typeface="Roboto Bold"/>
              <a:ea typeface="Roboto Bold"/>
              <a:cs typeface="Roboto Bold"/>
              <a:sym typeface="Roboto Bold"/>
            </a:endParaRPr>
          </a:p>
          <a:p>
            <a:pPr defTabSz="1343377">
              <a:defRPr sz="2400">
                <a:latin typeface="Roboto Bold"/>
                <a:ea typeface="Roboto Bold"/>
                <a:cs typeface="Roboto Bold"/>
                <a:sym typeface="Roboto Bold"/>
              </a:defRPr>
            </a:pPr>
            <a:r>
              <a:t>What is a Column ?</a:t>
            </a:r>
          </a:p>
          <a:p>
            <a:pPr defTabSz="1343377">
              <a:defRPr sz="2200">
                <a:latin typeface="Roboto Regular"/>
                <a:ea typeface="Roboto Regular"/>
                <a:cs typeface="Roboto Regular"/>
                <a:sym typeface="Roboto Regular"/>
              </a:defRPr>
            </a:pPr>
            <a:r>
              <a:t>Column is a set of value of a particular type.</a:t>
            </a:r>
          </a:p>
          <a:p>
            <a:pPr defTabSz="1343377">
              <a:defRPr sz="2200">
                <a:latin typeface="Roboto Regular"/>
                <a:ea typeface="Roboto Regular"/>
                <a:cs typeface="Roboto Regular"/>
                <a:sym typeface="Roboto Regular"/>
              </a:defRPr>
            </a:pPr>
            <a:r>
              <a:t>The term Attribute is also used to represent a column.</a:t>
            </a:r>
          </a:p>
          <a:p>
            <a:pPr defTabSz="1343377">
              <a:defRPr sz="2000"/>
            </a:pPr>
            <a:endParaRPr sz="2200">
              <a:latin typeface="Roboto Bold"/>
              <a:ea typeface="Roboto Bold"/>
              <a:cs typeface="Roboto Bold"/>
              <a:sym typeface="Roboto Bold"/>
            </a:endParaRPr>
          </a:p>
        </p:txBody>
      </p:sp>
      <p:sp>
        <p:nvSpPr>
          <p:cNvPr id="79" name="Shape 180"/>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80" name="Shape 181"/>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81"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83" name="Shape 187" descr="Shape 187"/>
          <p:cNvPicPr>
            <a:picLocks noChangeAspect="1"/>
          </p:cNvPicPr>
          <p:nvPr/>
        </p:nvPicPr>
        <p:blipFill>
          <a:blip r:embed="rId3">
            <a:extLst/>
          </a:blip>
          <a:srcRect l="76377" t="3467" r="0" b="82712"/>
          <a:stretch>
            <a:fillRect/>
          </a:stretch>
        </p:blipFill>
        <p:spPr>
          <a:xfrm>
            <a:off x="6092800" y="1368493"/>
            <a:ext cx="3978218" cy="786393"/>
          </a:xfrm>
          <a:prstGeom prst="rect">
            <a:avLst/>
          </a:prstGeom>
          <a:ln w="12700">
            <a:miter lim="400000"/>
          </a:ln>
        </p:spPr>
      </p:pic>
      <p:sp>
        <p:nvSpPr>
          <p:cNvPr id="84" name="Shape 188"/>
          <p:cNvSpPr txBox="1"/>
          <p:nvPr/>
        </p:nvSpPr>
        <p:spPr>
          <a:xfrm>
            <a:off x="6078813" y="14874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algn="ctr" defTabSz="1343377">
              <a:defRPr sz="2800">
                <a:solidFill>
                  <a:schemeClr val="accent3">
                    <a:lumOff val="44000"/>
                  </a:schemeClr>
                </a:solidFill>
                <a:latin typeface="Montserrat Medium"/>
                <a:ea typeface="Montserrat Medium"/>
                <a:cs typeface="Montserrat Medium"/>
                <a:sym typeface="Montserrat Medium"/>
              </a:defRPr>
            </a:lvl1pPr>
          </a:lstStyle>
          <a:p>
            <a:pPr/>
            <a:r>
              <a:t>RDBM Concepts</a:t>
            </a:r>
          </a:p>
        </p:txBody>
      </p:sp>
      <p:sp>
        <p:nvSpPr>
          <p:cNvPr id="85" name="Shape 190"/>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86" name="Shape 191"/>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87" name="Shape 192" descr="Shape 192"/>
          <p:cNvPicPr>
            <a:picLocks noChangeAspect="1"/>
          </p:cNvPicPr>
          <p:nvPr/>
        </p:nvPicPr>
        <p:blipFill>
          <a:blip r:embed="rId4">
            <a:extLst/>
          </a:blip>
          <a:stretch>
            <a:fillRect/>
          </a:stretch>
        </p:blipFill>
        <p:spPr>
          <a:xfrm>
            <a:off x="1153980" y="2063015"/>
            <a:ext cx="7763140" cy="3430469"/>
          </a:xfrm>
          <a:prstGeom prst="rect">
            <a:avLst/>
          </a:prstGeom>
          <a:ln w="12700">
            <a:miter lim="400000"/>
          </a:ln>
        </p:spPr>
      </p:pic>
      <p:pic>
        <p:nvPicPr>
          <p:cNvPr id="88" name="Google Shape;47;p5" descr="Google Shape;47;p5"/>
          <p:cNvPicPr>
            <a:picLocks noChangeAspect="1"/>
          </p:cNvPicPr>
          <p:nvPr/>
        </p:nvPicPr>
        <p:blipFill>
          <a:blip r:embed="rId5">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2" name="Shape 222" descr="Shape 222"/>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93" name="Shape 223"/>
          <p:cNvSpPr txBox="1"/>
          <p:nvPr/>
        </p:nvSpPr>
        <p:spPr>
          <a:xfrm>
            <a:off x="6078813" y="14874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defRPr sz="2800">
                <a:solidFill>
                  <a:schemeClr val="accent3">
                    <a:lumOff val="44000"/>
                  </a:schemeClr>
                </a:solidFill>
                <a:latin typeface="Montserrat Medium"/>
                <a:ea typeface="Montserrat Medium"/>
                <a:cs typeface="Montserrat Medium"/>
                <a:sym typeface="Montserrat Medium"/>
              </a:defRPr>
            </a:lvl1pPr>
          </a:lstStyle>
          <a:p>
            <a:pPr/>
            <a:r>
              <a:t>Database View</a:t>
            </a:r>
          </a:p>
        </p:txBody>
      </p:sp>
      <p:sp>
        <p:nvSpPr>
          <p:cNvPr id="94" name="Shape 224"/>
          <p:cNvSpPr txBox="1"/>
          <p:nvPr/>
        </p:nvSpPr>
        <p:spPr>
          <a:xfrm>
            <a:off x="679253" y="2080569"/>
            <a:ext cx="9216316" cy="53575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algn="just" defTabSz="1343377">
              <a:defRPr sz="2200">
                <a:latin typeface="Roboto Regular"/>
                <a:ea typeface="Roboto Regular"/>
                <a:cs typeface="Roboto Regular"/>
                <a:sym typeface="Roboto Regular"/>
              </a:defRPr>
            </a:pPr>
            <a:r>
              <a:t>In SQL, a VIEW is a virtual relation based on the resultset of a SELECT statement.</a:t>
            </a:r>
          </a:p>
          <a:p>
            <a:pPr algn="just" defTabSz="1343377">
              <a:defRPr sz="2200">
                <a:latin typeface="Roboto Regular"/>
                <a:ea typeface="Roboto Regular"/>
                <a:cs typeface="Roboto Regular"/>
                <a:sym typeface="Roboto Regular"/>
              </a:defRPr>
            </a:pPr>
            <a:r>
              <a:t>A view contains rows and columns, just like a real table. The fields in a view are fields from one or more real tables in the database. In some cases, we can modify a view and present the data as if the data were coming from a single table.</a:t>
            </a:r>
          </a:p>
          <a:p>
            <a:pPr algn="just" defTabSz="1343377">
              <a:defRPr sz="2000"/>
            </a:pPr>
            <a:endParaRPr sz="2200">
              <a:solidFill>
                <a:srgbClr val="25445F"/>
              </a:solidFill>
              <a:latin typeface="Roboto Bold"/>
              <a:ea typeface="Roboto Bold"/>
              <a:cs typeface="Roboto Bold"/>
              <a:sym typeface="Roboto Bold"/>
            </a:endParaRPr>
          </a:p>
          <a:p>
            <a:pPr algn="just" defTabSz="1343377">
              <a:defRPr sz="2200">
                <a:latin typeface="Roboto Bold"/>
                <a:ea typeface="Roboto Bold"/>
                <a:cs typeface="Roboto Bold"/>
                <a:sym typeface="Roboto Bold"/>
              </a:defRPr>
            </a:pPr>
            <a:r>
              <a:t>Syntax:</a:t>
            </a:r>
          </a:p>
          <a:p>
            <a:pPr algn="just" defTabSz="1343377">
              <a:defRPr sz="2200">
                <a:latin typeface="Roboto Bold"/>
                <a:ea typeface="Roboto Bold"/>
                <a:cs typeface="Roboto Bold"/>
                <a:sym typeface="Roboto Bold"/>
              </a:defRPr>
            </a:pPr>
            <a:r>
              <a:t>CREATE VIEW view_name AS</a:t>
            </a:r>
          </a:p>
          <a:p>
            <a:pPr algn="just" defTabSz="1343377">
              <a:defRPr sz="2200">
                <a:latin typeface="Roboto Bold"/>
                <a:ea typeface="Roboto Bold"/>
                <a:cs typeface="Roboto Bold"/>
                <a:sym typeface="Roboto Bold"/>
              </a:defRPr>
            </a:pPr>
            <a:r>
              <a:t>SELECT column_name(s)</a:t>
            </a:r>
          </a:p>
          <a:p>
            <a:pPr algn="just" defTabSz="1343377">
              <a:defRPr sz="2200">
                <a:latin typeface="Roboto Bold"/>
                <a:ea typeface="Roboto Bold"/>
                <a:cs typeface="Roboto Bold"/>
                <a:sym typeface="Roboto Bold"/>
              </a:defRPr>
            </a:pPr>
            <a:r>
              <a:t>FROM table_name</a:t>
            </a:r>
          </a:p>
          <a:p>
            <a:pPr algn="just" defTabSz="1343377">
              <a:defRPr sz="2200">
                <a:latin typeface="Roboto Bold"/>
                <a:ea typeface="Roboto Bold"/>
                <a:cs typeface="Roboto Bold"/>
                <a:sym typeface="Roboto Bold"/>
              </a:defRPr>
            </a:pPr>
            <a:r>
              <a:t>WHERE condition</a:t>
            </a:r>
          </a:p>
          <a:p>
            <a:pPr algn="just" defTabSz="1343377">
              <a:defRPr sz="2000"/>
            </a:pPr>
            <a:endParaRPr sz="2200">
              <a:solidFill>
                <a:srgbClr val="25445F"/>
              </a:solidFill>
              <a:latin typeface="Roboto Bold"/>
              <a:ea typeface="Roboto Bold"/>
              <a:cs typeface="Roboto Bold"/>
              <a:sym typeface="Roboto Bold"/>
            </a:endParaRPr>
          </a:p>
        </p:txBody>
      </p:sp>
      <p:sp>
        <p:nvSpPr>
          <p:cNvPr id="95" name="Shape 225"/>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96" name="Shape 226"/>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97"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9" name="Shape 243" descr="Shape 243"/>
          <p:cNvPicPr>
            <a:picLocks noChangeAspect="1"/>
          </p:cNvPicPr>
          <p:nvPr/>
        </p:nvPicPr>
        <p:blipFill>
          <a:blip r:embed="rId2">
            <a:extLst/>
          </a:blip>
          <a:srcRect l="76377" t="3467" r="0" b="82712"/>
          <a:stretch>
            <a:fillRect/>
          </a:stretch>
        </p:blipFill>
        <p:spPr>
          <a:xfrm>
            <a:off x="6092800" y="1368493"/>
            <a:ext cx="3978218" cy="786393"/>
          </a:xfrm>
          <a:prstGeom prst="rect">
            <a:avLst/>
          </a:prstGeom>
          <a:ln w="12700">
            <a:miter lim="400000"/>
          </a:ln>
        </p:spPr>
      </p:pic>
      <p:sp>
        <p:nvSpPr>
          <p:cNvPr id="100" name="Shape 244"/>
          <p:cNvSpPr txBox="1"/>
          <p:nvPr/>
        </p:nvSpPr>
        <p:spPr>
          <a:xfrm>
            <a:off x="6078813" y="1487471"/>
            <a:ext cx="3978218" cy="633190"/>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lvl1pPr defTabSz="1343377">
              <a:defRPr sz="2800">
                <a:solidFill>
                  <a:schemeClr val="accent3">
                    <a:lumOff val="44000"/>
                  </a:schemeClr>
                </a:solidFill>
                <a:latin typeface="Montserrat Medium"/>
                <a:ea typeface="Montserrat Medium"/>
                <a:cs typeface="Montserrat Medium"/>
                <a:sym typeface="Montserrat Medium"/>
              </a:defRPr>
            </a:lvl1pPr>
          </a:lstStyle>
          <a:p>
            <a:pPr/>
            <a:r>
              <a:t>Database View</a:t>
            </a:r>
          </a:p>
        </p:txBody>
      </p:sp>
      <p:sp>
        <p:nvSpPr>
          <p:cNvPr id="101" name="Shape 245"/>
          <p:cNvSpPr txBox="1"/>
          <p:nvPr/>
        </p:nvSpPr>
        <p:spPr>
          <a:xfrm>
            <a:off x="679253" y="2545107"/>
            <a:ext cx="7893985" cy="5144175"/>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lnSpc>
                <a:spcPct val="115000"/>
              </a:lnSpc>
              <a:defRPr sz="2200">
                <a:latin typeface="Roboto Bold"/>
                <a:ea typeface="Roboto Bold"/>
                <a:cs typeface="Roboto Bold"/>
                <a:sym typeface="Roboto Bold"/>
              </a:defRPr>
            </a:pPr>
            <a:r>
              <a:t>DROP view: </a:t>
            </a:r>
            <a:r>
              <a:rPr>
                <a:latin typeface="Roboto Regular"/>
                <a:ea typeface="Roboto Regular"/>
                <a:cs typeface="Roboto Regular"/>
                <a:sym typeface="Roboto Regular"/>
              </a:rPr>
              <a:t>All views can be dropped, whether or not the view is updatable.</a:t>
            </a:r>
            <a:endParaRPr>
              <a:latin typeface="Roboto Regular"/>
              <a:ea typeface="Roboto Regular"/>
              <a:cs typeface="Roboto Regular"/>
              <a:sym typeface="Roboto Regular"/>
            </a:endParaRPr>
          </a:p>
          <a:p>
            <a:pPr defTabSz="1343377">
              <a:lnSpc>
                <a:spcPct val="115000"/>
              </a:lnSpc>
              <a:defRPr sz="2000"/>
            </a:pPr>
            <a:endParaRPr sz="2200">
              <a:latin typeface="Roboto Bold"/>
              <a:ea typeface="Roboto Bold"/>
              <a:cs typeface="Roboto Bold"/>
              <a:sym typeface="Roboto Bold"/>
            </a:endParaRPr>
          </a:p>
          <a:p>
            <a:pPr defTabSz="1343377">
              <a:lnSpc>
                <a:spcPct val="115000"/>
              </a:lnSpc>
              <a:defRPr sz="2200">
                <a:latin typeface="Roboto Bold"/>
                <a:ea typeface="Roboto Bold"/>
                <a:cs typeface="Roboto Bold"/>
                <a:sym typeface="Roboto Bold"/>
              </a:defRPr>
            </a:pPr>
            <a:r>
              <a:t>DROP VIEW &lt;VIEW_NAME&gt;;</a:t>
            </a:r>
          </a:p>
          <a:p>
            <a:pPr defTabSz="1343377">
              <a:lnSpc>
                <a:spcPct val="115000"/>
              </a:lnSpc>
              <a:defRPr sz="2000"/>
            </a:pPr>
            <a:endParaRPr sz="2200">
              <a:latin typeface="Roboto Bold"/>
              <a:ea typeface="Roboto Bold"/>
              <a:cs typeface="Roboto Bold"/>
              <a:sym typeface="Roboto Bold"/>
            </a:endParaRPr>
          </a:p>
          <a:p>
            <a:pPr defTabSz="1343377">
              <a:lnSpc>
                <a:spcPct val="115000"/>
              </a:lnSpc>
              <a:defRPr sz="2200">
                <a:latin typeface="Roboto Bold"/>
                <a:ea typeface="Roboto Bold"/>
                <a:cs typeface="Roboto Bold"/>
                <a:sym typeface="Roboto Bold"/>
              </a:defRPr>
            </a:pPr>
            <a:r>
              <a:t>DROP VIEW </a:t>
            </a:r>
            <a:r>
              <a:rPr>
                <a:latin typeface="Roboto Regular"/>
                <a:ea typeface="Roboto Regular"/>
                <a:cs typeface="Roboto Regular"/>
                <a:sym typeface="Roboto Regular"/>
              </a:rPr>
              <a:t>does not affect any tuples of the underlying relation (table) Movie.</a:t>
            </a:r>
            <a:endParaRPr>
              <a:latin typeface="Roboto Regular"/>
              <a:ea typeface="Roboto Regular"/>
              <a:cs typeface="Roboto Regular"/>
              <a:sym typeface="Roboto Regular"/>
            </a:endParaRPr>
          </a:p>
          <a:p>
            <a:pPr defTabSz="1343377">
              <a:lnSpc>
                <a:spcPct val="115000"/>
              </a:lnSpc>
              <a:defRPr sz="2200">
                <a:latin typeface="Roboto Regular"/>
                <a:ea typeface="Roboto Regular"/>
                <a:cs typeface="Roboto Regular"/>
                <a:sym typeface="Roboto Regular"/>
              </a:defRPr>
            </a:pPr>
            <a:r>
              <a:t>However,</a:t>
            </a:r>
            <a:r>
              <a:rPr>
                <a:latin typeface="Roboto Bold"/>
                <a:ea typeface="Roboto Bold"/>
                <a:cs typeface="Roboto Bold"/>
                <a:sym typeface="Roboto Bold"/>
              </a:rPr>
              <a:t> DROP TABLE </a:t>
            </a:r>
            <a:r>
              <a:t>will delete the table and also make the view MarvelMovie unusable.</a:t>
            </a:r>
          </a:p>
          <a:p>
            <a:pPr defTabSz="1343377">
              <a:lnSpc>
                <a:spcPct val="115000"/>
              </a:lnSpc>
              <a:defRPr sz="2000"/>
            </a:pPr>
            <a:endParaRPr sz="2200">
              <a:latin typeface="Roboto Bold"/>
              <a:ea typeface="Roboto Bold"/>
              <a:cs typeface="Roboto Bold"/>
              <a:sym typeface="Roboto Bold"/>
            </a:endParaRPr>
          </a:p>
          <a:p>
            <a:pPr defTabSz="1343377">
              <a:lnSpc>
                <a:spcPct val="115000"/>
              </a:lnSpc>
              <a:defRPr sz="2200">
                <a:latin typeface="Roboto Bold"/>
                <a:ea typeface="Roboto Bold"/>
                <a:cs typeface="Roboto Bold"/>
                <a:sym typeface="Roboto Bold"/>
              </a:defRPr>
            </a:pPr>
            <a:r>
              <a:t>DROP TABLE &lt;TABLE_NAME&gt;;</a:t>
            </a:r>
          </a:p>
        </p:txBody>
      </p:sp>
      <p:sp>
        <p:nvSpPr>
          <p:cNvPr id="102" name="Shape 246"/>
          <p:cNvSpPr txBox="1"/>
          <p:nvPr/>
        </p:nvSpPr>
        <p:spPr>
          <a:xfrm>
            <a:off x="9517844" y="1047735"/>
            <a:ext cx="1294243" cy="531589"/>
          </a:xfrm>
          <a:prstGeom prst="rect">
            <a:avLst/>
          </a:prstGeom>
          <a:ln w="12700">
            <a:miter lim="400000"/>
          </a:ln>
          <a:extLst>
            <a:ext uri="{C572A759-6A51-4108-AA02-DFA0A04FC94B}">
              <ma14:wrappingTextBoxFlag xmlns:ma14="http://schemas.microsoft.com/office/mac/drawingml/2011/main" val="1"/>
            </a:ext>
          </a:extLst>
        </p:spPr>
        <p:txBody>
          <a:bodyPr lIns="100694" tIns="100694" rIns="100694" bIns="100694">
            <a:spAutoFit/>
          </a:bodyPr>
          <a:lstStyle/>
          <a:p>
            <a:pPr defTabSz="1343377">
              <a:defRPr>
                <a:solidFill>
                  <a:srgbClr val="76808C"/>
                </a:solidFill>
                <a:latin typeface="Roboto Medium"/>
                <a:ea typeface="Roboto Medium"/>
                <a:cs typeface="Roboto Medium"/>
                <a:sym typeface="Roboto Medium"/>
              </a:defRPr>
            </a:pPr>
            <a:r>
              <a:t>Topic 1</a:t>
            </a:r>
            <a:r>
              <a:rPr sz="2000"/>
              <a:t> </a:t>
            </a:r>
          </a:p>
        </p:txBody>
      </p:sp>
      <p:sp>
        <p:nvSpPr>
          <p:cNvPr id="103" name="Shape 247"/>
          <p:cNvSpPr/>
          <p:nvPr/>
        </p:nvSpPr>
        <p:spPr>
          <a:xfrm>
            <a:off x="9651581" y="1374041"/>
            <a:ext cx="240214" cy="23460"/>
          </a:xfrm>
          <a:prstGeom prst="rect">
            <a:avLst/>
          </a:prstGeom>
          <a:solidFill>
            <a:srgbClr val="3595D8"/>
          </a:solidFill>
          <a:ln w="12700">
            <a:miter lim="400000"/>
          </a:ln>
        </p:spPr>
        <p:txBody>
          <a:bodyPr lIns="0" tIns="0" rIns="0" bIns="0" anchor="ctr"/>
          <a:lstStyle/>
          <a:p>
            <a:pPr defTabSz="1343377">
              <a:defRPr sz="2000"/>
            </a:pPr>
          </a:p>
        </p:txBody>
      </p:sp>
      <p:pic>
        <p:nvPicPr>
          <p:cNvPr id="104" name="Google Shape;47;p5" descr="Google Shape;47;p5"/>
          <p:cNvPicPr>
            <a:picLocks noChangeAspect="1"/>
          </p:cNvPicPr>
          <p:nvPr/>
        </p:nvPicPr>
        <p:blipFill>
          <a:blip r:embed="rId3">
            <a:extLst/>
          </a:blip>
          <a:stretch>
            <a:fillRect/>
          </a:stretch>
        </p:blipFill>
        <p:spPr>
          <a:xfrm>
            <a:off x="503226" y="192938"/>
            <a:ext cx="762901" cy="7865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A7A7A7"/>
      </a:dk2>
      <a:lt2>
        <a:srgbClr val="535353"/>
      </a:lt2>
      <a:accent1>
        <a:srgbClr val="00CC99"/>
      </a:accent1>
      <a:accent2>
        <a:srgbClr val="3333CC"/>
      </a:accent2>
      <a:accent3>
        <a:srgbClr val="8F8F8F"/>
      </a:accent3>
      <a:accent4>
        <a:srgbClr val="007256"/>
      </a:accent4>
      <a:accent5>
        <a:srgbClr val="1D1D72"/>
      </a:accent5>
      <a:accent6>
        <a:srgbClr val="6E6E6E"/>
      </a:accent6>
      <a:hlink>
        <a:srgbClr val="0000FF"/>
      </a:hlink>
      <a:folHlink>
        <a:srgbClr val="FF00FF"/>
      </a:folHlink>
    </a:clrScheme>
    <a:fontScheme name="POI_THEME_TEMPLATE_DESIGN">
      <a:majorFont>
        <a:latin typeface="Arial"/>
        <a:ea typeface="Arial"/>
        <a:cs typeface="Arial"/>
      </a:majorFont>
      <a:minorFont>
        <a:latin typeface="Helvetica"/>
        <a:ea typeface="Helvetica"/>
        <a:cs typeface="Helvetica"/>
      </a:minorFont>
    </a:fontScheme>
    <a:fmtScheme name="POI_THEME_TEMPLATE_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A7A7A7"/>
      </a:dk2>
      <a:lt2>
        <a:srgbClr val="535353"/>
      </a:lt2>
      <a:accent1>
        <a:srgbClr val="00CC99"/>
      </a:accent1>
      <a:accent2>
        <a:srgbClr val="3333CC"/>
      </a:accent2>
      <a:accent3>
        <a:srgbClr val="8F8F8F"/>
      </a:accent3>
      <a:accent4>
        <a:srgbClr val="007256"/>
      </a:accent4>
      <a:accent5>
        <a:srgbClr val="1D1D72"/>
      </a:accent5>
      <a:accent6>
        <a:srgbClr val="6E6E6E"/>
      </a:accent6>
      <a:hlink>
        <a:srgbClr val="0000FF"/>
      </a:hlink>
      <a:folHlink>
        <a:srgbClr val="FF00FF"/>
      </a:folHlink>
    </a:clrScheme>
    <a:fontScheme name="POI_THEME_TEMPLATE_DESIGN">
      <a:majorFont>
        <a:latin typeface="Arial"/>
        <a:ea typeface="Arial"/>
        <a:cs typeface="Arial"/>
      </a:majorFont>
      <a:minorFont>
        <a:latin typeface="Helvetica"/>
        <a:ea typeface="Helvetica"/>
        <a:cs typeface="Helvetica"/>
      </a:minorFont>
    </a:fontScheme>
    <a:fmtScheme name="POI_THEME_TEMPLATE_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