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7"/>
  </p:notesMasterIdLst>
  <p:handoutMasterIdLst>
    <p:handoutMasterId r:id="rId38"/>
  </p:handoutMasterIdLst>
  <p:sldIdLst>
    <p:sldId id="312" r:id="rId5"/>
    <p:sldId id="304" r:id="rId6"/>
    <p:sldId id="323" r:id="rId7"/>
    <p:sldId id="352" r:id="rId8"/>
    <p:sldId id="325" r:id="rId9"/>
    <p:sldId id="327" r:id="rId10"/>
    <p:sldId id="351" r:id="rId11"/>
    <p:sldId id="326" r:id="rId12"/>
    <p:sldId id="324" r:id="rId13"/>
    <p:sldId id="350" r:id="rId14"/>
    <p:sldId id="328" r:id="rId15"/>
    <p:sldId id="334" r:id="rId16"/>
    <p:sldId id="349" r:id="rId17"/>
    <p:sldId id="329" r:id="rId18"/>
    <p:sldId id="330" r:id="rId19"/>
    <p:sldId id="346" r:id="rId20"/>
    <p:sldId id="331" r:id="rId21"/>
    <p:sldId id="332" r:id="rId22"/>
    <p:sldId id="348" r:id="rId23"/>
    <p:sldId id="335" r:id="rId24"/>
    <p:sldId id="336" r:id="rId25"/>
    <p:sldId id="344" r:id="rId26"/>
    <p:sldId id="337" r:id="rId27"/>
    <p:sldId id="338" r:id="rId28"/>
    <p:sldId id="353" r:id="rId29"/>
    <p:sldId id="339" r:id="rId30"/>
    <p:sldId id="340" r:id="rId31"/>
    <p:sldId id="345" r:id="rId32"/>
    <p:sldId id="343" r:id="rId33"/>
    <p:sldId id="341" r:id="rId34"/>
    <p:sldId id="347" r:id="rId35"/>
    <p:sldId id="342" r:id="rId3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p:cViewPr>
        <p:scale>
          <a:sx n="75" d="100"/>
          <a:sy n="75" d="100"/>
        </p:scale>
        <p:origin x="974" y="21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Clustering </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D25A-8F28-8E4E-6AE1-DC621C216965}"/>
              </a:ext>
            </a:extLst>
          </p:cNvPr>
          <p:cNvSpPr>
            <a:spLocks noGrp="1"/>
          </p:cNvSpPr>
          <p:nvPr>
            <p:ph type="title"/>
          </p:nvPr>
        </p:nvSpPr>
        <p:spPr>
          <a:xfrm flipV="1">
            <a:off x="914400" y="121920"/>
            <a:ext cx="7843837" cy="935354"/>
          </a:xfrm>
        </p:spPr>
        <p:txBody>
          <a:bodyPr/>
          <a:lstStyle/>
          <a:p>
            <a:r>
              <a:rPr lang="en-IN" dirty="0"/>
              <a:t> </a:t>
            </a:r>
          </a:p>
        </p:txBody>
      </p:sp>
      <p:sp>
        <p:nvSpPr>
          <p:cNvPr id="3" name="Content Placeholder 2">
            <a:extLst>
              <a:ext uri="{FF2B5EF4-FFF2-40B4-BE49-F238E27FC236}">
                <a16:creationId xmlns:a16="http://schemas.microsoft.com/office/drawing/2014/main" id="{493166F6-02F5-D0AD-4543-5E066AFE4A6E}"/>
              </a:ext>
            </a:extLst>
          </p:cNvPr>
          <p:cNvSpPr>
            <a:spLocks noGrp="1"/>
          </p:cNvSpPr>
          <p:nvPr>
            <p:ph idx="13"/>
          </p:nvPr>
        </p:nvSpPr>
        <p:spPr>
          <a:xfrm>
            <a:off x="914400" y="928688"/>
            <a:ext cx="7670800" cy="5594031"/>
          </a:xfrm>
        </p:spPr>
        <p:txBody>
          <a:bodyPr/>
          <a:lstStyle/>
          <a:p>
            <a:r>
              <a:rPr lang="en-IN" dirty="0"/>
              <a:t> </a:t>
            </a:r>
          </a:p>
        </p:txBody>
      </p:sp>
      <p:sp>
        <p:nvSpPr>
          <p:cNvPr id="4" name="Picture Placeholder 3">
            <a:extLst>
              <a:ext uri="{FF2B5EF4-FFF2-40B4-BE49-F238E27FC236}">
                <a16:creationId xmlns:a16="http://schemas.microsoft.com/office/drawing/2014/main" id="{3AF1F836-6E3A-F55F-1EB4-038980F50996}"/>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81391B12-B162-5BC1-4E97-94DC019060FC}"/>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7172" name="Picture 4" descr="Fully Explained BIRCH Clustering for Outliers with Python | by Amit Chauhan  | Towards AI">
            <a:extLst>
              <a:ext uri="{FF2B5EF4-FFF2-40B4-BE49-F238E27FC236}">
                <a16:creationId xmlns:a16="http://schemas.microsoft.com/office/drawing/2014/main" id="{57254757-27C0-53EB-D2B4-F9407FE90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760" y="1402080"/>
            <a:ext cx="7274559" cy="426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2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1A44-81BA-A1CD-58E5-875E0389F42A}"/>
              </a:ext>
            </a:extLst>
          </p:cNvPr>
          <p:cNvSpPr>
            <a:spLocks noGrp="1"/>
          </p:cNvSpPr>
          <p:nvPr>
            <p:ph type="title"/>
          </p:nvPr>
        </p:nvSpPr>
        <p:spPr>
          <a:xfrm flipV="1">
            <a:off x="914400" y="928688"/>
            <a:ext cx="7843837" cy="128586"/>
          </a:xfrm>
        </p:spPr>
        <p:txBody>
          <a:bodyPr/>
          <a:lstStyle/>
          <a:p>
            <a:br>
              <a:rPr lang="en-IN" dirty="0"/>
            </a:br>
            <a:endParaRPr lang="en-IN" dirty="0"/>
          </a:p>
        </p:txBody>
      </p:sp>
      <p:sp>
        <p:nvSpPr>
          <p:cNvPr id="3" name="Content Placeholder 2">
            <a:extLst>
              <a:ext uri="{FF2B5EF4-FFF2-40B4-BE49-F238E27FC236}">
                <a16:creationId xmlns:a16="http://schemas.microsoft.com/office/drawing/2014/main" id="{64758CDC-6B10-84E3-3A17-23D17B351A1B}"/>
              </a:ext>
            </a:extLst>
          </p:cNvPr>
          <p:cNvSpPr>
            <a:spLocks noGrp="1"/>
          </p:cNvSpPr>
          <p:nvPr>
            <p:ph idx="13"/>
          </p:nvPr>
        </p:nvSpPr>
        <p:spPr>
          <a:xfrm>
            <a:off x="914400" y="1057275"/>
            <a:ext cx="6903076" cy="4996334"/>
          </a:xfrm>
        </p:spPr>
        <p:txBody>
          <a:bodyPr>
            <a:normAutofit fontScale="77500" lnSpcReduction="20000"/>
          </a:bodyPr>
          <a:lstStyle/>
          <a:p>
            <a:r>
              <a:rPr lang="en-US" b="1" dirty="0">
                <a:highlight>
                  <a:srgbClr val="00FF00"/>
                </a:highlight>
              </a:rPr>
              <a:t>Advantages:</a:t>
            </a:r>
          </a:p>
          <a:p>
            <a:endParaRPr lang="en-US" b="1" dirty="0"/>
          </a:p>
          <a:p>
            <a:pPr>
              <a:buFont typeface="Arial" panose="020B0604020202020204" pitchFamily="34" charset="0"/>
              <a:buChar char="•"/>
            </a:pPr>
            <a:r>
              <a:rPr lang="en-US" b="1" dirty="0">
                <a:ea typeface="Calibri" panose="020F0502020204030204" pitchFamily="34" charset="0"/>
                <a:cs typeface="Calibri" panose="020F0502020204030204" pitchFamily="34" charset="0"/>
              </a:rPr>
              <a:t>Scalability</a:t>
            </a:r>
            <a:r>
              <a:rPr lang="en-US" dirty="0">
                <a:ea typeface="Calibri" panose="020F0502020204030204" pitchFamily="34" charset="0"/>
                <a:cs typeface="Calibri" panose="020F0502020204030204" pitchFamily="34" charset="0"/>
              </a:rPr>
              <a:t>: Efficient for large datasets.</a:t>
            </a:r>
          </a:p>
          <a:p>
            <a:pPr>
              <a:buFont typeface="Arial" panose="020B0604020202020204" pitchFamily="34" charset="0"/>
              <a:buChar char="•"/>
            </a:pPr>
            <a:r>
              <a:rPr lang="en-US" b="1" dirty="0">
                <a:ea typeface="Calibri" panose="020F0502020204030204" pitchFamily="34" charset="0"/>
                <a:cs typeface="Calibri" panose="020F0502020204030204" pitchFamily="34" charset="0"/>
              </a:rPr>
              <a:t>Memory Efficiency</a:t>
            </a:r>
            <a:r>
              <a:rPr lang="en-US" dirty="0">
                <a:ea typeface="Calibri" panose="020F0502020204030204" pitchFamily="34" charset="0"/>
                <a:cs typeface="Calibri" panose="020F0502020204030204" pitchFamily="34" charset="0"/>
              </a:rPr>
              <a:t>: Compact data representation with CF Tree.</a:t>
            </a:r>
          </a:p>
          <a:p>
            <a:pPr>
              <a:buFont typeface="Arial" panose="020B0604020202020204" pitchFamily="34" charset="0"/>
              <a:buChar char="•"/>
            </a:pPr>
            <a:r>
              <a:rPr lang="en-US" b="1" dirty="0">
                <a:ea typeface="Calibri" panose="020F0502020204030204" pitchFamily="34" charset="0"/>
                <a:cs typeface="Calibri" panose="020F0502020204030204" pitchFamily="34" charset="0"/>
              </a:rPr>
              <a:t>Incremental Learning</a:t>
            </a:r>
            <a:r>
              <a:rPr lang="en-US" dirty="0">
                <a:ea typeface="Calibri" panose="020F0502020204030204" pitchFamily="34" charset="0"/>
                <a:cs typeface="Calibri" panose="020F0502020204030204" pitchFamily="34" charset="0"/>
              </a:rPr>
              <a:t>: Handles dynamic and streaming data.</a:t>
            </a:r>
          </a:p>
          <a:p>
            <a:pPr>
              <a:buFont typeface="Arial" panose="020B0604020202020204" pitchFamily="34" charset="0"/>
              <a:buChar char="•"/>
            </a:pPr>
            <a:r>
              <a:rPr lang="en-US" b="1" dirty="0">
                <a:ea typeface="Calibri" panose="020F0502020204030204" pitchFamily="34" charset="0"/>
                <a:cs typeface="Calibri" panose="020F0502020204030204" pitchFamily="34" charset="0"/>
              </a:rPr>
              <a:t>Hierarchical Structure</a:t>
            </a:r>
            <a:r>
              <a:rPr lang="en-US" dirty="0">
                <a:ea typeface="Calibri" panose="020F0502020204030204" pitchFamily="34" charset="0"/>
                <a:cs typeface="Calibri" panose="020F0502020204030204" pitchFamily="34" charset="0"/>
              </a:rPr>
              <a:t>: Provides a hierarchical view of clusters.</a:t>
            </a:r>
          </a:p>
          <a:p>
            <a:pPr>
              <a:buFont typeface="Arial" panose="020B0604020202020204" pitchFamily="34" charset="0"/>
              <a:buChar char="•"/>
            </a:pPr>
            <a:r>
              <a:rPr lang="en-US" b="1" dirty="0">
                <a:ea typeface="Calibri" panose="020F0502020204030204" pitchFamily="34" charset="0"/>
                <a:cs typeface="Calibri" panose="020F0502020204030204" pitchFamily="34" charset="0"/>
              </a:rPr>
              <a:t>Handling Noise and Outliers</a:t>
            </a:r>
            <a:r>
              <a:rPr lang="en-US" dirty="0">
                <a:ea typeface="Calibri" panose="020F0502020204030204" pitchFamily="34" charset="0"/>
                <a:cs typeface="Calibri" panose="020F0502020204030204" pitchFamily="34" charset="0"/>
              </a:rPr>
              <a:t>: More robust to noise and outliers.</a:t>
            </a:r>
          </a:p>
          <a:p>
            <a:pPr>
              <a:buFont typeface="Arial" panose="020B0604020202020204" pitchFamily="34" charset="0"/>
              <a:buChar char="•"/>
            </a:pPr>
            <a:endParaRPr lang="en-US" dirty="0"/>
          </a:p>
          <a:p>
            <a:endParaRPr lang="en-US" dirty="0"/>
          </a:p>
          <a:p>
            <a:endParaRPr lang="en-US" dirty="0"/>
          </a:p>
          <a:p>
            <a:r>
              <a:rPr lang="en-US" b="1" dirty="0">
                <a:highlight>
                  <a:srgbClr val="00FF00"/>
                </a:highlight>
              </a:rPr>
              <a:t>Disadvantages:</a:t>
            </a:r>
          </a:p>
          <a:p>
            <a:endParaRPr lang="en-US" b="1" dirty="0"/>
          </a:p>
          <a:p>
            <a:pPr>
              <a:buFont typeface="Arial" panose="020B0604020202020204" pitchFamily="34" charset="0"/>
              <a:buChar char="•"/>
            </a:pPr>
            <a:r>
              <a:rPr lang="en-US" b="1" dirty="0"/>
              <a:t>Sensitivity to Parameters</a:t>
            </a:r>
            <a:r>
              <a:rPr lang="en-US" dirty="0"/>
              <a:t>: Requires careful parameter tuning.</a:t>
            </a:r>
          </a:p>
          <a:p>
            <a:pPr>
              <a:buFont typeface="Arial" panose="020B0604020202020204" pitchFamily="34" charset="0"/>
              <a:buChar char="•"/>
            </a:pPr>
            <a:r>
              <a:rPr lang="en-US" b="1" dirty="0"/>
              <a:t>Not Ideal for All Data Types</a:t>
            </a:r>
            <a:r>
              <a:rPr lang="en-US" dirty="0"/>
              <a:t>: Assumes spherical and evenly sized clusters.</a:t>
            </a:r>
          </a:p>
          <a:p>
            <a:pPr>
              <a:buFont typeface="Arial" panose="020B0604020202020204" pitchFamily="34" charset="0"/>
              <a:buChar char="•"/>
            </a:pPr>
            <a:r>
              <a:rPr lang="en-US" b="1" dirty="0"/>
              <a:t>Initial CF Tree Construction</a:t>
            </a:r>
            <a:r>
              <a:rPr lang="en-US" dirty="0"/>
              <a:t>: Requires an initial pass over data.</a:t>
            </a:r>
          </a:p>
          <a:p>
            <a:pPr>
              <a:buFont typeface="Arial" panose="020B0604020202020204" pitchFamily="34" charset="0"/>
              <a:buChar char="•"/>
            </a:pPr>
            <a:r>
              <a:rPr lang="en-US" b="1" dirty="0"/>
              <a:t>Limited to Numerical Data</a:t>
            </a:r>
            <a:r>
              <a:rPr lang="en-US" dirty="0"/>
              <a:t>: Primarily designed for numerical data.</a:t>
            </a:r>
          </a:p>
          <a:p>
            <a:pPr>
              <a:buFont typeface="Arial" panose="020B0604020202020204" pitchFamily="34" charset="0"/>
              <a:buChar char="•"/>
            </a:pPr>
            <a:r>
              <a:rPr lang="en-US" b="1" dirty="0"/>
              <a:t>Quality of Final Clustering</a:t>
            </a:r>
            <a:r>
              <a:rPr lang="en-US" dirty="0"/>
              <a:t>: Depends on the subsequent clustering step (e.g., K-means).</a:t>
            </a:r>
          </a:p>
          <a:p>
            <a:endParaRPr lang="en-IN" dirty="0"/>
          </a:p>
        </p:txBody>
      </p:sp>
      <p:sp>
        <p:nvSpPr>
          <p:cNvPr id="4" name="Picture Placeholder 3">
            <a:extLst>
              <a:ext uri="{FF2B5EF4-FFF2-40B4-BE49-F238E27FC236}">
                <a16:creationId xmlns:a16="http://schemas.microsoft.com/office/drawing/2014/main" id="{3AB46EAA-2F13-3BB4-63A0-076174C4106B}"/>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54D3F859-A305-D327-9873-F16760022E78}"/>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6511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F66C-5EFB-86E9-95EA-9A18B56AB3CA}"/>
              </a:ext>
            </a:extLst>
          </p:cNvPr>
          <p:cNvSpPr>
            <a:spLocks noGrp="1"/>
          </p:cNvSpPr>
          <p:nvPr>
            <p:ph type="title"/>
          </p:nvPr>
        </p:nvSpPr>
        <p:spPr>
          <a:xfrm>
            <a:off x="914400" y="375920"/>
            <a:ext cx="7843837" cy="1066800"/>
          </a:xfrm>
        </p:spPr>
        <p:txBody>
          <a:bodyPr/>
          <a:lstStyle/>
          <a:p>
            <a:r>
              <a:rPr lang="en-US" b="1" dirty="0" err="1"/>
              <a:t>MeanShift</a:t>
            </a:r>
            <a:r>
              <a:rPr lang="en-US" b="1" dirty="0"/>
              <a:t> Clustering</a:t>
            </a:r>
            <a:endParaRPr lang="en-IN" dirty="0"/>
          </a:p>
        </p:txBody>
      </p:sp>
      <p:sp>
        <p:nvSpPr>
          <p:cNvPr id="3" name="Content Placeholder 2">
            <a:extLst>
              <a:ext uri="{FF2B5EF4-FFF2-40B4-BE49-F238E27FC236}">
                <a16:creationId xmlns:a16="http://schemas.microsoft.com/office/drawing/2014/main" id="{7296D440-527E-7B13-57DE-BCC72C74B61E}"/>
              </a:ext>
            </a:extLst>
          </p:cNvPr>
          <p:cNvSpPr>
            <a:spLocks noGrp="1"/>
          </p:cNvSpPr>
          <p:nvPr>
            <p:ph idx="13"/>
          </p:nvPr>
        </p:nvSpPr>
        <p:spPr>
          <a:xfrm>
            <a:off x="589280" y="1442720"/>
            <a:ext cx="8605520" cy="4775199"/>
          </a:xfrm>
        </p:spPr>
        <p:txBody>
          <a:bodyPr>
            <a:normAutofit/>
          </a:bodyPr>
          <a:lstStyle/>
          <a:p>
            <a:r>
              <a:rPr lang="en-US" sz="1800" b="1" dirty="0"/>
              <a:t>Mean Shift Clustering</a:t>
            </a:r>
            <a:r>
              <a:rPr lang="en-US" sz="1800" dirty="0"/>
              <a:t> is a clustering algorithm that identifies clusters by finding areas of high density in the data. </a:t>
            </a:r>
          </a:p>
          <a:p>
            <a:r>
              <a:rPr lang="en-US" sz="1800" b="1" dirty="0"/>
              <a:t>Goal</a:t>
            </a:r>
            <a:r>
              <a:rPr lang="en-US" sz="1800" dirty="0"/>
              <a:t>: To group data points into clusters by moving to regions with the highest concentration of points(</a:t>
            </a:r>
            <a:r>
              <a:rPr lang="en-US" sz="1400" dirty="0"/>
              <a:t>it's where data points are clustered closely together.</a:t>
            </a:r>
            <a:r>
              <a:rPr lang="en-US" sz="1800" dirty="0"/>
              <a:t>).</a:t>
            </a:r>
            <a:endParaRPr lang="en-IN" sz="1800" dirty="0"/>
          </a:p>
          <a:p>
            <a:r>
              <a:rPr lang="en-US" b="1" dirty="0"/>
              <a:t>How It Works</a:t>
            </a:r>
            <a:r>
              <a:rPr lang="en-US" dirty="0"/>
              <a:t>:</a:t>
            </a:r>
          </a:p>
          <a:p>
            <a:pPr>
              <a:buFont typeface="+mj-lt"/>
              <a:buAutoNum type="arabicPeriod"/>
            </a:pPr>
            <a:r>
              <a:rPr lang="en-US" b="1" dirty="0"/>
              <a:t>Start with Data Points</a:t>
            </a:r>
            <a:r>
              <a:rPr lang="en-US" dirty="0"/>
              <a:t>: Each data point is initially treated as a center of a cluster.</a:t>
            </a:r>
          </a:p>
          <a:p>
            <a:pPr>
              <a:buFont typeface="+mj-lt"/>
              <a:buAutoNum type="arabicPeriod"/>
            </a:pPr>
            <a:r>
              <a:rPr lang="en-US" b="1" dirty="0"/>
              <a:t>Shift Towards High Density</a:t>
            </a:r>
            <a:r>
              <a:rPr lang="en-US" dirty="0"/>
              <a:t>: Move each center to the average position of nearby points within a certain distance (window or kernel).</a:t>
            </a:r>
          </a:p>
          <a:p>
            <a:pPr>
              <a:buFont typeface="+mj-lt"/>
              <a:buAutoNum type="arabicPeriod"/>
            </a:pPr>
            <a:r>
              <a:rPr lang="en-US" b="1" dirty="0"/>
              <a:t>Repeat</a:t>
            </a:r>
            <a:r>
              <a:rPr lang="en-US" dirty="0"/>
              <a:t>: Continue shifting until the centers stabilize and no longer move significantly.</a:t>
            </a:r>
          </a:p>
          <a:p>
            <a:pPr>
              <a:buFont typeface="+mj-lt"/>
              <a:buAutoNum type="arabicPeriod"/>
            </a:pPr>
            <a:r>
              <a:rPr lang="en-US" b="1" dirty="0"/>
              <a:t>Form Clusters</a:t>
            </a:r>
            <a:r>
              <a:rPr lang="en-US" dirty="0"/>
              <a:t>: Data points that converge to the same center are grouped into the same cluster.</a:t>
            </a:r>
          </a:p>
          <a:p>
            <a:endParaRPr lang="en-IN" dirty="0"/>
          </a:p>
        </p:txBody>
      </p:sp>
      <p:sp>
        <p:nvSpPr>
          <p:cNvPr id="4" name="Picture Placeholder 3">
            <a:extLst>
              <a:ext uri="{FF2B5EF4-FFF2-40B4-BE49-F238E27FC236}">
                <a16:creationId xmlns:a16="http://schemas.microsoft.com/office/drawing/2014/main" id="{68529A52-D473-46DB-13BF-2CCC164CED48}"/>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1A886899-C72C-55D3-0778-AFCCAB9DA984}"/>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42507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3A8A-6DEE-DCD0-53BA-80212E08C44C}"/>
              </a:ext>
            </a:extLst>
          </p:cNvPr>
          <p:cNvSpPr>
            <a:spLocks noGrp="1"/>
          </p:cNvSpPr>
          <p:nvPr>
            <p:ph type="title"/>
          </p:nvPr>
        </p:nvSpPr>
        <p:spPr>
          <a:xfrm flipV="1">
            <a:off x="914400" y="0"/>
            <a:ext cx="7843837" cy="1057274"/>
          </a:xfrm>
        </p:spPr>
        <p:txBody>
          <a:bodyPr/>
          <a:lstStyle/>
          <a:p>
            <a:r>
              <a:rPr lang="en-IN" dirty="0"/>
              <a:t> </a:t>
            </a:r>
          </a:p>
        </p:txBody>
      </p:sp>
      <p:sp>
        <p:nvSpPr>
          <p:cNvPr id="4" name="Picture Placeholder 3">
            <a:extLst>
              <a:ext uri="{FF2B5EF4-FFF2-40B4-BE49-F238E27FC236}">
                <a16:creationId xmlns:a16="http://schemas.microsoft.com/office/drawing/2014/main" id="{FB81E0E1-FC3E-EBC7-3A6C-6AC5CC476A09}"/>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C933B82E-ED9A-8768-7D94-4EFDB979999A}"/>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8200" name="Picture 8" descr="A demo of the mean-shift clustering algorithm — scikit-learn ...">
            <a:extLst>
              <a:ext uri="{FF2B5EF4-FFF2-40B4-BE49-F238E27FC236}">
                <a16:creationId xmlns:a16="http://schemas.microsoft.com/office/drawing/2014/main" id="{D88EE350-D436-5283-9B62-EE825EA03033}"/>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076960" y="1131883"/>
            <a:ext cx="6929120" cy="438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10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E14A-B387-787F-456A-67177241F71E}"/>
              </a:ext>
            </a:extLst>
          </p:cNvPr>
          <p:cNvSpPr>
            <a:spLocks noGrp="1"/>
          </p:cNvSpPr>
          <p:nvPr>
            <p:ph type="title"/>
          </p:nvPr>
        </p:nvSpPr>
        <p:spPr>
          <a:xfrm flipV="1">
            <a:off x="914400" y="345440"/>
            <a:ext cx="7843837" cy="233680"/>
          </a:xfrm>
        </p:spPr>
        <p:txBody>
          <a:bodyPr/>
          <a:lstStyle/>
          <a:p>
            <a:r>
              <a:rPr lang="en-IN" dirty="0"/>
              <a:t> </a:t>
            </a:r>
          </a:p>
        </p:txBody>
      </p:sp>
      <p:sp>
        <p:nvSpPr>
          <p:cNvPr id="3" name="Content Placeholder 2">
            <a:extLst>
              <a:ext uri="{FF2B5EF4-FFF2-40B4-BE49-F238E27FC236}">
                <a16:creationId xmlns:a16="http://schemas.microsoft.com/office/drawing/2014/main" id="{FAE91932-1341-E6BB-A4C1-CD15AF7D429D}"/>
              </a:ext>
            </a:extLst>
          </p:cNvPr>
          <p:cNvSpPr>
            <a:spLocks noGrp="1"/>
          </p:cNvSpPr>
          <p:nvPr>
            <p:ph idx="13"/>
          </p:nvPr>
        </p:nvSpPr>
        <p:spPr>
          <a:xfrm>
            <a:off x="914400" y="579120"/>
            <a:ext cx="7752080" cy="5841999"/>
          </a:xfrm>
        </p:spPr>
        <p:txBody>
          <a:bodyPr>
            <a:normAutofit fontScale="77500" lnSpcReduction="20000"/>
          </a:bodyPr>
          <a:lstStyle/>
          <a:p>
            <a:r>
              <a:rPr lang="en-US" b="1" dirty="0">
                <a:highlight>
                  <a:srgbClr val="00FF00"/>
                </a:highlight>
              </a:rPr>
              <a:t>Advantages:</a:t>
            </a:r>
          </a:p>
          <a:p>
            <a:endParaRPr lang="en-US" b="1" dirty="0"/>
          </a:p>
          <a:p>
            <a:pPr>
              <a:buFont typeface="Arial" panose="020B0604020202020204" pitchFamily="34" charset="0"/>
              <a:buChar char="•"/>
            </a:pPr>
            <a:r>
              <a:rPr lang="en-US" b="1" dirty="0"/>
              <a:t>No Need to Specify Number of Clusters</a:t>
            </a:r>
            <a:r>
              <a:rPr lang="en-US" dirty="0"/>
              <a:t>: Automatically determines the number of clusters.</a:t>
            </a:r>
          </a:p>
          <a:p>
            <a:pPr>
              <a:buFont typeface="Arial" panose="020B0604020202020204" pitchFamily="34" charset="0"/>
              <a:buChar char="•"/>
            </a:pPr>
            <a:r>
              <a:rPr lang="en-US" b="1" dirty="0"/>
              <a:t>Effective for Arbitrarily Shaped Clusters</a:t>
            </a:r>
            <a:r>
              <a:rPr lang="en-US" dirty="0"/>
              <a:t>: Can find clusters of varying shapes.</a:t>
            </a:r>
          </a:p>
          <a:p>
            <a:pPr>
              <a:buFont typeface="Arial" panose="020B0604020202020204" pitchFamily="34" charset="0"/>
              <a:buChar char="•"/>
            </a:pPr>
            <a:r>
              <a:rPr lang="en-US" b="1" dirty="0"/>
              <a:t>Robust to Outliers</a:t>
            </a:r>
            <a:r>
              <a:rPr lang="en-US" dirty="0"/>
              <a:t>: Less sensitive to outliers compared to some other algorithms.</a:t>
            </a:r>
          </a:p>
          <a:p>
            <a:pPr>
              <a:buFont typeface="Arial" panose="020B0604020202020204" pitchFamily="34" charset="0"/>
              <a:buChar char="•"/>
            </a:pPr>
            <a:r>
              <a:rPr lang="en-US" b="1" dirty="0"/>
              <a:t>Non-Parametric</a:t>
            </a:r>
            <a:r>
              <a:rPr lang="en-US" dirty="0"/>
              <a:t>: Does not assume any specific distribution of the data.</a:t>
            </a:r>
          </a:p>
          <a:p>
            <a:pPr>
              <a:buFont typeface="Arial" panose="020B0604020202020204" pitchFamily="34" charset="0"/>
              <a:buChar char="•"/>
            </a:pPr>
            <a:r>
              <a:rPr lang="en-US" b="1" dirty="0"/>
              <a:t>Intuitive</a:t>
            </a:r>
            <a:r>
              <a:rPr lang="en-US" dirty="0"/>
              <a:t>: The concept of moving to higher density regions is straightforward.</a:t>
            </a:r>
          </a:p>
          <a:p>
            <a:pPr>
              <a:buFont typeface="Arial" panose="020B0604020202020204" pitchFamily="34" charset="0"/>
              <a:buChar char="•"/>
            </a:pPr>
            <a:endParaRPr lang="en-US" dirty="0"/>
          </a:p>
          <a:p>
            <a:r>
              <a:rPr lang="en-US" b="1" dirty="0">
                <a:highlight>
                  <a:srgbClr val="00FF00"/>
                </a:highlight>
              </a:rPr>
              <a:t>Disadvantages:</a:t>
            </a:r>
          </a:p>
          <a:p>
            <a:endParaRPr lang="en-US" b="1" dirty="0"/>
          </a:p>
          <a:p>
            <a:pPr>
              <a:buFont typeface="Arial" panose="020B0604020202020204" pitchFamily="34" charset="0"/>
              <a:buChar char="•"/>
            </a:pPr>
            <a:r>
              <a:rPr lang="en-US" b="1" dirty="0"/>
              <a:t>Computationally Intensive</a:t>
            </a:r>
            <a:r>
              <a:rPr lang="en-US" dirty="0"/>
              <a:t>: Can be slow, especially for large datasets.</a:t>
            </a:r>
          </a:p>
          <a:p>
            <a:pPr>
              <a:buFont typeface="Arial" panose="020B0604020202020204" pitchFamily="34" charset="0"/>
              <a:buChar char="•"/>
            </a:pPr>
            <a:r>
              <a:rPr lang="en-US" b="1" dirty="0"/>
              <a:t>Bandwidth Sensitivity</a:t>
            </a:r>
            <a:r>
              <a:rPr lang="en-US" dirty="0"/>
              <a:t>: Performance is sensitive to the choice of bandwidth (window size).</a:t>
            </a:r>
          </a:p>
          <a:p>
            <a:pPr>
              <a:buFont typeface="Arial" panose="020B0604020202020204" pitchFamily="34" charset="0"/>
              <a:buChar char="•"/>
            </a:pPr>
            <a:r>
              <a:rPr lang="en-US" b="1" dirty="0"/>
              <a:t>Requires Distance Metric</a:t>
            </a:r>
            <a:r>
              <a:rPr lang="en-US" dirty="0"/>
              <a:t>: Performance depends on the choice of distance metric.</a:t>
            </a:r>
          </a:p>
          <a:p>
            <a:pPr>
              <a:buFont typeface="Arial" panose="020B0604020202020204" pitchFamily="34" charset="0"/>
              <a:buChar char="•"/>
            </a:pPr>
            <a:r>
              <a:rPr lang="en-US" b="1" dirty="0"/>
              <a:t>Can Struggle with Dense Regions</a:t>
            </a:r>
            <a:r>
              <a:rPr lang="en-US" dirty="0"/>
              <a:t>: May have difficulties distinguishing between closely packed clusters.</a:t>
            </a:r>
          </a:p>
          <a:p>
            <a:pPr>
              <a:buFont typeface="Arial" panose="020B0604020202020204" pitchFamily="34" charset="0"/>
              <a:buChar char="•"/>
            </a:pPr>
            <a:r>
              <a:rPr lang="en-US" b="1" dirty="0"/>
              <a:t>Memory Usage</a:t>
            </a:r>
            <a:r>
              <a:rPr lang="en-US" dirty="0"/>
              <a:t>: May require significant memory for large datasets due to the density estimation.</a:t>
            </a:r>
          </a:p>
          <a:p>
            <a:endParaRPr lang="en-IN" dirty="0"/>
          </a:p>
        </p:txBody>
      </p:sp>
      <p:sp>
        <p:nvSpPr>
          <p:cNvPr id="4" name="Picture Placeholder 3">
            <a:extLst>
              <a:ext uri="{FF2B5EF4-FFF2-40B4-BE49-F238E27FC236}">
                <a16:creationId xmlns:a16="http://schemas.microsoft.com/office/drawing/2014/main" id="{BE40C96D-C804-1FB7-F9EC-F31F691FB384}"/>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AEFDB599-2981-9F3E-1099-F7CEB15EB3CC}"/>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907271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6968-4B3E-044A-C120-4CE27EAFC412}"/>
              </a:ext>
            </a:extLst>
          </p:cNvPr>
          <p:cNvSpPr>
            <a:spLocks noGrp="1"/>
          </p:cNvSpPr>
          <p:nvPr>
            <p:ph type="title"/>
          </p:nvPr>
        </p:nvSpPr>
        <p:spPr>
          <a:xfrm>
            <a:off x="914400" y="264160"/>
            <a:ext cx="7843837" cy="1249680"/>
          </a:xfrm>
        </p:spPr>
        <p:txBody>
          <a:bodyPr/>
          <a:lstStyle/>
          <a:p>
            <a:r>
              <a:rPr lang="en-US" b="1" dirty="0"/>
              <a:t>Affinity Propagation Clustering</a:t>
            </a:r>
            <a:endParaRPr lang="en-IN" dirty="0"/>
          </a:p>
        </p:txBody>
      </p:sp>
      <p:sp>
        <p:nvSpPr>
          <p:cNvPr id="3" name="Content Placeholder 2">
            <a:extLst>
              <a:ext uri="{FF2B5EF4-FFF2-40B4-BE49-F238E27FC236}">
                <a16:creationId xmlns:a16="http://schemas.microsoft.com/office/drawing/2014/main" id="{EAD5B2AD-74C4-96CF-4695-9552960FB185}"/>
              </a:ext>
            </a:extLst>
          </p:cNvPr>
          <p:cNvSpPr>
            <a:spLocks noGrp="1"/>
          </p:cNvSpPr>
          <p:nvPr>
            <p:ph idx="13"/>
          </p:nvPr>
        </p:nvSpPr>
        <p:spPr>
          <a:xfrm>
            <a:off x="914400" y="1645921"/>
            <a:ext cx="7660640" cy="4407688"/>
          </a:xfrm>
        </p:spPr>
        <p:txBody>
          <a:bodyPr>
            <a:normAutofit lnSpcReduction="10000"/>
          </a:bodyPr>
          <a:lstStyle/>
          <a:p>
            <a:endParaRPr lang="en-US" dirty="0"/>
          </a:p>
          <a:p>
            <a:r>
              <a:rPr lang="en-US" sz="1400" b="1" dirty="0"/>
              <a:t>Affinity Propagation</a:t>
            </a:r>
            <a:r>
              <a:rPr lang="en-US" sz="1400" dirty="0"/>
              <a:t> is a clustering algorithm that identifies clusters by finding representative data points, called exemplars, and grouping other points around these exemplars based on similarity.</a:t>
            </a:r>
          </a:p>
          <a:p>
            <a:r>
              <a:rPr lang="en-US" sz="1600" b="1" dirty="0"/>
              <a:t>Goal: </a:t>
            </a:r>
            <a:r>
              <a:rPr lang="en-US" sz="1400" dirty="0"/>
              <a:t>To group data points into clusters by choosing representative points (exemplars) and then assigning other points to these exemplars.</a:t>
            </a:r>
          </a:p>
          <a:p>
            <a:endParaRPr lang="en-US" sz="1400" dirty="0"/>
          </a:p>
          <a:p>
            <a:r>
              <a:rPr lang="en-US" sz="1400" dirty="0"/>
              <a:t>Here’s how it works:</a:t>
            </a:r>
          </a:p>
          <a:p>
            <a:endParaRPr lang="en-US" sz="1400" dirty="0"/>
          </a:p>
          <a:p>
            <a:pPr lvl="0" eaLnBrk="0" fontAlgn="base" hangingPunct="0">
              <a:spcBef>
                <a:spcPct val="0"/>
              </a:spcBef>
              <a:spcAft>
                <a:spcPct val="0"/>
              </a:spcAft>
              <a:buFontTx/>
              <a:buChar char="•"/>
            </a:pPr>
            <a:r>
              <a:rPr lang="en-US" altLang="en-US" sz="1400" b="1" dirty="0">
                <a:solidFill>
                  <a:schemeClr val="tx1"/>
                </a:solidFill>
                <a:latin typeface="Arial" panose="020B0604020202020204" pitchFamily="34" charset="0"/>
              </a:rPr>
              <a:t>Start with Similarity Matrix</a:t>
            </a:r>
            <a:r>
              <a:rPr lang="en-US" altLang="en-US" sz="1400" dirty="0">
                <a:solidFill>
                  <a:schemeClr val="tx1"/>
                </a:solidFill>
                <a:latin typeface="Arial" panose="020B0604020202020204" pitchFamily="34" charset="0"/>
              </a:rPr>
              <a:t>: Calculate how similar each data point is to every other point.</a:t>
            </a:r>
          </a:p>
          <a:p>
            <a:pPr lvl="0" eaLnBrk="0" fontAlgn="base" hangingPunct="0">
              <a:spcBef>
                <a:spcPct val="0"/>
              </a:spcBef>
              <a:spcAft>
                <a:spcPct val="0"/>
              </a:spcAft>
              <a:buFontTx/>
              <a:buChar char="•"/>
            </a:pPr>
            <a:r>
              <a:rPr lang="en-US" altLang="en-US" sz="1400" b="1" dirty="0">
                <a:solidFill>
                  <a:schemeClr val="tx1"/>
                </a:solidFill>
                <a:latin typeface="Arial" panose="020B0604020202020204" pitchFamily="34" charset="0"/>
              </a:rPr>
              <a:t>Message Passing</a:t>
            </a:r>
            <a:r>
              <a:rPr lang="en-US" altLang="en-US" sz="1400" dirty="0">
                <a:solidFill>
                  <a:schemeClr val="tx1"/>
                </a:solidFill>
                <a:latin typeface="Arial" panose="020B0604020202020204" pitchFamily="34" charset="0"/>
              </a:rPr>
              <a:t>: Exchange two types of messages between points:</a:t>
            </a:r>
          </a:p>
          <a:p>
            <a:pPr lvl="0" eaLnBrk="0" fontAlgn="base" hangingPunct="0">
              <a:spcBef>
                <a:spcPct val="0"/>
              </a:spcBef>
              <a:spcAft>
                <a:spcPct val="0"/>
              </a:spcAft>
              <a:buFontTx/>
              <a:buChar char="•"/>
            </a:pPr>
            <a:r>
              <a:rPr lang="en-US" altLang="en-US" sz="1400" b="1" dirty="0">
                <a:solidFill>
                  <a:schemeClr val="tx1"/>
                </a:solidFill>
                <a:latin typeface="Arial" panose="020B0604020202020204" pitchFamily="34" charset="0"/>
              </a:rPr>
              <a:t>Responsibility</a:t>
            </a:r>
            <a:r>
              <a:rPr lang="en-US" altLang="en-US" sz="1400" dirty="0">
                <a:solidFill>
                  <a:schemeClr val="tx1"/>
                </a:solidFill>
                <a:latin typeface="Arial" panose="020B0604020202020204" pitchFamily="34" charset="0"/>
              </a:rPr>
              <a:t>: Indicates how well a point fits as an exemplar for another point.</a:t>
            </a:r>
          </a:p>
          <a:p>
            <a:pPr lvl="0" eaLnBrk="0" fontAlgn="base" hangingPunct="0">
              <a:spcBef>
                <a:spcPct val="0"/>
              </a:spcBef>
              <a:spcAft>
                <a:spcPct val="0"/>
              </a:spcAft>
              <a:buFontTx/>
              <a:buChar char="•"/>
            </a:pPr>
            <a:r>
              <a:rPr lang="en-US" altLang="en-US" sz="1400" b="1" dirty="0">
                <a:solidFill>
                  <a:schemeClr val="tx1"/>
                </a:solidFill>
                <a:latin typeface="Arial" panose="020B0604020202020204" pitchFamily="34" charset="0"/>
              </a:rPr>
              <a:t>Availability</a:t>
            </a:r>
            <a:r>
              <a:rPr lang="en-US" altLang="en-US" sz="1400" dirty="0">
                <a:solidFill>
                  <a:schemeClr val="tx1"/>
                </a:solidFill>
                <a:latin typeface="Arial" panose="020B0604020202020204" pitchFamily="34" charset="0"/>
              </a:rPr>
              <a:t>: Indicates how suitable it is for a point to be an exemplar based on the overall data.</a:t>
            </a:r>
          </a:p>
          <a:p>
            <a:pPr lvl="0" eaLnBrk="0" fontAlgn="base" hangingPunct="0">
              <a:spcBef>
                <a:spcPct val="0"/>
              </a:spcBef>
              <a:spcAft>
                <a:spcPct val="0"/>
              </a:spcAft>
              <a:buFontTx/>
              <a:buChar char="•"/>
            </a:pPr>
            <a:r>
              <a:rPr lang="en-US" altLang="en-US" sz="1400" b="1" dirty="0">
                <a:solidFill>
                  <a:schemeClr val="tx1"/>
                </a:solidFill>
                <a:latin typeface="Arial" panose="020B0604020202020204" pitchFamily="34" charset="0"/>
              </a:rPr>
              <a:t>Update Messages</a:t>
            </a:r>
            <a:r>
              <a:rPr lang="en-US" altLang="en-US" sz="1400" dirty="0">
                <a:solidFill>
                  <a:schemeClr val="tx1"/>
                </a:solidFill>
                <a:latin typeface="Arial" panose="020B0604020202020204" pitchFamily="34" charset="0"/>
              </a:rPr>
              <a:t>: Iteratively update these messages until they stabilize.</a:t>
            </a:r>
          </a:p>
          <a:p>
            <a:pPr lvl="0" eaLnBrk="0" fontAlgn="base" hangingPunct="0">
              <a:spcBef>
                <a:spcPct val="0"/>
              </a:spcBef>
              <a:spcAft>
                <a:spcPct val="0"/>
              </a:spcAft>
              <a:buFontTx/>
              <a:buChar char="•"/>
            </a:pPr>
            <a:r>
              <a:rPr lang="en-US" altLang="en-US" sz="1400" b="1" dirty="0">
                <a:solidFill>
                  <a:schemeClr val="tx1"/>
                </a:solidFill>
                <a:latin typeface="Arial" panose="020B0604020202020204" pitchFamily="34" charset="0"/>
              </a:rPr>
              <a:t>Determine Clusters</a:t>
            </a:r>
            <a:r>
              <a:rPr lang="en-US" altLang="en-US" sz="1400" dirty="0">
                <a:solidFill>
                  <a:schemeClr val="tx1"/>
                </a:solidFill>
                <a:latin typeface="Arial" panose="020B0604020202020204" pitchFamily="34" charset="0"/>
              </a:rPr>
              <a:t>: Points that are assigned to the same exemplar form a cluster </a:t>
            </a:r>
          </a:p>
          <a:p>
            <a:endParaRPr lang="en-US" sz="1400" dirty="0"/>
          </a:p>
          <a:p>
            <a:endParaRPr lang="en-US" sz="1400" dirty="0"/>
          </a:p>
          <a:p>
            <a:r>
              <a:rPr lang="en-US" sz="1800" b="1" dirty="0"/>
              <a:t>Affinity Propagation</a:t>
            </a:r>
            <a:r>
              <a:rPr lang="en-US" sz="1800" dirty="0"/>
              <a:t> is like finding the best representatives (exemplars) from the data and then grouping other points around these representatives based on how similar they are</a:t>
            </a:r>
          </a:p>
          <a:p>
            <a:endParaRPr lang="en-IN" dirty="0"/>
          </a:p>
        </p:txBody>
      </p:sp>
      <p:sp>
        <p:nvSpPr>
          <p:cNvPr id="4" name="Picture Placeholder 3">
            <a:extLst>
              <a:ext uri="{FF2B5EF4-FFF2-40B4-BE49-F238E27FC236}">
                <a16:creationId xmlns:a16="http://schemas.microsoft.com/office/drawing/2014/main" id="{11C8ACE3-BF44-077F-5996-99BACA4277E8}"/>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1A8C4ADC-4CA7-A36E-C954-CA08670C2B7A}"/>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51666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2594-2D76-BF45-3573-5FE6FF9980E5}"/>
              </a:ext>
            </a:extLst>
          </p:cNvPr>
          <p:cNvSpPr>
            <a:spLocks noGrp="1"/>
          </p:cNvSpPr>
          <p:nvPr>
            <p:ph type="title"/>
          </p:nvPr>
        </p:nvSpPr>
        <p:spPr>
          <a:xfrm>
            <a:off x="914400" y="1057274"/>
            <a:ext cx="7843837" cy="100966"/>
          </a:xfrm>
        </p:spPr>
        <p:txBody>
          <a:bodyPr/>
          <a:lstStyle/>
          <a:p>
            <a:r>
              <a:rPr lang="en-IN" dirty="0"/>
              <a:t> </a:t>
            </a:r>
          </a:p>
        </p:txBody>
      </p:sp>
      <p:sp>
        <p:nvSpPr>
          <p:cNvPr id="4" name="Picture Placeholder 3">
            <a:extLst>
              <a:ext uri="{FF2B5EF4-FFF2-40B4-BE49-F238E27FC236}">
                <a16:creationId xmlns:a16="http://schemas.microsoft.com/office/drawing/2014/main" id="{0881A6E1-790E-AE59-1BF2-4E95A52F381E}"/>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6102F40B-3323-1BC5-C529-5D19DEC32C40}"/>
              </a:ext>
            </a:extLst>
          </p:cNvPr>
          <p:cNvSpPr>
            <a:spLocks noGrp="1"/>
          </p:cNvSpPr>
          <p:nvPr>
            <p:ph type="sldNum" sz="quarter" idx="10"/>
          </p:nvPr>
        </p:nvSpPr>
        <p:spPr/>
        <p:txBody>
          <a:bodyPr/>
          <a:lstStyle/>
          <a:p>
            <a:fld id="{48F63A3B-78C7-47BE-AE5E-E10140E04643}" type="slidenum">
              <a:rPr lang="en-US" smtClean="0"/>
              <a:pPr/>
              <a:t>16</a:t>
            </a:fld>
            <a:endParaRPr lang="en-US" dirty="0"/>
          </a:p>
        </p:txBody>
      </p:sp>
      <p:pic>
        <p:nvPicPr>
          <p:cNvPr id="9218" name="Picture 2" descr="Demo of affinity propagation clustering algorithm — scikit ...">
            <a:extLst>
              <a:ext uri="{FF2B5EF4-FFF2-40B4-BE49-F238E27FC236}">
                <a16:creationId xmlns:a16="http://schemas.microsoft.com/office/drawing/2014/main" id="{615115D5-1419-B2D9-11BB-DD388EB639BA}"/>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066800" y="1169989"/>
            <a:ext cx="6918959" cy="438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85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0AFF-62E1-6703-983C-6648823100D8}"/>
              </a:ext>
            </a:extLst>
          </p:cNvPr>
          <p:cNvSpPr>
            <a:spLocks noGrp="1"/>
          </p:cNvSpPr>
          <p:nvPr>
            <p:ph type="title"/>
          </p:nvPr>
        </p:nvSpPr>
        <p:spPr>
          <a:xfrm flipV="1">
            <a:off x="914400" y="243840"/>
            <a:ext cx="7843837" cy="213359"/>
          </a:xfrm>
        </p:spPr>
        <p:txBody>
          <a:bodyPr/>
          <a:lstStyle/>
          <a:p>
            <a:r>
              <a:rPr lang="en-IN" dirty="0"/>
              <a:t> </a:t>
            </a:r>
          </a:p>
        </p:txBody>
      </p:sp>
      <p:sp>
        <p:nvSpPr>
          <p:cNvPr id="3" name="Content Placeholder 2">
            <a:extLst>
              <a:ext uri="{FF2B5EF4-FFF2-40B4-BE49-F238E27FC236}">
                <a16:creationId xmlns:a16="http://schemas.microsoft.com/office/drawing/2014/main" id="{1E2E20A0-23C8-1651-6824-642F69A98163}"/>
              </a:ext>
            </a:extLst>
          </p:cNvPr>
          <p:cNvSpPr>
            <a:spLocks noGrp="1"/>
          </p:cNvSpPr>
          <p:nvPr>
            <p:ph idx="13"/>
          </p:nvPr>
        </p:nvSpPr>
        <p:spPr>
          <a:xfrm>
            <a:off x="914400" y="751841"/>
            <a:ext cx="6903076" cy="5301768"/>
          </a:xfrm>
        </p:spPr>
        <p:txBody>
          <a:bodyPr>
            <a:normAutofit fontScale="70000" lnSpcReduction="20000"/>
          </a:bodyPr>
          <a:lstStyle/>
          <a:p>
            <a:r>
              <a:rPr lang="en-US" b="1" dirty="0">
                <a:highlight>
                  <a:srgbClr val="00FF00"/>
                </a:highlight>
              </a:rPr>
              <a:t>Advantages:</a:t>
            </a:r>
          </a:p>
          <a:p>
            <a:endParaRPr lang="en-US" b="1" dirty="0"/>
          </a:p>
          <a:p>
            <a:pPr>
              <a:buFont typeface="Arial" panose="020B0604020202020204" pitchFamily="34" charset="0"/>
              <a:buChar char="•"/>
            </a:pPr>
            <a:r>
              <a:rPr lang="en-US" b="1" dirty="0"/>
              <a:t>No Need to Specify Number of Clusters</a:t>
            </a:r>
            <a:r>
              <a:rPr lang="en-US" dirty="0"/>
              <a:t>: Automatically determines the number of clusters.</a:t>
            </a:r>
          </a:p>
          <a:p>
            <a:pPr>
              <a:buFont typeface="Arial" panose="020B0604020202020204" pitchFamily="34" charset="0"/>
              <a:buChar char="•"/>
            </a:pPr>
            <a:r>
              <a:rPr lang="en-US" b="1" dirty="0"/>
              <a:t>Flexible to Different Shapes</a:t>
            </a:r>
            <a:r>
              <a:rPr lang="en-US" dirty="0"/>
              <a:t>: Can handle clusters of various shapes and sizes.</a:t>
            </a:r>
          </a:p>
          <a:p>
            <a:pPr>
              <a:buFont typeface="Arial" panose="020B0604020202020204" pitchFamily="34" charset="0"/>
              <a:buChar char="•"/>
            </a:pPr>
            <a:r>
              <a:rPr lang="en-US" b="1" dirty="0"/>
              <a:t>Robust to Noise</a:t>
            </a:r>
            <a:r>
              <a:rPr lang="en-US" dirty="0"/>
              <a:t>: Less sensitive to noise compared to some other clustering methods.</a:t>
            </a:r>
          </a:p>
          <a:p>
            <a:pPr>
              <a:buFont typeface="Arial" panose="020B0604020202020204" pitchFamily="34" charset="0"/>
              <a:buChar char="•"/>
            </a:pPr>
            <a:r>
              <a:rPr lang="en-US" b="1" dirty="0"/>
              <a:t>Handles Large Datasets</a:t>
            </a:r>
            <a:r>
              <a:rPr lang="en-US" dirty="0"/>
              <a:t>: Can be effective for large datasets with appropriate tuning.</a:t>
            </a:r>
          </a:p>
          <a:p>
            <a:pPr>
              <a:buFont typeface="Arial" panose="020B0604020202020204" pitchFamily="34" charset="0"/>
              <a:buChar char="•"/>
            </a:pPr>
            <a:r>
              <a:rPr lang="en-US" b="1" dirty="0"/>
              <a:t>No Assumptions on Cluster Shape</a:t>
            </a:r>
            <a:r>
              <a:rPr lang="en-US" dirty="0"/>
              <a:t>: Does not assume a specific shape for clusters.</a:t>
            </a:r>
          </a:p>
          <a:p>
            <a:pPr>
              <a:buFont typeface="Arial" panose="020B0604020202020204" pitchFamily="34" charset="0"/>
              <a:buChar char="•"/>
            </a:pPr>
            <a:endParaRPr lang="en-US" dirty="0"/>
          </a:p>
          <a:p>
            <a:r>
              <a:rPr lang="en-US" b="1" dirty="0">
                <a:highlight>
                  <a:srgbClr val="00FF00"/>
                </a:highlight>
              </a:rPr>
              <a:t>Disadvantages:</a:t>
            </a:r>
          </a:p>
          <a:p>
            <a:endParaRPr lang="en-US" b="1" dirty="0"/>
          </a:p>
          <a:p>
            <a:pPr>
              <a:buFont typeface="Arial" panose="020B0604020202020204" pitchFamily="34" charset="0"/>
              <a:buChar char="•"/>
            </a:pPr>
            <a:r>
              <a:rPr lang="en-US" b="1" dirty="0"/>
              <a:t>Computationally Intensive</a:t>
            </a:r>
            <a:r>
              <a:rPr lang="en-US" dirty="0"/>
              <a:t>: Can be slow and require significant computational resources.</a:t>
            </a:r>
          </a:p>
          <a:p>
            <a:pPr>
              <a:buFont typeface="Arial" panose="020B0604020202020204" pitchFamily="34" charset="0"/>
              <a:buChar char="•"/>
            </a:pPr>
            <a:r>
              <a:rPr lang="en-US" b="1" dirty="0"/>
              <a:t>Memory Usage</a:t>
            </a:r>
            <a:r>
              <a:rPr lang="en-US" dirty="0"/>
              <a:t>: High memory usage due to the need for maintaining a similarity matrix.</a:t>
            </a:r>
          </a:p>
          <a:p>
            <a:pPr>
              <a:buFont typeface="Arial" panose="020B0604020202020204" pitchFamily="34" charset="0"/>
              <a:buChar char="•"/>
            </a:pPr>
            <a:r>
              <a:rPr lang="en-US" b="1" dirty="0"/>
              <a:t>Sensitive to Similarity Matrix</a:t>
            </a:r>
            <a:r>
              <a:rPr lang="en-US" dirty="0"/>
              <a:t>: Performance is sensitive to the choice of similarity measure and parameters.</a:t>
            </a:r>
          </a:p>
          <a:p>
            <a:pPr>
              <a:buFont typeface="Arial" panose="020B0604020202020204" pitchFamily="34" charset="0"/>
              <a:buChar char="•"/>
            </a:pPr>
            <a:r>
              <a:rPr lang="en-US" b="1" dirty="0"/>
              <a:t>Convergence Issues</a:t>
            </a:r>
            <a:r>
              <a:rPr lang="en-US" dirty="0"/>
              <a:t>: May converge to suboptimal solutions depending on initialization.</a:t>
            </a:r>
          </a:p>
          <a:p>
            <a:pPr>
              <a:buFont typeface="Arial" panose="020B0604020202020204" pitchFamily="34" charset="0"/>
              <a:buChar char="•"/>
            </a:pPr>
            <a:r>
              <a:rPr lang="en-US" b="1" dirty="0"/>
              <a:t>Complexity</a:t>
            </a:r>
            <a:r>
              <a:rPr lang="en-US" dirty="0"/>
              <a:t>: More complex to understand and implement compared to some other clustering methods.</a:t>
            </a:r>
          </a:p>
          <a:p>
            <a:endParaRPr lang="en-IN" dirty="0"/>
          </a:p>
        </p:txBody>
      </p:sp>
      <p:sp>
        <p:nvSpPr>
          <p:cNvPr id="4" name="Picture Placeholder 3">
            <a:extLst>
              <a:ext uri="{FF2B5EF4-FFF2-40B4-BE49-F238E27FC236}">
                <a16:creationId xmlns:a16="http://schemas.microsoft.com/office/drawing/2014/main" id="{A2A548C3-0EC8-B5CA-81D8-356883D0A7FB}"/>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45550B84-FC5C-B525-362C-2B876F806F30}"/>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277787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E5A8-43D6-2281-BE12-007A76EBE26E}"/>
              </a:ext>
            </a:extLst>
          </p:cNvPr>
          <p:cNvSpPr>
            <a:spLocks noGrp="1"/>
          </p:cNvSpPr>
          <p:nvPr>
            <p:ph type="title"/>
          </p:nvPr>
        </p:nvSpPr>
        <p:spPr>
          <a:xfrm>
            <a:off x="914400" y="335280"/>
            <a:ext cx="7843837" cy="873760"/>
          </a:xfrm>
        </p:spPr>
        <p:txBody>
          <a:bodyPr/>
          <a:lstStyle/>
          <a:p>
            <a:r>
              <a:rPr lang="en-US" b="1" dirty="0"/>
              <a:t>DBSCAN </a:t>
            </a:r>
            <a:r>
              <a:rPr lang="en-US" dirty="0"/>
              <a:t>clustering</a:t>
            </a:r>
            <a:endParaRPr lang="en-IN" dirty="0"/>
          </a:p>
        </p:txBody>
      </p:sp>
      <p:sp>
        <p:nvSpPr>
          <p:cNvPr id="3" name="Content Placeholder 2">
            <a:extLst>
              <a:ext uri="{FF2B5EF4-FFF2-40B4-BE49-F238E27FC236}">
                <a16:creationId xmlns:a16="http://schemas.microsoft.com/office/drawing/2014/main" id="{E4D40680-91BB-4082-63C7-C018EDDE5449}"/>
              </a:ext>
            </a:extLst>
          </p:cNvPr>
          <p:cNvSpPr>
            <a:spLocks noGrp="1"/>
          </p:cNvSpPr>
          <p:nvPr>
            <p:ph idx="13"/>
          </p:nvPr>
        </p:nvSpPr>
        <p:spPr>
          <a:xfrm>
            <a:off x="914400" y="1452880"/>
            <a:ext cx="7670800" cy="5069839"/>
          </a:xfrm>
        </p:spPr>
        <p:txBody>
          <a:bodyPr>
            <a:normAutofit fontScale="70000" lnSpcReduction="20000"/>
          </a:bodyPr>
          <a:lstStyle/>
          <a:p>
            <a:r>
              <a:rPr lang="en-US" b="1" dirty="0"/>
              <a:t>DBSCAN (Density-Based Spatial Clustering of Applications with Noise)</a:t>
            </a:r>
            <a:r>
              <a:rPr lang="en-US" dirty="0"/>
              <a:t> is a clustering algorithm that groups together data points that are close to each other based on density and identifies points that are too far from any cluster as outliers.</a:t>
            </a:r>
          </a:p>
          <a:p>
            <a:r>
              <a:rPr lang="en-US" b="1" dirty="0"/>
              <a:t>Simple Meaning:</a:t>
            </a:r>
          </a:p>
          <a:p>
            <a:pPr>
              <a:buFont typeface="Arial" panose="020B0604020202020204" pitchFamily="34" charset="0"/>
              <a:buChar char="•"/>
            </a:pPr>
            <a:r>
              <a:rPr lang="en-US" b="1" dirty="0"/>
              <a:t>Goal</a:t>
            </a:r>
            <a:r>
              <a:rPr lang="en-US" dirty="0"/>
              <a:t>: To find clusters by grouping together points that are densely packed and separating points that are sparse or isolated.</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b="1" dirty="0"/>
              <a:t>Define Density</a:t>
            </a:r>
            <a:r>
              <a:rPr lang="en-US" dirty="0"/>
              <a:t>: Set two parameters:</a:t>
            </a:r>
          </a:p>
          <a:p>
            <a:pPr marL="1143000" lvl="2" indent="-228600">
              <a:buFont typeface="Arial" panose="020B0604020202020204" pitchFamily="34" charset="0"/>
              <a:buChar char="•"/>
            </a:pPr>
            <a:r>
              <a:rPr lang="en-US" b="1" dirty="0"/>
              <a:t>Epsilon (ϵ\epsilonϵ)</a:t>
            </a:r>
            <a:r>
              <a:rPr lang="en-US" dirty="0"/>
              <a:t>: The maximum distance to consider for points to be neighbors.</a:t>
            </a:r>
          </a:p>
          <a:p>
            <a:pPr marL="1143000" lvl="2" indent="-228600">
              <a:buFont typeface="Arial" panose="020B0604020202020204" pitchFamily="34" charset="0"/>
              <a:buChar char="•"/>
            </a:pPr>
            <a:r>
              <a:rPr lang="en-US" b="1" dirty="0" err="1"/>
              <a:t>MinPts</a:t>
            </a:r>
            <a:r>
              <a:rPr lang="en-US" dirty="0"/>
              <a:t>: The minimum number of points required to form a dense region (cluster).</a:t>
            </a:r>
          </a:p>
          <a:p>
            <a:pPr marL="742950" lvl="1" indent="-285750">
              <a:buFont typeface="Arial" panose="020B0604020202020204" pitchFamily="34" charset="0"/>
              <a:buChar char="•"/>
            </a:pPr>
            <a:r>
              <a:rPr lang="en-US" b="1" dirty="0"/>
              <a:t>Find Core Points</a:t>
            </a:r>
            <a:r>
              <a:rPr lang="en-US" dirty="0"/>
              <a:t>: Identify core points that have at least </a:t>
            </a:r>
            <a:r>
              <a:rPr lang="en-US" dirty="0" err="1"/>
              <a:t>MinPts</a:t>
            </a:r>
            <a:r>
              <a:rPr lang="en-US" dirty="0"/>
              <a:t>\text{</a:t>
            </a:r>
            <a:r>
              <a:rPr lang="en-US" dirty="0" err="1"/>
              <a:t>MinPts</a:t>
            </a:r>
            <a:r>
              <a:rPr lang="en-US" dirty="0"/>
              <a:t>}</a:t>
            </a:r>
            <a:r>
              <a:rPr lang="en-US" dirty="0" err="1"/>
              <a:t>MinPts</a:t>
            </a:r>
            <a:r>
              <a:rPr lang="en-US" dirty="0"/>
              <a:t> points within their ϵ\epsilonϵ-radius.</a:t>
            </a:r>
          </a:p>
          <a:p>
            <a:pPr marL="742950" lvl="1" indent="-285750">
              <a:buFont typeface="Arial" panose="020B0604020202020204" pitchFamily="34" charset="0"/>
              <a:buChar char="•"/>
            </a:pPr>
            <a:r>
              <a:rPr lang="en-US" b="1" dirty="0"/>
              <a:t>Expand Clusters</a:t>
            </a:r>
            <a:r>
              <a:rPr lang="en-US" dirty="0"/>
              <a:t>: Group all neighboring points within the ϵ\epsilonϵ-radius of core points into clusters.</a:t>
            </a:r>
          </a:p>
          <a:p>
            <a:pPr marL="742950" lvl="1" indent="-285750">
              <a:buFont typeface="Arial" panose="020B0604020202020204" pitchFamily="34" charset="0"/>
              <a:buChar char="•"/>
            </a:pPr>
            <a:r>
              <a:rPr lang="en-US" b="1" dirty="0"/>
              <a:t>Identify Outliers</a:t>
            </a:r>
            <a:r>
              <a:rPr lang="en-US" dirty="0"/>
              <a:t>: Mark points that are not part of any cluster as noise or outliers.</a:t>
            </a:r>
          </a:p>
          <a:p>
            <a:r>
              <a:rPr lang="en-US" b="1" dirty="0"/>
              <a:t>Summary</a:t>
            </a:r>
          </a:p>
          <a:p>
            <a:r>
              <a:rPr lang="en-US" b="1" dirty="0"/>
              <a:t>DBSCAN</a:t>
            </a:r>
            <a:r>
              <a:rPr lang="en-US" dirty="0"/>
              <a:t> is like finding groups of data points that are closely packed together and separating those that are alone or far from any dense group, making it easy to spot clusters and outliers.</a:t>
            </a:r>
          </a:p>
          <a:p>
            <a:endParaRPr lang="en-IN" dirty="0"/>
          </a:p>
        </p:txBody>
      </p:sp>
      <p:sp>
        <p:nvSpPr>
          <p:cNvPr id="4" name="Picture Placeholder 3">
            <a:extLst>
              <a:ext uri="{FF2B5EF4-FFF2-40B4-BE49-F238E27FC236}">
                <a16:creationId xmlns:a16="http://schemas.microsoft.com/office/drawing/2014/main" id="{B21F86E9-D522-BEAC-8458-059F4A61ECD1}"/>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FF31D0F1-2971-82BB-3E42-BBCE5A544DF5}"/>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2118776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A328-3B7B-FD4C-5ADE-213A322F3673}"/>
              </a:ext>
            </a:extLst>
          </p:cNvPr>
          <p:cNvSpPr>
            <a:spLocks noGrp="1"/>
          </p:cNvSpPr>
          <p:nvPr>
            <p:ph type="title"/>
          </p:nvPr>
        </p:nvSpPr>
        <p:spPr>
          <a:xfrm flipV="1">
            <a:off x="914400" y="585785"/>
            <a:ext cx="7843837" cy="471489"/>
          </a:xfrm>
        </p:spPr>
        <p:txBody>
          <a:bodyPr/>
          <a:lstStyle/>
          <a:p>
            <a:r>
              <a:rPr lang="en-IN" dirty="0"/>
              <a:t>  </a:t>
            </a:r>
          </a:p>
        </p:txBody>
      </p:sp>
      <p:sp>
        <p:nvSpPr>
          <p:cNvPr id="4" name="Picture Placeholder 3">
            <a:extLst>
              <a:ext uri="{FF2B5EF4-FFF2-40B4-BE49-F238E27FC236}">
                <a16:creationId xmlns:a16="http://schemas.microsoft.com/office/drawing/2014/main" id="{0FA528E6-08D7-C466-CD3C-6ED9857BCD11}"/>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D24C2FD7-F29C-D3B6-CFA4-A54DF246E89B}"/>
              </a:ext>
            </a:extLst>
          </p:cNvPr>
          <p:cNvSpPr>
            <a:spLocks noGrp="1"/>
          </p:cNvSpPr>
          <p:nvPr>
            <p:ph type="sldNum" sz="quarter" idx="10"/>
          </p:nvPr>
        </p:nvSpPr>
        <p:spPr/>
        <p:txBody>
          <a:bodyPr/>
          <a:lstStyle/>
          <a:p>
            <a:fld id="{48F63A3B-78C7-47BE-AE5E-E10140E04643}" type="slidenum">
              <a:rPr lang="en-US" smtClean="0"/>
              <a:pPr/>
              <a:t>19</a:t>
            </a:fld>
            <a:endParaRPr lang="en-US" dirty="0"/>
          </a:p>
        </p:txBody>
      </p:sp>
      <p:pic>
        <p:nvPicPr>
          <p:cNvPr id="10242" name="Picture 2" descr="DBSCAN Clustering in ML | Density based clustering ...">
            <a:extLst>
              <a:ext uri="{FF2B5EF4-FFF2-40B4-BE49-F238E27FC236}">
                <a16:creationId xmlns:a16="http://schemas.microsoft.com/office/drawing/2014/main" id="{91D2E86B-D2BA-CCA0-A30B-ABEE474317F7}"/>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021840" y="1239521"/>
            <a:ext cx="5364479" cy="433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24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5"/>
            <a:ext cx="6583680" cy="741046"/>
          </a:xfrm>
        </p:spPr>
        <p:txBody>
          <a:bodyPr/>
          <a:lstStyle/>
          <a:p>
            <a:r>
              <a:rPr lang="en-US" dirty="0"/>
              <a:t>TYPES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113280"/>
            <a:ext cx="6583680" cy="3928704"/>
          </a:xfrm>
        </p:spPr>
        <p:txBody>
          <a:bodyPr>
            <a:normAutofit fontScale="77500" lnSpcReduction="20000"/>
          </a:bodyPr>
          <a:lstStyle/>
          <a:p>
            <a:r>
              <a:rPr lang="en-US" dirty="0"/>
              <a:t>Bisecting K-means clustering</a:t>
            </a:r>
          </a:p>
          <a:p>
            <a:r>
              <a:rPr lang="en-US" dirty="0"/>
              <a:t>Agglomerative clustering                    </a:t>
            </a:r>
          </a:p>
          <a:p>
            <a:r>
              <a:rPr lang="en-US" dirty="0"/>
              <a:t>BIRCH clustering</a:t>
            </a:r>
          </a:p>
          <a:p>
            <a:r>
              <a:rPr lang="en-US" dirty="0"/>
              <a:t>Mean shift clustering</a:t>
            </a:r>
          </a:p>
          <a:p>
            <a:r>
              <a:rPr lang="en-US" dirty="0"/>
              <a:t>Affinity propagation clustering</a:t>
            </a:r>
          </a:p>
          <a:p>
            <a:r>
              <a:rPr lang="en-US" dirty="0"/>
              <a:t>DBSCAN clustering</a:t>
            </a:r>
          </a:p>
          <a:p>
            <a:r>
              <a:rPr lang="en-US" dirty="0"/>
              <a:t>K-means clustering</a:t>
            </a:r>
          </a:p>
          <a:p>
            <a:r>
              <a:rPr lang="en-US" dirty="0"/>
              <a:t>HDBSCAN clustering</a:t>
            </a:r>
          </a:p>
          <a:p>
            <a:r>
              <a:rPr lang="en-US" dirty="0"/>
              <a:t>Optics clustering</a:t>
            </a:r>
          </a:p>
          <a:p>
            <a:r>
              <a:rPr lang="en-US" dirty="0"/>
              <a:t>Spectral clustering</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4569-8A5A-A8F8-BFA6-38AE9AE3EEDA}"/>
              </a:ext>
            </a:extLst>
          </p:cNvPr>
          <p:cNvSpPr>
            <a:spLocks noGrp="1"/>
          </p:cNvSpPr>
          <p:nvPr>
            <p:ph type="title"/>
          </p:nvPr>
        </p:nvSpPr>
        <p:spPr>
          <a:xfrm>
            <a:off x="914401" y="411479"/>
            <a:ext cx="5892800" cy="45719"/>
          </a:xfrm>
        </p:spPr>
        <p:txBody>
          <a:bodyPr/>
          <a:lstStyle/>
          <a:p>
            <a:r>
              <a:rPr lang="en-IN" dirty="0"/>
              <a:t> </a:t>
            </a:r>
          </a:p>
        </p:txBody>
      </p:sp>
      <p:sp>
        <p:nvSpPr>
          <p:cNvPr id="3" name="Content Placeholder 2">
            <a:extLst>
              <a:ext uri="{FF2B5EF4-FFF2-40B4-BE49-F238E27FC236}">
                <a16:creationId xmlns:a16="http://schemas.microsoft.com/office/drawing/2014/main" id="{13EB3529-CF61-82F0-5D69-A647FBE309FB}"/>
              </a:ext>
            </a:extLst>
          </p:cNvPr>
          <p:cNvSpPr>
            <a:spLocks noGrp="1"/>
          </p:cNvSpPr>
          <p:nvPr>
            <p:ph idx="13"/>
          </p:nvPr>
        </p:nvSpPr>
        <p:spPr>
          <a:xfrm>
            <a:off x="680720" y="767080"/>
            <a:ext cx="8308734" cy="5415279"/>
          </a:xfrm>
        </p:spPr>
        <p:txBody>
          <a:bodyPr>
            <a:normAutofit fontScale="77500" lnSpcReduction="20000"/>
          </a:bodyPr>
          <a:lstStyle/>
          <a:p>
            <a:r>
              <a:rPr lang="en-US" b="1" dirty="0">
                <a:highlight>
                  <a:srgbClr val="00FF00"/>
                </a:highlight>
              </a:rPr>
              <a:t>Advantages:</a:t>
            </a:r>
          </a:p>
          <a:p>
            <a:endParaRPr lang="en-US" b="1" dirty="0"/>
          </a:p>
          <a:p>
            <a:pPr>
              <a:buFont typeface="Arial" panose="020B0604020202020204" pitchFamily="34" charset="0"/>
              <a:buChar char="•"/>
            </a:pPr>
            <a:r>
              <a:rPr lang="en-US" b="1" dirty="0"/>
              <a:t>Can Find Arbitrarily Shaped Clusters</a:t>
            </a:r>
            <a:r>
              <a:rPr lang="en-US" dirty="0"/>
              <a:t>: Handles clusters of various shapes and sizes.</a:t>
            </a:r>
          </a:p>
          <a:p>
            <a:pPr>
              <a:buFont typeface="Arial" panose="020B0604020202020204" pitchFamily="34" charset="0"/>
              <a:buChar char="•"/>
            </a:pPr>
            <a:r>
              <a:rPr lang="en-US" b="1" dirty="0"/>
              <a:t>No Need to Specify Number of Clusters</a:t>
            </a:r>
            <a:r>
              <a:rPr lang="en-US" dirty="0"/>
              <a:t>: Automatically determines the number of clusters.</a:t>
            </a:r>
          </a:p>
          <a:p>
            <a:pPr>
              <a:buFont typeface="Arial" panose="020B0604020202020204" pitchFamily="34" charset="0"/>
              <a:buChar char="•"/>
            </a:pPr>
            <a:r>
              <a:rPr lang="en-US" b="1" dirty="0"/>
              <a:t>Robust to Noise</a:t>
            </a:r>
            <a:r>
              <a:rPr lang="en-US" dirty="0"/>
              <a:t>: Effectively identifies and excludes outliers.</a:t>
            </a:r>
          </a:p>
          <a:p>
            <a:pPr>
              <a:buFont typeface="Arial" panose="020B0604020202020204" pitchFamily="34" charset="0"/>
              <a:buChar char="•"/>
            </a:pPr>
            <a:r>
              <a:rPr lang="en-US" b="1" dirty="0"/>
              <a:t>Flexible with Parameters</a:t>
            </a:r>
            <a:r>
              <a:rPr lang="en-US" dirty="0"/>
              <a:t>: Allows for flexible density parameters (ϵ\epsilonϵ and </a:t>
            </a:r>
            <a:r>
              <a:rPr lang="en-US" dirty="0" err="1"/>
              <a:t>minPts</a:t>
            </a:r>
            <a:r>
              <a:rPr lang="en-US" dirty="0"/>
              <a:t>\text{</a:t>
            </a:r>
            <a:r>
              <a:rPr lang="en-US" dirty="0" err="1"/>
              <a:t>minPts</a:t>
            </a:r>
            <a:r>
              <a:rPr lang="en-US" dirty="0"/>
              <a:t>}</a:t>
            </a:r>
            <a:r>
              <a:rPr lang="en-US" dirty="0" err="1"/>
              <a:t>minPts</a:t>
            </a:r>
            <a:r>
              <a:rPr lang="en-US" dirty="0"/>
              <a:t>) to adapt to different datasets.</a:t>
            </a:r>
          </a:p>
          <a:p>
            <a:pPr>
              <a:buFont typeface="Arial" panose="020B0604020202020204" pitchFamily="34" charset="0"/>
              <a:buChar char="•"/>
            </a:pPr>
            <a:r>
              <a:rPr lang="en-US" b="1" dirty="0"/>
              <a:t>Handles Large Datasets</a:t>
            </a:r>
            <a:r>
              <a:rPr lang="en-US" dirty="0"/>
              <a:t>: Can be efficient for large datasets with appropriate parameter tuning.</a:t>
            </a:r>
          </a:p>
          <a:p>
            <a:endParaRPr lang="en-US" dirty="0">
              <a:highlight>
                <a:srgbClr val="00FF00"/>
              </a:highlight>
            </a:endParaRPr>
          </a:p>
          <a:p>
            <a:r>
              <a:rPr lang="en-US" b="1" dirty="0">
                <a:highlight>
                  <a:srgbClr val="00FF00"/>
                </a:highlight>
              </a:rPr>
              <a:t>Disadvantages:</a:t>
            </a:r>
          </a:p>
          <a:p>
            <a:endParaRPr lang="en-US" b="1" dirty="0"/>
          </a:p>
          <a:p>
            <a:pPr>
              <a:buFont typeface="Arial" panose="020B0604020202020204" pitchFamily="34" charset="0"/>
              <a:buChar char="•"/>
            </a:pPr>
            <a:r>
              <a:rPr lang="en-US" b="1" dirty="0"/>
              <a:t>Parameter Sensitivity</a:t>
            </a:r>
            <a:r>
              <a:rPr lang="en-US" dirty="0"/>
              <a:t>: Performance heavily depends on the choice of ϵ\epsilonϵ and </a:t>
            </a:r>
            <a:r>
              <a:rPr lang="en-US" dirty="0" err="1"/>
              <a:t>minPts</a:t>
            </a:r>
            <a:r>
              <a:rPr lang="en-US" dirty="0"/>
              <a:t>\text{</a:t>
            </a:r>
            <a:r>
              <a:rPr lang="en-US" dirty="0" err="1"/>
              <a:t>minPts</a:t>
            </a:r>
            <a:r>
              <a:rPr lang="en-US" dirty="0"/>
              <a:t>}</a:t>
            </a:r>
            <a:r>
              <a:rPr lang="en-US" dirty="0" err="1"/>
              <a:t>minPts</a:t>
            </a:r>
            <a:r>
              <a:rPr lang="en-US" dirty="0"/>
              <a:t>.</a:t>
            </a:r>
          </a:p>
          <a:p>
            <a:pPr>
              <a:buFont typeface="Arial" panose="020B0604020202020204" pitchFamily="34" charset="0"/>
              <a:buChar char="•"/>
            </a:pPr>
            <a:r>
              <a:rPr lang="en-US" b="1" dirty="0"/>
              <a:t>Difficulty with Varying Densities</a:t>
            </a:r>
            <a:r>
              <a:rPr lang="en-US" dirty="0"/>
              <a:t>: Struggles with clusters of varying density.</a:t>
            </a:r>
          </a:p>
          <a:p>
            <a:pPr>
              <a:buFont typeface="Arial" panose="020B0604020202020204" pitchFamily="34" charset="0"/>
              <a:buChar char="•"/>
            </a:pPr>
            <a:r>
              <a:rPr lang="en-US" b="1" dirty="0"/>
              <a:t>Computational Complexity</a:t>
            </a:r>
            <a:r>
              <a:rPr lang="en-US" dirty="0"/>
              <a:t>: Can be computationally intensive, especially for large datasets.</a:t>
            </a:r>
          </a:p>
          <a:p>
            <a:pPr>
              <a:buFont typeface="Arial" panose="020B0604020202020204" pitchFamily="34" charset="0"/>
              <a:buChar char="•"/>
            </a:pPr>
            <a:r>
              <a:rPr lang="en-US" b="1" dirty="0"/>
              <a:t>High-Dimensional Data</a:t>
            </a:r>
            <a:r>
              <a:rPr lang="en-US" dirty="0"/>
              <a:t>: May perform poorly with high-dimensional data due to the curse of dimensionality.</a:t>
            </a:r>
          </a:p>
          <a:p>
            <a:pPr>
              <a:buFont typeface="Arial" panose="020B0604020202020204" pitchFamily="34" charset="0"/>
              <a:buChar char="•"/>
            </a:pPr>
            <a:r>
              <a:rPr lang="en-US" b="1" dirty="0"/>
              <a:t>Memory Usage</a:t>
            </a:r>
            <a:r>
              <a:rPr lang="en-US" dirty="0"/>
              <a:t>: Requires substantial memory for large datasets due to neighbor searches.</a:t>
            </a:r>
          </a:p>
          <a:p>
            <a:endParaRPr lang="en-IN" dirty="0"/>
          </a:p>
        </p:txBody>
      </p:sp>
      <p:sp>
        <p:nvSpPr>
          <p:cNvPr id="4" name="Picture Placeholder 3">
            <a:extLst>
              <a:ext uri="{FF2B5EF4-FFF2-40B4-BE49-F238E27FC236}">
                <a16:creationId xmlns:a16="http://schemas.microsoft.com/office/drawing/2014/main" id="{7BFDCFB8-D30D-7909-D824-E05FE0FA26F2}"/>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F3953573-D71F-D8C3-FF49-F8CF47D7B7DD}"/>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3898849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7BF1-BC50-0E55-0FE9-807C1BC0357C}"/>
              </a:ext>
            </a:extLst>
          </p:cNvPr>
          <p:cNvSpPr>
            <a:spLocks noGrp="1"/>
          </p:cNvSpPr>
          <p:nvPr>
            <p:ph type="title"/>
          </p:nvPr>
        </p:nvSpPr>
        <p:spPr>
          <a:xfrm>
            <a:off x="914400" y="314960"/>
            <a:ext cx="7843837" cy="822960"/>
          </a:xfrm>
        </p:spPr>
        <p:txBody>
          <a:bodyPr/>
          <a:lstStyle/>
          <a:p>
            <a:r>
              <a:rPr lang="en-US" b="1" dirty="0"/>
              <a:t>K-means Clustering</a:t>
            </a:r>
            <a:endParaRPr lang="en-IN" dirty="0"/>
          </a:p>
        </p:txBody>
      </p:sp>
      <p:sp>
        <p:nvSpPr>
          <p:cNvPr id="3" name="Content Placeholder 2">
            <a:extLst>
              <a:ext uri="{FF2B5EF4-FFF2-40B4-BE49-F238E27FC236}">
                <a16:creationId xmlns:a16="http://schemas.microsoft.com/office/drawing/2014/main" id="{5CBE1A3F-EED4-4D19-E702-FFC633DD7013}"/>
              </a:ext>
            </a:extLst>
          </p:cNvPr>
          <p:cNvSpPr>
            <a:spLocks noGrp="1"/>
          </p:cNvSpPr>
          <p:nvPr>
            <p:ph idx="13"/>
          </p:nvPr>
        </p:nvSpPr>
        <p:spPr>
          <a:xfrm>
            <a:off x="914400" y="1605280"/>
            <a:ext cx="7731760" cy="4856479"/>
          </a:xfrm>
        </p:spPr>
        <p:txBody>
          <a:bodyPr>
            <a:normAutofit fontScale="70000" lnSpcReduction="20000"/>
          </a:bodyPr>
          <a:lstStyle/>
          <a:p>
            <a:r>
              <a:rPr lang="en-US" b="1" dirty="0"/>
              <a:t>K-means Clustering</a:t>
            </a:r>
            <a:r>
              <a:rPr lang="en-US" dirty="0"/>
              <a:t> is a method for grouping data points into clusters based on their similarity by finding the center points (centroids) of clusters.</a:t>
            </a:r>
          </a:p>
          <a:p>
            <a:r>
              <a:rPr lang="en-US" b="1" dirty="0"/>
              <a:t>Simple Meaning:</a:t>
            </a:r>
          </a:p>
          <a:p>
            <a:pPr>
              <a:buFont typeface="Arial" panose="020B0604020202020204" pitchFamily="34" charset="0"/>
              <a:buChar char="•"/>
            </a:pPr>
            <a:r>
              <a:rPr lang="en-US" b="1" dirty="0"/>
              <a:t>Goal</a:t>
            </a:r>
            <a:r>
              <a:rPr lang="en-US" dirty="0"/>
              <a:t>: To divide a set of data points into a specified number of clusters, where each cluster is centered around a central point.</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b="1" dirty="0"/>
              <a:t>Choose Number of Clusters</a:t>
            </a:r>
            <a:r>
              <a:rPr lang="en-US" dirty="0"/>
              <a:t>: Decide how many clusters (K) you want.</a:t>
            </a:r>
          </a:p>
          <a:p>
            <a:pPr marL="742950" lvl="1" indent="-285750">
              <a:buFont typeface="Arial" panose="020B0604020202020204" pitchFamily="34" charset="0"/>
              <a:buChar char="•"/>
            </a:pPr>
            <a:r>
              <a:rPr lang="en-US" b="1" dirty="0"/>
              <a:t>Initialize Centers</a:t>
            </a:r>
            <a:r>
              <a:rPr lang="en-US" dirty="0"/>
              <a:t>: Start by picking K initial center points randomly.</a:t>
            </a:r>
          </a:p>
          <a:p>
            <a:pPr marL="742950" lvl="1" indent="-285750">
              <a:buFont typeface="Arial" panose="020B0604020202020204" pitchFamily="34" charset="0"/>
              <a:buChar char="•"/>
            </a:pPr>
            <a:r>
              <a:rPr lang="en-US" b="1" dirty="0"/>
              <a:t>Assign Points</a:t>
            </a:r>
            <a:r>
              <a:rPr lang="en-US" dirty="0"/>
              <a:t>: Assign each data point to the nearest center point, forming K clusters.</a:t>
            </a:r>
          </a:p>
          <a:p>
            <a:pPr marL="742950" lvl="1" indent="-285750">
              <a:buFont typeface="Arial" panose="020B0604020202020204" pitchFamily="34" charset="0"/>
              <a:buChar char="•"/>
            </a:pPr>
            <a:r>
              <a:rPr lang="en-US" b="1" dirty="0"/>
              <a:t>Update Centers</a:t>
            </a:r>
            <a:r>
              <a:rPr lang="en-US" dirty="0"/>
              <a:t>: Recalculate the center of each cluster based on the points assigned to it.</a:t>
            </a:r>
          </a:p>
          <a:p>
            <a:pPr marL="742950" lvl="1" indent="-285750">
              <a:buFont typeface="Arial" panose="020B0604020202020204" pitchFamily="34" charset="0"/>
              <a:buChar char="•"/>
            </a:pPr>
            <a:r>
              <a:rPr lang="en-US" b="1" dirty="0"/>
              <a:t>Repeat</a:t>
            </a:r>
            <a:r>
              <a:rPr lang="en-US" dirty="0"/>
              <a:t>: Repeat the assignment and update steps until the centers no longer change significantly.</a:t>
            </a:r>
          </a:p>
          <a:p>
            <a:r>
              <a:rPr lang="en-US" b="1" dirty="0"/>
              <a:t>Summary</a:t>
            </a:r>
          </a:p>
          <a:p>
            <a:r>
              <a:rPr lang="en-US" b="1" dirty="0"/>
              <a:t>K-means Clustering</a:t>
            </a:r>
            <a:r>
              <a:rPr lang="en-US" dirty="0"/>
              <a:t> is like finding K central points in your data and grouping all nearby points around each central point, iteratively refining these central points to better represent each cluster.</a:t>
            </a:r>
          </a:p>
          <a:p>
            <a:endParaRPr lang="en-IN" dirty="0"/>
          </a:p>
        </p:txBody>
      </p:sp>
      <p:sp>
        <p:nvSpPr>
          <p:cNvPr id="4" name="Picture Placeholder 3">
            <a:extLst>
              <a:ext uri="{FF2B5EF4-FFF2-40B4-BE49-F238E27FC236}">
                <a16:creationId xmlns:a16="http://schemas.microsoft.com/office/drawing/2014/main" id="{01C1C9AC-5A03-8EF6-A01D-574E3D3185EF}"/>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700F32F7-9B84-7B52-15B6-B9C66947B522}"/>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673090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1A84-33D3-DDB7-82E0-57F7F3A51F0D}"/>
              </a:ext>
            </a:extLst>
          </p:cNvPr>
          <p:cNvSpPr>
            <a:spLocks noGrp="1"/>
          </p:cNvSpPr>
          <p:nvPr>
            <p:ph type="title"/>
          </p:nvPr>
        </p:nvSpPr>
        <p:spPr>
          <a:xfrm flipV="1">
            <a:off x="914400" y="585785"/>
            <a:ext cx="7843837" cy="471489"/>
          </a:xfrm>
        </p:spPr>
        <p:txBody>
          <a:bodyPr/>
          <a:lstStyle/>
          <a:p>
            <a:r>
              <a:rPr lang="en-IN" dirty="0"/>
              <a:t> </a:t>
            </a:r>
          </a:p>
        </p:txBody>
      </p:sp>
      <p:sp>
        <p:nvSpPr>
          <p:cNvPr id="4" name="Picture Placeholder 3">
            <a:extLst>
              <a:ext uri="{FF2B5EF4-FFF2-40B4-BE49-F238E27FC236}">
                <a16:creationId xmlns:a16="http://schemas.microsoft.com/office/drawing/2014/main" id="{264CEC64-9C57-DE89-EE12-16AB13E69CF4}"/>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6CEFDAD6-E1B6-62B2-0780-A9E081B7D071}"/>
              </a:ext>
            </a:extLst>
          </p:cNvPr>
          <p:cNvSpPr>
            <a:spLocks noGrp="1"/>
          </p:cNvSpPr>
          <p:nvPr>
            <p:ph type="sldNum" sz="quarter" idx="10"/>
          </p:nvPr>
        </p:nvSpPr>
        <p:spPr/>
        <p:txBody>
          <a:bodyPr/>
          <a:lstStyle/>
          <a:p>
            <a:fld id="{48F63A3B-78C7-47BE-AE5E-E10140E04643}" type="slidenum">
              <a:rPr lang="en-US" smtClean="0"/>
              <a:pPr/>
              <a:t>22</a:t>
            </a:fld>
            <a:endParaRPr lang="en-US" dirty="0"/>
          </a:p>
        </p:txBody>
      </p:sp>
      <p:pic>
        <p:nvPicPr>
          <p:cNvPr id="11266" name="Picture 2" descr="K-Means Clustering Algorithm - Javatpoint">
            <a:extLst>
              <a:ext uri="{FF2B5EF4-FFF2-40B4-BE49-F238E27FC236}">
                <a16:creationId xmlns:a16="http://schemas.microsoft.com/office/drawing/2014/main" id="{7B2414B1-A04A-3ACD-2B07-D9E56B89018D}"/>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693862" y="1696721"/>
            <a:ext cx="6505258" cy="400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42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E9D3-5407-66F7-43D4-4423E1B91DDF}"/>
              </a:ext>
            </a:extLst>
          </p:cNvPr>
          <p:cNvSpPr>
            <a:spLocks noGrp="1"/>
          </p:cNvSpPr>
          <p:nvPr>
            <p:ph type="title"/>
          </p:nvPr>
        </p:nvSpPr>
        <p:spPr>
          <a:xfrm>
            <a:off x="914400" y="233679"/>
            <a:ext cx="7843837" cy="223519"/>
          </a:xfrm>
        </p:spPr>
        <p:txBody>
          <a:bodyPr/>
          <a:lstStyle/>
          <a:p>
            <a:r>
              <a:rPr lang="en-IN" dirty="0"/>
              <a:t> </a:t>
            </a:r>
          </a:p>
        </p:txBody>
      </p:sp>
      <p:sp>
        <p:nvSpPr>
          <p:cNvPr id="3" name="Content Placeholder 2">
            <a:extLst>
              <a:ext uri="{FF2B5EF4-FFF2-40B4-BE49-F238E27FC236}">
                <a16:creationId xmlns:a16="http://schemas.microsoft.com/office/drawing/2014/main" id="{FEB552BD-2748-CF3E-A8A3-13B471678715}"/>
              </a:ext>
            </a:extLst>
          </p:cNvPr>
          <p:cNvSpPr>
            <a:spLocks noGrp="1"/>
          </p:cNvSpPr>
          <p:nvPr>
            <p:ph idx="13"/>
          </p:nvPr>
        </p:nvSpPr>
        <p:spPr>
          <a:xfrm>
            <a:off x="914400" y="589281"/>
            <a:ext cx="7508240" cy="5455920"/>
          </a:xfrm>
        </p:spPr>
        <p:txBody>
          <a:bodyPr>
            <a:normAutofit fontScale="70000" lnSpcReduction="20000"/>
          </a:bodyPr>
          <a:lstStyle/>
          <a:p>
            <a:r>
              <a:rPr lang="en-US" b="1" dirty="0">
                <a:highlight>
                  <a:srgbClr val="00FF00"/>
                </a:highlight>
              </a:rPr>
              <a:t>Advantages:</a:t>
            </a:r>
          </a:p>
          <a:p>
            <a:endParaRPr lang="en-US" b="1" dirty="0"/>
          </a:p>
          <a:p>
            <a:pPr>
              <a:buFont typeface="Arial" panose="020B0604020202020204" pitchFamily="34" charset="0"/>
              <a:buChar char="•"/>
            </a:pPr>
            <a:r>
              <a:rPr lang="en-US" b="1" dirty="0"/>
              <a:t>Simple and Easy to Implement</a:t>
            </a:r>
            <a:r>
              <a:rPr lang="en-US" dirty="0"/>
              <a:t>: Straightforward and intuitive algorithm.</a:t>
            </a:r>
          </a:p>
          <a:p>
            <a:pPr>
              <a:buFont typeface="Arial" panose="020B0604020202020204" pitchFamily="34" charset="0"/>
              <a:buChar char="•"/>
            </a:pPr>
            <a:r>
              <a:rPr lang="en-US" b="1" dirty="0"/>
              <a:t>Efficient</a:t>
            </a:r>
            <a:r>
              <a:rPr lang="en-US" dirty="0"/>
              <a:t>: Computationally efficient with a time complexity of O(</a:t>
            </a:r>
            <a:r>
              <a:rPr lang="en-US" dirty="0" err="1"/>
              <a:t>n⋅k⋅d</a:t>
            </a:r>
            <a:r>
              <a:rPr lang="en-US" dirty="0"/>
              <a:t>)O(n \</a:t>
            </a:r>
            <a:r>
              <a:rPr lang="en-US" dirty="0" err="1"/>
              <a:t>cdot</a:t>
            </a:r>
            <a:r>
              <a:rPr lang="en-US" dirty="0"/>
              <a:t> k \</a:t>
            </a:r>
            <a:r>
              <a:rPr lang="en-US" dirty="0" err="1"/>
              <a:t>cdot</a:t>
            </a:r>
            <a:r>
              <a:rPr lang="en-US" dirty="0"/>
              <a:t> d)O(</a:t>
            </a:r>
            <a:r>
              <a:rPr lang="en-US" dirty="0" err="1"/>
              <a:t>n⋅k⋅d</a:t>
            </a:r>
            <a:r>
              <a:rPr lang="en-US" dirty="0"/>
              <a:t>), where </a:t>
            </a:r>
            <a:r>
              <a:rPr lang="en-US" dirty="0" err="1"/>
              <a:t>nnn</a:t>
            </a:r>
            <a:r>
              <a:rPr lang="en-US" dirty="0"/>
              <a:t> is the number of points, </a:t>
            </a:r>
            <a:r>
              <a:rPr lang="en-US" dirty="0" err="1"/>
              <a:t>kkk</a:t>
            </a:r>
            <a:r>
              <a:rPr lang="en-US" dirty="0"/>
              <a:t> is the number of clusters, and </a:t>
            </a:r>
            <a:r>
              <a:rPr lang="en-US" dirty="0" err="1"/>
              <a:t>ddd</a:t>
            </a:r>
            <a:r>
              <a:rPr lang="en-US" dirty="0"/>
              <a:t> is the dimensionality.</a:t>
            </a:r>
          </a:p>
          <a:p>
            <a:pPr>
              <a:buFont typeface="Arial" panose="020B0604020202020204" pitchFamily="34" charset="0"/>
              <a:buChar char="•"/>
            </a:pPr>
            <a:r>
              <a:rPr lang="en-US" b="1" dirty="0"/>
              <a:t>Scalable</a:t>
            </a:r>
            <a:r>
              <a:rPr lang="en-US" dirty="0"/>
              <a:t>: Works well with large datasets.</a:t>
            </a:r>
          </a:p>
          <a:p>
            <a:pPr>
              <a:buFont typeface="Arial" panose="020B0604020202020204" pitchFamily="34" charset="0"/>
              <a:buChar char="•"/>
            </a:pPr>
            <a:r>
              <a:rPr lang="en-US" b="1" dirty="0"/>
              <a:t>Clear Objective</a:t>
            </a:r>
            <a:r>
              <a:rPr lang="en-US" dirty="0"/>
              <a:t>: Minimizes within-cluster variance, providing a clear objective function.</a:t>
            </a:r>
          </a:p>
          <a:p>
            <a:pPr>
              <a:buFont typeface="Arial" panose="020B0604020202020204" pitchFamily="34" charset="0"/>
              <a:buChar char="•"/>
            </a:pPr>
            <a:r>
              <a:rPr lang="en-US" b="1" dirty="0"/>
              <a:t>Convergence</a:t>
            </a:r>
            <a:r>
              <a:rPr lang="en-US" dirty="0"/>
              <a:t>: Converges quickly in practice.</a:t>
            </a:r>
          </a:p>
          <a:p>
            <a:endParaRPr lang="en-US" dirty="0"/>
          </a:p>
          <a:p>
            <a:r>
              <a:rPr lang="en-US" b="1" dirty="0">
                <a:highlight>
                  <a:srgbClr val="00FF00"/>
                </a:highlight>
              </a:rPr>
              <a:t>Disadvantages:</a:t>
            </a:r>
          </a:p>
          <a:p>
            <a:endParaRPr lang="en-US" b="1" dirty="0"/>
          </a:p>
          <a:p>
            <a:pPr>
              <a:buFont typeface="Arial" panose="020B0604020202020204" pitchFamily="34" charset="0"/>
              <a:buChar char="•"/>
            </a:pPr>
            <a:r>
              <a:rPr lang="en-US" b="1" dirty="0"/>
              <a:t>Requires Number of Clusters</a:t>
            </a:r>
            <a:r>
              <a:rPr lang="en-US" dirty="0"/>
              <a:t>: Number of clusters </a:t>
            </a:r>
            <a:r>
              <a:rPr lang="en-US" dirty="0" err="1"/>
              <a:t>kkk</a:t>
            </a:r>
            <a:r>
              <a:rPr lang="en-US" dirty="0"/>
              <a:t> must be specified in advance.</a:t>
            </a:r>
          </a:p>
          <a:p>
            <a:pPr>
              <a:buFont typeface="Arial" panose="020B0604020202020204" pitchFamily="34" charset="0"/>
              <a:buChar char="•"/>
            </a:pPr>
            <a:r>
              <a:rPr lang="en-US" b="1" dirty="0"/>
              <a:t>Assumes Spherical Clusters</a:t>
            </a:r>
            <a:r>
              <a:rPr lang="en-US" dirty="0"/>
              <a:t>: Assumes clusters are spherical and equally sized, which may not fit all data distributions.</a:t>
            </a:r>
          </a:p>
          <a:p>
            <a:pPr>
              <a:buFont typeface="Arial" panose="020B0604020202020204" pitchFamily="34" charset="0"/>
              <a:buChar char="•"/>
            </a:pPr>
            <a:r>
              <a:rPr lang="en-US" b="1" dirty="0"/>
              <a:t>Sensitive to Initialization</a:t>
            </a:r>
            <a:r>
              <a:rPr lang="en-US" dirty="0"/>
              <a:t>: Results can vary depending on the initial choice of centroids.</a:t>
            </a:r>
          </a:p>
          <a:p>
            <a:pPr>
              <a:buFont typeface="Arial" panose="020B0604020202020204" pitchFamily="34" charset="0"/>
              <a:buChar char="•"/>
            </a:pPr>
            <a:r>
              <a:rPr lang="en-US" b="1" dirty="0"/>
              <a:t>Not Robust to Outliers</a:t>
            </a:r>
            <a:r>
              <a:rPr lang="en-US" dirty="0"/>
              <a:t>: Outliers can disproportionately affect the cluster centroids.</a:t>
            </a:r>
          </a:p>
          <a:p>
            <a:pPr>
              <a:buFont typeface="Arial" panose="020B0604020202020204" pitchFamily="34" charset="0"/>
              <a:buChar char="•"/>
            </a:pPr>
            <a:r>
              <a:rPr lang="en-US" b="1" dirty="0"/>
              <a:t>Local Minima</a:t>
            </a:r>
            <a:r>
              <a:rPr lang="en-US" dirty="0"/>
              <a:t>: May converge to local minima rather than the global optimum.</a:t>
            </a:r>
          </a:p>
          <a:p>
            <a:endParaRPr lang="en-IN" dirty="0"/>
          </a:p>
        </p:txBody>
      </p:sp>
      <p:sp>
        <p:nvSpPr>
          <p:cNvPr id="4" name="Picture Placeholder 3">
            <a:extLst>
              <a:ext uri="{FF2B5EF4-FFF2-40B4-BE49-F238E27FC236}">
                <a16:creationId xmlns:a16="http://schemas.microsoft.com/office/drawing/2014/main" id="{58F7F1EF-0266-04F0-149C-E3784E23B4FB}"/>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E1B87D7F-2E1B-7953-2FCE-E562CF77FCC7}"/>
              </a:ext>
            </a:extLst>
          </p:cNvPr>
          <p:cNvSpPr>
            <a:spLocks noGrp="1"/>
          </p:cNvSpPr>
          <p:nvPr>
            <p:ph type="sldNum" sz="quarter" idx="10"/>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921566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6783-E951-47B0-43B8-10C861A5BBF3}"/>
              </a:ext>
            </a:extLst>
          </p:cNvPr>
          <p:cNvSpPr>
            <a:spLocks noGrp="1"/>
          </p:cNvSpPr>
          <p:nvPr>
            <p:ph type="title"/>
          </p:nvPr>
        </p:nvSpPr>
        <p:spPr>
          <a:xfrm>
            <a:off x="914400" y="1057274"/>
            <a:ext cx="7843837" cy="375286"/>
          </a:xfrm>
        </p:spPr>
        <p:txBody>
          <a:bodyPr/>
          <a:lstStyle/>
          <a:p>
            <a:r>
              <a:rPr lang="en-US" dirty="0"/>
              <a:t>HDBSCAN clustering</a:t>
            </a:r>
            <a:br>
              <a:rPr lang="en-US" dirty="0"/>
            </a:br>
            <a:endParaRPr lang="en-IN" dirty="0"/>
          </a:p>
        </p:txBody>
      </p:sp>
      <p:sp>
        <p:nvSpPr>
          <p:cNvPr id="3" name="Content Placeholder 2">
            <a:extLst>
              <a:ext uri="{FF2B5EF4-FFF2-40B4-BE49-F238E27FC236}">
                <a16:creationId xmlns:a16="http://schemas.microsoft.com/office/drawing/2014/main" id="{BDBCC492-3294-BDA3-EF05-BBA97214237D}"/>
              </a:ext>
            </a:extLst>
          </p:cNvPr>
          <p:cNvSpPr>
            <a:spLocks noGrp="1"/>
          </p:cNvSpPr>
          <p:nvPr>
            <p:ph idx="13"/>
          </p:nvPr>
        </p:nvSpPr>
        <p:spPr>
          <a:xfrm>
            <a:off x="711200" y="1168401"/>
            <a:ext cx="8278254" cy="4885208"/>
          </a:xfrm>
        </p:spPr>
        <p:txBody>
          <a:bodyPr>
            <a:normAutofit fontScale="85000" lnSpcReduction="20000"/>
          </a:bodyPr>
          <a:lstStyle/>
          <a:p>
            <a:r>
              <a:rPr lang="en-US" b="1" dirty="0"/>
              <a:t>HDBSCAN (Hierarchical Density-Based Spatial Clustering of Applications with Noise)</a:t>
            </a:r>
            <a:r>
              <a:rPr lang="en-US" dirty="0"/>
              <a:t> is a clustering algorithm that groups data points based on density, while also creating a hierarchical structure to handle varying densities.</a:t>
            </a:r>
          </a:p>
          <a:p>
            <a:r>
              <a:rPr lang="en-US" b="1" dirty="0"/>
              <a:t>Simple Meaning:</a:t>
            </a:r>
          </a:p>
          <a:p>
            <a:pPr>
              <a:buFont typeface="Arial" panose="020B0604020202020204" pitchFamily="34" charset="0"/>
              <a:buChar char="•"/>
            </a:pPr>
            <a:r>
              <a:rPr lang="en-US" b="1" dirty="0"/>
              <a:t>Goal</a:t>
            </a:r>
            <a:r>
              <a:rPr lang="en-US" dirty="0"/>
              <a:t>: To find clusters of different shapes and densities and identify outliers, while also providing a hierarchical view of the clusters.</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b="1" dirty="0"/>
              <a:t>Build Hierarchy</a:t>
            </a:r>
            <a:r>
              <a:rPr lang="en-US" dirty="0"/>
              <a:t>: Create a hierarchy of clusters by progressively merging or splitting clusters based on density.</a:t>
            </a:r>
          </a:p>
          <a:p>
            <a:pPr marL="742950" lvl="1" indent="-285750">
              <a:buFont typeface="Arial" panose="020B0604020202020204" pitchFamily="34" charset="0"/>
              <a:buChar char="•"/>
            </a:pPr>
            <a:r>
              <a:rPr lang="en-US" b="1" dirty="0"/>
              <a:t>Identify Clusters</a:t>
            </a:r>
            <a:r>
              <a:rPr lang="en-US" dirty="0"/>
              <a:t>: Use the hierarchy to find the most stable clusters that are consistent across different density levels.</a:t>
            </a:r>
          </a:p>
          <a:p>
            <a:pPr marL="742950" lvl="1" indent="-285750">
              <a:buFont typeface="Arial" panose="020B0604020202020204" pitchFamily="34" charset="0"/>
              <a:buChar char="•"/>
            </a:pPr>
            <a:r>
              <a:rPr lang="en-US" b="1" dirty="0"/>
              <a:t>Detect Noise</a:t>
            </a:r>
            <a:r>
              <a:rPr lang="en-US" dirty="0"/>
              <a:t>: Mark points that don't fit well into any cluster as outliers or noise.</a:t>
            </a:r>
          </a:p>
          <a:p>
            <a:r>
              <a:rPr lang="en-US" b="1" dirty="0"/>
              <a:t>Summary</a:t>
            </a:r>
          </a:p>
          <a:p>
            <a:r>
              <a:rPr lang="en-US" b="1" dirty="0"/>
              <a:t>HDBSCAN</a:t>
            </a:r>
            <a:r>
              <a:rPr lang="en-US" dirty="0"/>
              <a:t> is like finding clusters by looking at how dense areas of data points are, creating a layered structure of clusters, and then picking the most stable clusters while identifying points that don't belong to any cluster.</a:t>
            </a:r>
          </a:p>
        </p:txBody>
      </p:sp>
      <p:sp>
        <p:nvSpPr>
          <p:cNvPr id="4" name="Picture Placeholder 3">
            <a:extLst>
              <a:ext uri="{FF2B5EF4-FFF2-40B4-BE49-F238E27FC236}">
                <a16:creationId xmlns:a16="http://schemas.microsoft.com/office/drawing/2014/main" id="{B1D989A9-C2A9-87D9-4ED1-FE95443DF2CF}"/>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B2AC7522-9F3E-C3DE-2443-F831D667418D}"/>
              </a:ext>
            </a:extLst>
          </p:cNvPr>
          <p:cNvSpPr>
            <a:spLocks noGrp="1"/>
          </p:cNvSpPr>
          <p:nvPr>
            <p:ph type="sldNum" sz="quarter" idx="10"/>
          </p:nvPr>
        </p:nvSpPr>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1435679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5B6E-4065-9940-3196-507ABDB87467}"/>
              </a:ext>
            </a:extLst>
          </p:cNvPr>
          <p:cNvSpPr>
            <a:spLocks noGrp="1"/>
          </p:cNvSpPr>
          <p:nvPr>
            <p:ph type="title"/>
          </p:nvPr>
        </p:nvSpPr>
        <p:spPr>
          <a:xfrm flipV="1">
            <a:off x="914400" y="365760"/>
            <a:ext cx="7843837" cy="691514"/>
          </a:xfrm>
        </p:spPr>
        <p:txBody>
          <a:bodyPr/>
          <a:lstStyle/>
          <a:p>
            <a:r>
              <a:rPr lang="en-IN" dirty="0"/>
              <a:t> </a:t>
            </a:r>
          </a:p>
        </p:txBody>
      </p:sp>
      <p:sp>
        <p:nvSpPr>
          <p:cNvPr id="4" name="Picture Placeholder 3">
            <a:extLst>
              <a:ext uri="{FF2B5EF4-FFF2-40B4-BE49-F238E27FC236}">
                <a16:creationId xmlns:a16="http://schemas.microsoft.com/office/drawing/2014/main" id="{20C6E53B-8FEC-281D-8281-BBA010D6B905}"/>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B559AD15-19C7-E989-DDB3-4244D6BBE70B}"/>
              </a:ext>
            </a:extLst>
          </p:cNvPr>
          <p:cNvSpPr>
            <a:spLocks noGrp="1"/>
          </p:cNvSpPr>
          <p:nvPr>
            <p:ph type="sldNum" sz="quarter" idx="10"/>
          </p:nvPr>
        </p:nvSpPr>
        <p:spPr/>
        <p:txBody>
          <a:bodyPr/>
          <a:lstStyle/>
          <a:p>
            <a:fld id="{48F63A3B-78C7-47BE-AE5E-E10140E04643}" type="slidenum">
              <a:rPr lang="en-US" smtClean="0"/>
              <a:pPr/>
              <a:t>25</a:t>
            </a:fld>
            <a:endParaRPr lang="en-US" dirty="0"/>
          </a:p>
        </p:txBody>
      </p:sp>
      <p:pic>
        <p:nvPicPr>
          <p:cNvPr id="12290" name="Picture 2" descr="Demo of HDBSCAN clustering algorithm — scikit-learn 1.5.1 ...">
            <a:extLst>
              <a:ext uri="{FF2B5EF4-FFF2-40B4-BE49-F238E27FC236}">
                <a16:creationId xmlns:a16="http://schemas.microsoft.com/office/drawing/2014/main" id="{3FA40046-B354-5959-AE47-39DE66D61D7F}"/>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168400" y="802641"/>
            <a:ext cx="6624320" cy="525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965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DE0A-1AA1-B9AF-1F66-45CE47CB611E}"/>
              </a:ext>
            </a:extLst>
          </p:cNvPr>
          <p:cNvSpPr>
            <a:spLocks noGrp="1"/>
          </p:cNvSpPr>
          <p:nvPr>
            <p:ph type="title"/>
          </p:nvPr>
        </p:nvSpPr>
        <p:spPr>
          <a:xfrm flipV="1">
            <a:off x="914400" y="0"/>
            <a:ext cx="7843837" cy="548640"/>
          </a:xfrm>
        </p:spPr>
        <p:txBody>
          <a:bodyPr/>
          <a:lstStyle/>
          <a:p>
            <a:r>
              <a:rPr lang="en-IN" dirty="0"/>
              <a:t> </a:t>
            </a:r>
          </a:p>
        </p:txBody>
      </p:sp>
      <p:sp>
        <p:nvSpPr>
          <p:cNvPr id="4" name="Picture Placeholder 3">
            <a:extLst>
              <a:ext uri="{FF2B5EF4-FFF2-40B4-BE49-F238E27FC236}">
                <a16:creationId xmlns:a16="http://schemas.microsoft.com/office/drawing/2014/main" id="{11CE9481-CA05-B003-20F5-E80AA21C99B8}"/>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94C81CC0-AB19-0261-42C9-1C1124DA73D9}"/>
              </a:ext>
            </a:extLst>
          </p:cNvPr>
          <p:cNvSpPr>
            <a:spLocks noGrp="1"/>
          </p:cNvSpPr>
          <p:nvPr>
            <p:ph type="sldNum" sz="quarter" idx="10"/>
          </p:nvPr>
        </p:nvSpPr>
        <p:spPr/>
        <p:txBody>
          <a:bodyPr/>
          <a:lstStyle/>
          <a:p>
            <a:fld id="{48F63A3B-78C7-47BE-AE5E-E10140E04643}" type="slidenum">
              <a:rPr lang="en-US" smtClean="0"/>
              <a:pPr/>
              <a:t>26</a:t>
            </a:fld>
            <a:endParaRPr lang="en-US" dirty="0"/>
          </a:p>
        </p:txBody>
      </p:sp>
      <p:sp>
        <p:nvSpPr>
          <p:cNvPr id="6" name="Rectangle 1">
            <a:extLst>
              <a:ext uri="{FF2B5EF4-FFF2-40B4-BE49-F238E27FC236}">
                <a16:creationId xmlns:a16="http://schemas.microsoft.com/office/drawing/2014/main" id="{FD8C2FD2-36A2-C906-AC0B-48608B031FF3}"/>
              </a:ext>
            </a:extLst>
          </p:cNvPr>
          <p:cNvSpPr>
            <a:spLocks noGrp="1" noChangeArrowheads="1"/>
          </p:cNvSpPr>
          <p:nvPr>
            <p:ph idx="13"/>
          </p:nvPr>
        </p:nvSpPr>
        <p:spPr bwMode="auto">
          <a:xfrm>
            <a:off x="914400" y="302916"/>
            <a:ext cx="8075054"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highlight>
                  <a:srgbClr val="00FF00"/>
                </a:highlight>
                <a:latin typeface="Arial" panose="020B0604020202020204" pitchFamily="34" charset="0"/>
              </a:rPr>
              <a:t>Advantages:</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 Find Clusters of Varying Shapes and Densities</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Handles clusters of different shapes and densities.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Need to Specify Number of Clusters</a:t>
            </a:r>
            <a:r>
              <a:rPr kumimoji="0" lang="en-US" altLang="en-US" sz="1800" b="0" i="0" u="none" strike="noStrike" cap="none" normalizeH="0" baseline="0" dirty="0">
                <a:ln>
                  <a:noFill/>
                </a:ln>
                <a:solidFill>
                  <a:schemeClr val="tx1"/>
                </a:solidFill>
                <a:effectLst/>
                <a:latin typeface="Arial" panose="020B0604020202020204" pitchFamily="34" charset="0"/>
              </a:rPr>
              <a:t>: Automatically determines the number of clusters.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to Noise</a:t>
            </a:r>
            <a:r>
              <a:rPr kumimoji="0" lang="en-US" altLang="en-US" sz="1800" b="0" i="0" u="none" strike="noStrike" cap="none" normalizeH="0" baseline="0" dirty="0">
                <a:ln>
                  <a:noFill/>
                </a:ln>
                <a:solidFill>
                  <a:schemeClr val="tx1"/>
                </a:solidFill>
                <a:effectLst/>
                <a:latin typeface="Arial" panose="020B0604020202020204" pitchFamily="34" charset="0"/>
              </a:rPr>
              <a:t>: Effectively identifies and excludes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Hierarchical Clustering</a:t>
            </a:r>
            <a:r>
              <a:rPr kumimoji="0" lang="en-US" altLang="en-US" sz="1800" b="0" i="0" u="none" strike="noStrike" cap="none" normalizeH="0" baseline="0" dirty="0">
                <a:ln>
                  <a:noFill/>
                </a:ln>
                <a:solidFill>
                  <a:schemeClr val="tx1"/>
                </a:solidFill>
                <a:effectLst/>
                <a:latin typeface="Arial" panose="020B0604020202020204" pitchFamily="34" charset="0"/>
              </a:rPr>
              <a:t>: Provides a hierarchical structure for cluster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Adaptive to Data Structure</a:t>
            </a:r>
            <a:r>
              <a:rPr kumimoji="0" lang="en-US" altLang="en-US" sz="1800" b="0" i="0" u="none" strike="noStrike" cap="none" normalizeH="0" baseline="0" dirty="0">
                <a:ln>
                  <a:noFill/>
                </a:ln>
                <a:solidFill>
                  <a:schemeClr val="tx1"/>
                </a:solidFill>
                <a:effectLst/>
                <a:latin typeface="Arial" panose="020B0604020202020204" pitchFamily="34" charset="0"/>
              </a:rPr>
              <a:t>: Adapts to the local density variations in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highlight>
                  <a:srgbClr val="00FF00"/>
                </a:highlight>
                <a:latin typeface="Arial" panose="020B0604020202020204" pitchFamily="34" charset="0"/>
              </a:rPr>
              <a:t>Disadvantages: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Computational Complexity</a:t>
            </a:r>
            <a:r>
              <a:rPr kumimoji="0" lang="en-US" altLang="en-US" sz="1800" b="0" i="0" u="none" strike="noStrike" cap="none" normalizeH="0" baseline="0" dirty="0">
                <a:ln>
                  <a:noFill/>
                </a:ln>
                <a:solidFill>
                  <a:schemeClr val="tx1"/>
                </a:solidFill>
                <a:effectLst/>
                <a:latin typeface="Arial" panose="020B0604020202020204" pitchFamily="34" charset="0"/>
              </a:rPr>
              <a:t>: Can be computationally intensive, especially for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Parameter Sensitivity</a:t>
            </a:r>
            <a:r>
              <a:rPr kumimoji="0" lang="en-US" altLang="en-US" sz="1800" b="0" i="0" u="none" strike="noStrike" cap="none" normalizeH="0" baseline="0" dirty="0">
                <a:ln>
                  <a:noFill/>
                </a:ln>
                <a:solidFill>
                  <a:schemeClr val="tx1"/>
                </a:solidFill>
                <a:effectLst/>
                <a:latin typeface="Arial" panose="020B0604020202020204" pitchFamily="34" charset="0"/>
              </a:rPr>
              <a:t>: Performance depends on parameters like minimum cluster size and minimum samples.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Memory Usage</a:t>
            </a:r>
            <a:r>
              <a:rPr kumimoji="0" lang="en-US" altLang="en-US" sz="1800" b="0" i="0" u="none" strike="noStrike" cap="none" normalizeH="0" baseline="0" dirty="0">
                <a:ln>
                  <a:noFill/>
                </a:ln>
                <a:solidFill>
                  <a:schemeClr val="tx1"/>
                </a:solidFill>
                <a:effectLst/>
                <a:latin typeface="Arial" panose="020B0604020202020204" pitchFamily="34" charset="0"/>
              </a:rPr>
              <a:t>: Requires significant memory for large datasets due to the need for distance matrices and hierarchical data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Complexity in Interpretation</a:t>
            </a:r>
            <a:r>
              <a:rPr kumimoji="0" lang="en-US" altLang="en-US" sz="1800" b="0" i="0" u="none" strike="noStrike" cap="none" normalizeH="0" baseline="0" dirty="0">
                <a:ln>
                  <a:noFill/>
                </a:ln>
                <a:solidFill>
                  <a:schemeClr val="tx1"/>
                </a:solidFill>
                <a:effectLst/>
                <a:latin typeface="Arial" panose="020B0604020202020204" pitchFamily="34" charset="0"/>
              </a:rPr>
              <a:t>: The hierarchical structure and stability measures can be complex to interpret.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High-Dimensional Data</a:t>
            </a:r>
            <a:r>
              <a:rPr kumimoji="0" lang="en-US" altLang="en-US" sz="1800" b="0" i="0" u="none" strike="noStrike" cap="none" normalizeH="0" baseline="0" dirty="0">
                <a:ln>
                  <a:noFill/>
                </a:ln>
                <a:solidFill>
                  <a:schemeClr val="tx1"/>
                </a:solidFill>
                <a:effectLst/>
                <a:latin typeface="Arial" panose="020B0604020202020204" pitchFamily="34" charset="0"/>
              </a:rPr>
              <a:t>: May perform poorly with high-dimensional data due to the curse of dimensionality.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61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AFED-D2AE-344E-C8E4-F562001C9C7B}"/>
              </a:ext>
            </a:extLst>
          </p:cNvPr>
          <p:cNvSpPr>
            <a:spLocks noGrp="1"/>
          </p:cNvSpPr>
          <p:nvPr>
            <p:ph type="title"/>
          </p:nvPr>
        </p:nvSpPr>
        <p:spPr>
          <a:xfrm>
            <a:off x="914400" y="1057274"/>
            <a:ext cx="7843837" cy="405766"/>
          </a:xfrm>
        </p:spPr>
        <p:txBody>
          <a:bodyPr/>
          <a:lstStyle/>
          <a:p>
            <a:r>
              <a:rPr lang="en-US" dirty="0"/>
              <a:t>Optics clustering</a:t>
            </a:r>
            <a:br>
              <a:rPr lang="en-US" dirty="0"/>
            </a:br>
            <a:endParaRPr lang="en-IN" dirty="0"/>
          </a:p>
        </p:txBody>
      </p:sp>
      <p:sp>
        <p:nvSpPr>
          <p:cNvPr id="3" name="Content Placeholder 2">
            <a:extLst>
              <a:ext uri="{FF2B5EF4-FFF2-40B4-BE49-F238E27FC236}">
                <a16:creationId xmlns:a16="http://schemas.microsoft.com/office/drawing/2014/main" id="{661A69A6-E596-810D-5C7F-C68DFBD525E0}"/>
              </a:ext>
            </a:extLst>
          </p:cNvPr>
          <p:cNvSpPr>
            <a:spLocks noGrp="1"/>
          </p:cNvSpPr>
          <p:nvPr>
            <p:ph idx="13"/>
          </p:nvPr>
        </p:nvSpPr>
        <p:spPr>
          <a:xfrm>
            <a:off x="914400" y="1209041"/>
            <a:ext cx="7721600" cy="4844568"/>
          </a:xfrm>
        </p:spPr>
        <p:txBody>
          <a:bodyPr>
            <a:normAutofit fontScale="85000" lnSpcReduction="20000"/>
          </a:bodyPr>
          <a:lstStyle/>
          <a:p>
            <a:r>
              <a:rPr lang="en-US" b="1" dirty="0"/>
              <a:t>OPTICS (Ordering Points To Identify the Clustering Structure)</a:t>
            </a:r>
            <a:r>
              <a:rPr lang="en-US" dirty="0"/>
              <a:t> is a clustering algorithm that finds clusters based on density and creates an ordered list of points to reveal the structure of clusters at different density levels.</a:t>
            </a:r>
          </a:p>
          <a:p>
            <a:r>
              <a:rPr lang="en-US" b="1" dirty="0"/>
              <a:t>Simple Meaning:</a:t>
            </a:r>
          </a:p>
          <a:p>
            <a:pPr>
              <a:buFont typeface="Arial" panose="020B0604020202020204" pitchFamily="34" charset="0"/>
              <a:buChar char="•"/>
            </a:pPr>
            <a:r>
              <a:rPr lang="en-US" b="1" dirty="0"/>
              <a:t>Goal</a:t>
            </a:r>
            <a:r>
              <a:rPr lang="en-US" dirty="0"/>
              <a:t>: To identify clusters of varying densities and provide a detailed view of how clusters are structured.</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b="1" dirty="0"/>
              <a:t>Compute Reachability</a:t>
            </a:r>
            <a:r>
              <a:rPr lang="en-US" dirty="0"/>
              <a:t>: Calculate how far each data point is from its neighbors to understand the density.</a:t>
            </a:r>
          </a:p>
          <a:p>
            <a:pPr marL="742950" lvl="1" indent="-285750">
              <a:buFont typeface="Arial" panose="020B0604020202020204" pitchFamily="34" charset="0"/>
              <a:buChar char="•"/>
            </a:pPr>
            <a:r>
              <a:rPr lang="en-US" b="1" dirty="0"/>
              <a:t>Order Points</a:t>
            </a:r>
            <a:r>
              <a:rPr lang="en-US" dirty="0"/>
              <a:t>: Create a sequence of points based on their reachability distance, showing how clusters form and change.</a:t>
            </a:r>
          </a:p>
          <a:p>
            <a:pPr marL="742950" lvl="1" indent="-285750">
              <a:buFont typeface="Arial" panose="020B0604020202020204" pitchFamily="34" charset="0"/>
              <a:buChar char="•"/>
            </a:pPr>
            <a:r>
              <a:rPr lang="en-US" b="1" dirty="0"/>
              <a:t>Extract Clusters</a:t>
            </a:r>
            <a:r>
              <a:rPr lang="en-US" dirty="0"/>
              <a:t>: Analyze the ordered list to identify clusters of different shapes and densities.</a:t>
            </a:r>
          </a:p>
          <a:p>
            <a:r>
              <a:rPr lang="en-US" b="1" dirty="0"/>
              <a:t>Summary</a:t>
            </a:r>
          </a:p>
          <a:p>
            <a:r>
              <a:rPr lang="en-US" b="1" dirty="0"/>
              <a:t>OPTICS</a:t>
            </a:r>
            <a:r>
              <a:rPr lang="en-US" dirty="0"/>
              <a:t> is like sorting data points by how dense their neighborhoods are and then using this sorted order to reveal the structure and relationships between clusters at various densities.</a:t>
            </a:r>
          </a:p>
          <a:p>
            <a:endParaRPr lang="en-IN" dirty="0"/>
          </a:p>
        </p:txBody>
      </p:sp>
      <p:sp>
        <p:nvSpPr>
          <p:cNvPr id="4" name="Picture Placeholder 3">
            <a:extLst>
              <a:ext uri="{FF2B5EF4-FFF2-40B4-BE49-F238E27FC236}">
                <a16:creationId xmlns:a16="http://schemas.microsoft.com/office/drawing/2014/main" id="{79EF9228-2E3F-3630-2ABD-65655A1E9A82}"/>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1DF9E3FE-EF31-99D7-2E2C-175F1AF5B7B9}"/>
              </a:ext>
            </a:extLst>
          </p:cNvPr>
          <p:cNvSpPr>
            <a:spLocks noGrp="1"/>
          </p:cNvSpPr>
          <p:nvPr>
            <p:ph type="sldNum" sz="quarter" idx="10"/>
          </p:nvPr>
        </p:nvSpPr>
        <p:spPr/>
        <p:txBody>
          <a:bodyPr/>
          <a:lstStyle/>
          <a:p>
            <a:fld id="{48F63A3B-78C7-47BE-AE5E-E10140E04643}" type="slidenum">
              <a:rPr lang="en-US" smtClean="0"/>
              <a:pPr/>
              <a:t>27</a:t>
            </a:fld>
            <a:endParaRPr lang="en-US" dirty="0"/>
          </a:p>
        </p:txBody>
      </p:sp>
    </p:spTree>
    <p:extLst>
      <p:ext uri="{BB962C8B-B14F-4D97-AF65-F5344CB8AC3E}">
        <p14:creationId xmlns:p14="http://schemas.microsoft.com/office/powerpoint/2010/main" val="2490933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6781-B3AA-B9E1-6EB8-4EDC5E1B7EE9}"/>
              </a:ext>
            </a:extLst>
          </p:cNvPr>
          <p:cNvSpPr>
            <a:spLocks noGrp="1"/>
          </p:cNvSpPr>
          <p:nvPr>
            <p:ph type="title"/>
          </p:nvPr>
        </p:nvSpPr>
        <p:spPr>
          <a:xfrm flipV="1">
            <a:off x="914400" y="701040"/>
            <a:ext cx="7843837" cy="356234"/>
          </a:xfrm>
        </p:spPr>
        <p:txBody>
          <a:bodyPr/>
          <a:lstStyle/>
          <a:p>
            <a:r>
              <a:rPr lang="en-IN" dirty="0"/>
              <a:t> </a:t>
            </a:r>
          </a:p>
        </p:txBody>
      </p:sp>
      <p:sp>
        <p:nvSpPr>
          <p:cNvPr id="4" name="Picture Placeholder 3">
            <a:extLst>
              <a:ext uri="{FF2B5EF4-FFF2-40B4-BE49-F238E27FC236}">
                <a16:creationId xmlns:a16="http://schemas.microsoft.com/office/drawing/2014/main" id="{7F962E78-8FF4-0C07-3B30-6B110DCF1443}"/>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BB83462F-8EA5-0750-E9FC-23A4A9F13CE0}"/>
              </a:ext>
            </a:extLst>
          </p:cNvPr>
          <p:cNvSpPr>
            <a:spLocks noGrp="1"/>
          </p:cNvSpPr>
          <p:nvPr>
            <p:ph type="sldNum" sz="quarter" idx="10"/>
          </p:nvPr>
        </p:nvSpPr>
        <p:spPr/>
        <p:txBody>
          <a:bodyPr/>
          <a:lstStyle/>
          <a:p>
            <a:fld id="{48F63A3B-78C7-47BE-AE5E-E10140E04643}" type="slidenum">
              <a:rPr lang="en-US" smtClean="0"/>
              <a:pPr/>
              <a:t>28</a:t>
            </a:fld>
            <a:endParaRPr lang="en-US" dirty="0"/>
          </a:p>
        </p:txBody>
      </p:sp>
      <p:pic>
        <p:nvPicPr>
          <p:cNvPr id="13314" name="Picture 2" descr="Understanding OPTICS and Implementation with Python | by ...">
            <a:extLst>
              <a:ext uri="{FF2B5EF4-FFF2-40B4-BE49-F238E27FC236}">
                <a16:creationId xmlns:a16="http://schemas.microsoft.com/office/drawing/2014/main" id="{3DB16AC2-4619-C584-5147-44172F13A885}"/>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914400" y="1651459"/>
            <a:ext cx="7640320" cy="356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955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90A4-6AB5-727A-B8E8-017579947968}"/>
              </a:ext>
            </a:extLst>
          </p:cNvPr>
          <p:cNvSpPr>
            <a:spLocks noGrp="1"/>
          </p:cNvSpPr>
          <p:nvPr>
            <p:ph type="title"/>
          </p:nvPr>
        </p:nvSpPr>
        <p:spPr>
          <a:xfrm flipV="1">
            <a:off x="914400" y="223520"/>
            <a:ext cx="7843837" cy="325120"/>
          </a:xfrm>
        </p:spPr>
        <p:txBody>
          <a:bodyPr/>
          <a:lstStyle/>
          <a:p>
            <a:r>
              <a:rPr lang="en-IN" dirty="0"/>
              <a:t> </a:t>
            </a:r>
          </a:p>
        </p:txBody>
      </p:sp>
      <p:sp>
        <p:nvSpPr>
          <p:cNvPr id="4" name="Picture Placeholder 3">
            <a:extLst>
              <a:ext uri="{FF2B5EF4-FFF2-40B4-BE49-F238E27FC236}">
                <a16:creationId xmlns:a16="http://schemas.microsoft.com/office/drawing/2014/main" id="{77C883B1-87FB-5F96-455D-75D314C89B00}"/>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743EB88A-6AAD-DACF-CCBF-EBF2D8BFB692}"/>
              </a:ext>
            </a:extLst>
          </p:cNvPr>
          <p:cNvSpPr>
            <a:spLocks noGrp="1"/>
          </p:cNvSpPr>
          <p:nvPr>
            <p:ph type="sldNum" sz="quarter" idx="10"/>
          </p:nvPr>
        </p:nvSpPr>
        <p:spPr/>
        <p:txBody>
          <a:bodyPr/>
          <a:lstStyle/>
          <a:p>
            <a:fld id="{48F63A3B-78C7-47BE-AE5E-E10140E04643}" type="slidenum">
              <a:rPr lang="en-US" smtClean="0"/>
              <a:pPr/>
              <a:t>29</a:t>
            </a:fld>
            <a:endParaRPr lang="en-US" dirty="0"/>
          </a:p>
        </p:txBody>
      </p:sp>
      <p:sp>
        <p:nvSpPr>
          <p:cNvPr id="6" name="Rectangle 1">
            <a:extLst>
              <a:ext uri="{FF2B5EF4-FFF2-40B4-BE49-F238E27FC236}">
                <a16:creationId xmlns:a16="http://schemas.microsoft.com/office/drawing/2014/main" id="{5615B783-43E2-0C8A-A593-9C0E04DE8C48}"/>
              </a:ext>
            </a:extLst>
          </p:cNvPr>
          <p:cNvSpPr>
            <a:spLocks noGrp="1" noChangeArrowheads="1"/>
          </p:cNvSpPr>
          <p:nvPr>
            <p:ph idx="13"/>
          </p:nvPr>
        </p:nvSpPr>
        <p:spPr bwMode="auto">
          <a:xfrm>
            <a:off x="914399" y="467009"/>
            <a:ext cx="7843837" cy="6047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highlight>
                  <a:srgbClr val="00FF00"/>
                </a:highlight>
                <a:latin typeface="Arial" panose="020B0604020202020204" pitchFamily="34" charset="0"/>
              </a:rPr>
              <a:t>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 Find Clusters of Varying Shapes and Densities</a:t>
            </a:r>
            <a:r>
              <a:rPr kumimoji="0" lang="en-US" altLang="en-US" sz="1800" b="0" i="0" u="none" strike="noStrike" cap="none" normalizeH="0" baseline="0" dirty="0">
                <a:ln>
                  <a:noFill/>
                </a:ln>
                <a:solidFill>
                  <a:schemeClr val="tx1"/>
                </a:solidFill>
                <a:effectLst/>
                <a:latin typeface="Arial" panose="020B0604020202020204" pitchFamily="34" charset="0"/>
              </a:rPr>
              <a:t>: Handles clusters with different shapes and densities.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Need to Specify Number of Clusters</a:t>
            </a:r>
            <a:r>
              <a:rPr kumimoji="0" lang="en-US" altLang="en-US" sz="1800" b="0" i="0" u="none" strike="noStrike" cap="none" normalizeH="0" baseline="0" dirty="0">
                <a:ln>
                  <a:noFill/>
                </a:ln>
                <a:solidFill>
                  <a:schemeClr val="tx1"/>
                </a:solidFill>
                <a:effectLst/>
                <a:latin typeface="Arial" panose="020B0604020202020204" pitchFamily="34" charset="0"/>
              </a:rPr>
              <a:t>: Automatically determines the number of clusters.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to Noise</a:t>
            </a:r>
            <a:r>
              <a:rPr kumimoji="0" lang="en-US" altLang="en-US" sz="1800" b="0" i="0" u="none" strike="noStrike" cap="none" normalizeH="0" baseline="0" dirty="0">
                <a:ln>
                  <a:noFill/>
                </a:ln>
                <a:solidFill>
                  <a:schemeClr val="tx1"/>
                </a:solidFill>
                <a:effectLst/>
                <a:latin typeface="Arial" panose="020B0604020202020204" pitchFamily="34" charset="0"/>
              </a:rPr>
              <a:t>: Effectively identifies and excludes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Flexible Density Handling</a:t>
            </a:r>
            <a:r>
              <a:rPr kumimoji="0" lang="en-US" altLang="en-US" sz="1800" b="0" i="0" u="none" strike="noStrike" cap="none" normalizeH="0" baseline="0" dirty="0">
                <a:ln>
                  <a:noFill/>
                </a:ln>
                <a:solidFill>
                  <a:schemeClr val="tx1"/>
                </a:solidFill>
                <a:effectLst/>
                <a:latin typeface="Arial" panose="020B0604020202020204" pitchFamily="34" charset="0"/>
              </a:rPr>
              <a:t>: Adapts to varying density within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Hierarchical Clustering Information</a:t>
            </a:r>
            <a:r>
              <a:rPr kumimoji="0" lang="en-US" altLang="en-US" sz="1800" b="0" i="0" u="none" strike="noStrike" cap="none" normalizeH="0" baseline="0" dirty="0">
                <a:ln>
                  <a:noFill/>
                </a:ln>
                <a:solidFill>
                  <a:schemeClr val="tx1"/>
                </a:solidFill>
                <a:effectLst/>
                <a:latin typeface="Arial" panose="020B0604020202020204" pitchFamily="34" charset="0"/>
              </a:rPr>
              <a:t>: Provides a reachability plot that shows the clustering structure and hierarchy.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highlight>
                  <a:srgbClr val="00FF00"/>
                </a:highlight>
                <a:latin typeface="Arial" panose="020B0604020202020204" pitchFamily="34" charset="0"/>
              </a:rPr>
              <a:t>Disadvantages: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Computational Complexity</a:t>
            </a:r>
            <a:r>
              <a:rPr kumimoji="0" lang="en-US" altLang="en-US" sz="1800" b="0" i="0" u="none" strike="noStrike" cap="none" normalizeH="0" baseline="0" dirty="0">
                <a:ln>
                  <a:noFill/>
                </a:ln>
                <a:solidFill>
                  <a:schemeClr val="tx1"/>
                </a:solidFill>
                <a:effectLst/>
                <a:latin typeface="Arial" panose="020B0604020202020204" pitchFamily="34" charset="0"/>
              </a:rPr>
              <a:t>: Can be computationally expensive for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Parameter Sensitivity</a:t>
            </a:r>
            <a:r>
              <a:rPr kumimoji="0" lang="en-US" altLang="en-US" sz="1800" b="0" i="0" u="none" strike="noStrike" cap="none" normalizeH="0" baseline="0" dirty="0">
                <a:ln>
                  <a:noFill/>
                </a:ln>
                <a:solidFill>
                  <a:schemeClr val="tx1"/>
                </a:solidFill>
                <a:effectLst/>
                <a:latin typeface="Arial" panose="020B0604020202020204" pitchFamily="34" charset="0"/>
              </a:rPr>
              <a:t>: Performance depends on parameters like minimum points and the reachability distance threshold.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Memory Usage</a:t>
            </a:r>
            <a:r>
              <a:rPr kumimoji="0" lang="en-US" altLang="en-US" sz="1800" b="0" i="0" u="none" strike="noStrike" cap="none" normalizeH="0" baseline="0" dirty="0">
                <a:ln>
                  <a:noFill/>
                </a:ln>
                <a:solidFill>
                  <a:schemeClr val="tx1"/>
                </a:solidFill>
                <a:effectLst/>
                <a:latin typeface="Arial" panose="020B0604020202020204" pitchFamily="34" charset="0"/>
              </a:rPr>
              <a:t>: Requires significant memory due to storing the reachability distances.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Complexity in Interpretation</a:t>
            </a:r>
            <a:r>
              <a:rPr kumimoji="0" lang="en-US" altLang="en-US" sz="1800" b="0" i="0" u="none" strike="noStrike" cap="none" normalizeH="0" baseline="0" dirty="0">
                <a:ln>
                  <a:noFill/>
                </a:ln>
                <a:solidFill>
                  <a:schemeClr val="tx1"/>
                </a:solidFill>
                <a:effectLst/>
                <a:latin typeface="Arial" panose="020B0604020202020204" pitchFamily="34" charset="0"/>
              </a:rPr>
              <a:t>: The reachability plot can be complex to interpret and analyze.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High-Dimensional Data</a:t>
            </a:r>
            <a:r>
              <a:rPr kumimoji="0" lang="en-US" altLang="en-US" sz="1800" b="0" i="0" u="none" strike="noStrike" cap="none" normalizeH="0" baseline="0" dirty="0">
                <a:ln>
                  <a:noFill/>
                </a:ln>
                <a:solidFill>
                  <a:schemeClr val="tx1"/>
                </a:solidFill>
                <a:effectLst/>
                <a:latin typeface="Arial" panose="020B0604020202020204" pitchFamily="34" charset="0"/>
              </a:rPr>
              <a:t>: May struggle with high-dimensional data due to the curse of dimensionality.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471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1B72-09D0-5E45-A7C4-4E663663D678}"/>
              </a:ext>
            </a:extLst>
          </p:cNvPr>
          <p:cNvSpPr>
            <a:spLocks noGrp="1"/>
          </p:cNvSpPr>
          <p:nvPr>
            <p:ph type="title"/>
          </p:nvPr>
        </p:nvSpPr>
        <p:spPr/>
        <p:txBody>
          <a:bodyPr/>
          <a:lstStyle/>
          <a:p>
            <a:r>
              <a:rPr lang="en-US" dirty="0"/>
              <a:t>Bisecting </a:t>
            </a:r>
            <a:r>
              <a:rPr lang="en-US" dirty="0" err="1"/>
              <a:t>Kmeans</a:t>
            </a:r>
            <a:r>
              <a:rPr lang="en-US" dirty="0"/>
              <a:t> clustering</a:t>
            </a:r>
            <a:br>
              <a:rPr lang="en-US" dirty="0"/>
            </a:br>
            <a:endParaRPr lang="en-IN" dirty="0"/>
          </a:p>
        </p:txBody>
      </p:sp>
      <p:sp>
        <p:nvSpPr>
          <p:cNvPr id="3" name="Content Placeholder 2">
            <a:extLst>
              <a:ext uri="{FF2B5EF4-FFF2-40B4-BE49-F238E27FC236}">
                <a16:creationId xmlns:a16="http://schemas.microsoft.com/office/drawing/2014/main" id="{A9F495F6-EB43-D52B-533F-2D07FA5ACB14}"/>
              </a:ext>
            </a:extLst>
          </p:cNvPr>
          <p:cNvSpPr>
            <a:spLocks noGrp="1"/>
          </p:cNvSpPr>
          <p:nvPr>
            <p:ph idx="13"/>
          </p:nvPr>
        </p:nvSpPr>
        <p:spPr>
          <a:xfrm>
            <a:off x="477521" y="1635761"/>
            <a:ext cx="8511934" cy="4653280"/>
          </a:xfrm>
        </p:spPr>
        <p:txBody>
          <a:bodyPr>
            <a:normAutofit/>
          </a:bodyPr>
          <a:lstStyle/>
          <a:p>
            <a:r>
              <a:rPr lang="en-US" sz="1800" b="1" dirty="0"/>
              <a:t>Bisecting K-means</a:t>
            </a:r>
            <a:r>
              <a:rPr lang="en-US" sz="1800" dirty="0"/>
              <a:t> is like repeatedly cutting a big group into smaller groups, each time improving the clustering by splitting the most suitable cluster. It combines the simplicity of K-means with a hierarchical approach to create clusters step-by-step.</a:t>
            </a:r>
          </a:p>
          <a:p>
            <a:r>
              <a:rPr lang="en-US" sz="1800" dirty="0"/>
              <a:t>How it works:</a:t>
            </a:r>
          </a:p>
          <a:p>
            <a:r>
              <a:rPr lang="en-US" sz="1400" b="1" dirty="0"/>
              <a:t>S</a:t>
            </a:r>
            <a:r>
              <a:rPr lang="en-US" sz="1800" b="1" dirty="0"/>
              <a:t>tart with One Big Cluster</a:t>
            </a:r>
            <a:r>
              <a:rPr lang="en-US" sz="1800" dirty="0"/>
              <a:t>: Begin by treating all data points as a single cluster.</a:t>
            </a:r>
          </a:p>
          <a:p>
            <a:r>
              <a:rPr lang="en-US" sz="1800" b="1" dirty="0"/>
              <a:t>Bisect (Split) the Cluster</a:t>
            </a:r>
            <a:r>
              <a:rPr lang="en-US" sz="1800" dirty="0"/>
              <a:t>: Divide this cluster into two smaller clusters using the K-means algorithm.</a:t>
            </a:r>
          </a:p>
          <a:p>
            <a:r>
              <a:rPr lang="en-US" sz="1800" b="1" dirty="0"/>
              <a:t>Choose the Best Cluster to Split</a:t>
            </a:r>
            <a:r>
              <a:rPr lang="en-US" sz="1800" dirty="0"/>
              <a:t>: Pick one of the resulting clusters and split it further into two new clusters</a:t>
            </a:r>
          </a:p>
          <a:p>
            <a:r>
              <a:rPr lang="en-US" sz="1800" b="1" dirty="0"/>
              <a:t>Repeat</a:t>
            </a:r>
            <a:r>
              <a:rPr lang="en-US" sz="1800" dirty="0"/>
              <a:t>: Continue this process of splitting and refining clusters until you reach the desired number of clusters or until further splitting doesn’t improve the results.</a:t>
            </a:r>
          </a:p>
          <a:p>
            <a:endParaRPr lang="en-US" sz="1800" dirty="0"/>
          </a:p>
          <a:p>
            <a:endParaRPr lang="en-US" sz="1800" dirty="0"/>
          </a:p>
          <a:p>
            <a:endParaRPr lang="en-US" sz="1800" dirty="0"/>
          </a:p>
          <a:p>
            <a:endParaRPr lang="en-US" sz="1600" dirty="0"/>
          </a:p>
          <a:p>
            <a:endParaRPr lang="en-US" sz="1800" dirty="0"/>
          </a:p>
          <a:p>
            <a:endParaRPr lang="en-IN" dirty="0"/>
          </a:p>
        </p:txBody>
      </p:sp>
      <p:sp>
        <p:nvSpPr>
          <p:cNvPr id="5" name="Slide Number Placeholder 4">
            <a:extLst>
              <a:ext uri="{FF2B5EF4-FFF2-40B4-BE49-F238E27FC236}">
                <a16:creationId xmlns:a16="http://schemas.microsoft.com/office/drawing/2014/main" id="{40C5481D-74DE-CBA4-4620-7277C11BD5A5}"/>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
        <p:nvSpPr>
          <p:cNvPr id="6" name="Picture Placeholder 5">
            <a:extLst>
              <a:ext uri="{FF2B5EF4-FFF2-40B4-BE49-F238E27FC236}">
                <a16:creationId xmlns:a16="http://schemas.microsoft.com/office/drawing/2014/main" id="{75AECDE8-986E-A2E9-4D31-132ABF4EA2FB}"/>
              </a:ext>
            </a:extLst>
          </p:cNvPr>
          <p:cNvSpPr>
            <a:spLocks noGrp="1"/>
          </p:cNvSpPr>
          <p:nvPr>
            <p:ph type="pic" sz="quarter" idx="14"/>
          </p:nvPr>
        </p:nvSpPr>
        <p:spPr/>
      </p:sp>
    </p:spTree>
    <p:extLst>
      <p:ext uri="{BB962C8B-B14F-4D97-AF65-F5344CB8AC3E}">
        <p14:creationId xmlns:p14="http://schemas.microsoft.com/office/powerpoint/2010/main" val="441730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DC88-FB34-9A90-8188-6042BD53EF1D}"/>
              </a:ext>
            </a:extLst>
          </p:cNvPr>
          <p:cNvSpPr>
            <a:spLocks noGrp="1"/>
          </p:cNvSpPr>
          <p:nvPr>
            <p:ph type="title"/>
          </p:nvPr>
        </p:nvSpPr>
        <p:spPr>
          <a:xfrm>
            <a:off x="914400" y="254000"/>
            <a:ext cx="7843837" cy="965200"/>
          </a:xfrm>
        </p:spPr>
        <p:txBody>
          <a:bodyPr/>
          <a:lstStyle/>
          <a:p>
            <a:r>
              <a:rPr lang="en-US" dirty="0"/>
              <a:t>Spectral clustering</a:t>
            </a:r>
            <a:endParaRPr lang="en-IN" dirty="0"/>
          </a:p>
        </p:txBody>
      </p:sp>
      <p:sp>
        <p:nvSpPr>
          <p:cNvPr id="3" name="Content Placeholder 2">
            <a:extLst>
              <a:ext uri="{FF2B5EF4-FFF2-40B4-BE49-F238E27FC236}">
                <a16:creationId xmlns:a16="http://schemas.microsoft.com/office/drawing/2014/main" id="{D7C20DD1-CD6C-013E-149D-80971F9B673F}"/>
              </a:ext>
            </a:extLst>
          </p:cNvPr>
          <p:cNvSpPr>
            <a:spLocks noGrp="1"/>
          </p:cNvSpPr>
          <p:nvPr>
            <p:ph idx="13"/>
          </p:nvPr>
        </p:nvSpPr>
        <p:spPr>
          <a:xfrm>
            <a:off x="914400" y="1544321"/>
            <a:ext cx="7731760" cy="4509288"/>
          </a:xfrm>
        </p:spPr>
        <p:txBody>
          <a:bodyPr>
            <a:normAutofit fontScale="77500" lnSpcReduction="20000"/>
          </a:bodyPr>
          <a:lstStyle/>
          <a:p>
            <a:r>
              <a:rPr lang="en-US" b="1" dirty="0"/>
              <a:t>Spectral Clustering</a:t>
            </a:r>
            <a:r>
              <a:rPr lang="en-US" dirty="0"/>
              <a:t> is a method that uses the properties of a similarity matrix to find clusters in data, often revealing complex cluster structures.</a:t>
            </a:r>
          </a:p>
          <a:p>
            <a:r>
              <a:rPr lang="en-US" b="1" dirty="0"/>
              <a:t>Simple Meaning:</a:t>
            </a:r>
          </a:p>
          <a:p>
            <a:pPr>
              <a:buFont typeface="Arial" panose="020B0604020202020204" pitchFamily="34" charset="0"/>
              <a:buChar char="•"/>
            </a:pPr>
            <a:r>
              <a:rPr lang="en-US" b="1" dirty="0"/>
              <a:t>Goal</a:t>
            </a:r>
            <a:r>
              <a:rPr lang="en-US" dirty="0"/>
              <a:t>: To group data points into clusters by analyzing the structure of the data’s similarity relationships.</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b="1" dirty="0"/>
              <a:t>Compute Similarity</a:t>
            </a:r>
            <a:r>
              <a:rPr lang="en-US" dirty="0"/>
              <a:t>: Create a similarity matrix showing how similar each pair of data points is.</a:t>
            </a:r>
          </a:p>
          <a:p>
            <a:pPr marL="742950" lvl="1" indent="-285750">
              <a:buFont typeface="Arial" panose="020B0604020202020204" pitchFamily="34" charset="0"/>
              <a:buChar char="•"/>
            </a:pPr>
            <a:r>
              <a:rPr lang="en-US" b="1" dirty="0"/>
              <a:t>Use Graph Theory</a:t>
            </a:r>
            <a:r>
              <a:rPr lang="en-US" dirty="0"/>
              <a:t>: Construct a graph from the similarity matrix and analyze its properties using matrix calculations.</a:t>
            </a:r>
          </a:p>
          <a:p>
            <a:pPr marL="742950" lvl="1" indent="-285750">
              <a:buFont typeface="Arial" panose="020B0604020202020204" pitchFamily="34" charset="0"/>
              <a:buChar char="•"/>
            </a:pPr>
            <a:r>
              <a:rPr lang="en-US" b="1" dirty="0"/>
              <a:t>Dimensionality Reduction</a:t>
            </a:r>
            <a:r>
              <a:rPr lang="en-US" dirty="0"/>
              <a:t>: Transform the data into a lower-dimensional space using the results from the matrix calculations.</a:t>
            </a:r>
          </a:p>
          <a:p>
            <a:pPr marL="742950" lvl="1" indent="-285750">
              <a:buFont typeface="Arial" panose="020B0604020202020204" pitchFamily="34" charset="0"/>
              <a:buChar char="•"/>
            </a:pPr>
            <a:r>
              <a:rPr lang="en-US" b="1" dirty="0"/>
              <a:t>Cluster</a:t>
            </a:r>
            <a:r>
              <a:rPr lang="en-US" dirty="0"/>
              <a:t>: Apply a clustering algorithm (like K-means) to the transformed data to identify clusters.</a:t>
            </a:r>
          </a:p>
          <a:p>
            <a:r>
              <a:rPr lang="en-US" b="1" dirty="0"/>
              <a:t>Summary</a:t>
            </a:r>
          </a:p>
          <a:p>
            <a:r>
              <a:rPr lang="en-US" b="1" dirty="0"/>
              <a:t>Spectral Clustering</a:t>
            </a:r>
            <a:r>
              <a:rPr lang="en-US" dirty="0"/>
              <a:t> is like using the structure of a graph created from similarity information to simplify and uncover the cluster structure in the data.</a:t>
            </a:r>
          </a:p>
        </p:txBody>
      </p:sp>
      <p:sp>
        <p:nvSpPr>
          <p:cNvPr id="4" name="Picture Placeholder 3">
            <a:extLst>
              <a:ext uri="{FF2B5EF4-FFF2-40B4-BE49-F238E27FC236}">
                <a16:creationId xmlns:a16="http://schemas.microsoft.com/office/drawing/2014/main" id="{613D558E-600E-E1AF-3ACC-158A03445C2F}"/>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3F1CC28B-19BB-B14B-29E9-FF1846058DCC}"/>
              </a:ext>
            </a:extLst>
          </p:cNvPr>
          <p:cNvSpPr>
            <a:spLocks noGrp="1"/>
          </p:cNvSpPr>
          <p:nvPr>
            <p:ph type="sldNum" sz="quarter" idx="10"/>
          </p:nvPr>
        </p:nvSpPr>
        <p:spPr/>
        <p:txBody>
          <a:bodyPr/>
          <a:lstStyle/>
          <a:p>
            <a:fld id="{48F63A3B-78C7-47BE-AE5E-E10140E04643}" type="slidenum">
              <a:rPr lang="en-US" smtClean="0"/>
              <a:pPr/>
              <a:t>30</a:t>
            </a:fld>
            <a:endParaRPr lang="en-US" dirty="0"/>
          </a:p>
        </p:txBody>
      </p:sp>
    </p:spTree>
    <p:extLst>
      <p:ext uri="{BB962C8B-B14F-4D97-AF65-F5344CB8AC3E}">
        <p14:creationId xmlns:p14="http://schemas.microsoft.com/office/powerpoint/2010/main" val="3556908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C851-079F-0114-8E06-BDAC306A40D4}"/>
              </a:ext>
            </a:extLst>
          </p:cNvPr>
          <p:cNvSpPr>
            <a:spLocks noGrp="1"/>
          </p:cNvSpPr>
          <p:nvPr>
            <p:ph type="title"/>
          </p:nvPr>
        </p:nvSpPr>
        <p:spPr>
          <a:xfrm flipV="1">
            <a:off x="914400" y="233680"/>
            <a:ext cx="7843837" cy="823594"/>
          </a:xfrm>
        </p:spPr>
        <p:txBody>
          <a:bodyPr/>
          <a:lstStyle/>
          <a:p>
            <a:r>
              <a:rPr lang="en-IN" dirty="0"/>
              <a:t> </a:t>
            </a:r>
          </a:p>
        </p:txBody>
      </p:sp>
      <p:sp>
        <p:nvSpPr>
          <p:cNvPr id="4" name="Picture Placeholder 3">
            <a:extLst>
              <a:ext uri="{FF2B5EF4-FFF2-40B4-BE49-F238E27FC236}">
                <a16:creationId xmlns:a16="http://schemas.microsoft.com/office/drawing/2014/main" id="{F3EE11F5-9176-6915-F7D8-B07D46C6B1BA}"/>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EF51529F-79C9-3866-AFC8-3D014D13F2A3}"/>
              </a:ext>
            </a:extLst>
          </p:cNvPr>
          <p:cNvSpPr>
            <a:spLocks noGrp="1"/>
          </p:cNvSpPr>
          <p:nvPr>
            <p:ph type="sldNum" sz="quarter" idx="10"/>
          </p:nvPr>
        </p:nvSpPr>
        <p:spPr/>
        <p:txBody>
          <a:bodyPr/>
          <a:lstStyle/>
          <a:p>
            <a:fld id="{48F63A3B-78C7-47BE-AE5E-E10140E04643}" type="slidenum">
              <a:rPr lang="en-US" smtClean="0"/>
              <a:pPr/>
              <a:t>31</a:t>
            </a:fld>
            <a:endParaRPr lang="en-US" dirty="0"/>
          </a:p>
        </p:txBody>
      </p:sp>
      <p:pic>
        <p:nvPicPr>
          <p:cNvPr id="14338" name="Picture 2" descr="Spectral Clustering: A Comprehensive Guide for Beginners">
            <a:extLst>
              <a:ext uri="{FF2B5EF4-FFF2-40B4-BE49-F238E27FC236}">
                <a16:creationId xmlns:a16="http://schemas.microsoft.com/office/drawing/2014/main" id="{B88E7243-51E7-3A5E-7EEC-35E2DBE14155}"/>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609600" y="1058863"/>
            <a:ext cx="798988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536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C0EB-C519-3C9F-D349-BB687EF58AA0}"/>
              </a:ext>
            </a:extLst>
          </p:cNvPr>
          <p:cNvSpPr>
            <a:spLocks noGrp="1"/>
          </p:cNvSpPr>
          <p:nvPr>
            <p:ph type="title"/>
          </p:nvPr>
        </p:nvSpPr>
        <p:spPr>
          <a:xfrm flipV="1">
            <a:off x="914400" y="457198"/>
            <a:ext cx="7843837" cy="233681"/>
          </a:xfrm>
        </p:spPr>
        <p:txBody>
          <a:bodyPr/>
          <a:lstStyle/>
          <a:p>
            <a:r>
              <a:rPr lang="en-IN" dirty="0"/>
              <a:t> </a:t>
            </a:r>
          </a:p>
        </p:txBody>
      </p:sp>
      <p:sp>
        <p:nvSpPr>
          <p:cNvPr id="3" name="Content Placeholder 2">
            <a:extLst>
              <a:ext uri="{FF2B5EF4-FFF2-40B4-BE49-F238E27FC236}">
                <a16:creationId xmlns:a16="http://schemas.microsoft.com/office/drawing/2014/main" id="{E6C68549-D4C5-F9B4-0B17-4F4B60A257A7}"/>
              </a:ext>
            </a:extLst>
          </p:cNvPr>
          <p:cNvSpPr>
            <a:spLocks noGrp="1"/>
          </p:cNvSpPr>
          <p:nvPr>
            <p:ph idx="13"/>
          </p:nvPr>
        </p:nvSpPr>
        <p:spPr>
          <a:xfrm>
            <a:off x="914400" y="690879"/>
            <a:ext cx="7569200" cy="5588001"/>
          </a:xfrm>
        </p:spPr>
        <p:txBody>
          <a:bodyPr>
            <a:normAutofit fontScale="77500" lnSpcReduction="20000"/>
          </a:bodyPr>
          <a:lstStyle/>
          <a:p>
            <a:r>
              <a:rPr lang="en-US" b="1" dirty="0">
                <a:highlight>
                  <a:srgbClr val="00FF00"/>
                </a:highlight>
              </a:rPr>
              <a:t>Advantages:</a:t>
            </a:r>
          </a:p>
          <a:p>
            <a:endParaRPr lang="en-US" b="1" dirty="0">
              <a:highlight>
                <a:srgbClr val="00FF00"/>
              </a:highlight>
            </a:endParaRPr>
          </a:p>
          <a:p>
            <a:pPr>
              <a:buFont typeface="Arial" panose="020B0604020202020204" pitchFamily="34" charset="0"/>
              <a:buChar char="•"/>
            </a:pPr>
            <a:r>
              <a:rPr lang="en-US" b="1" dirty="0"/>
              <a:t>Effective for Complex Shapes</a:t>
            </a:r>
            <a:r>
              <a:rPr lang="en-US" dirty="0"/>
              <a:t>: Can find clusters that are not necessarily spherical or convex.</a:t>
            </a:r>
          </a:p>
          <a:p>
            <a:pPr>
              <a:buFont typeface="Arial" panose="020B0604020202020204" pitchFamily="34" charset="0"/>
              <a:buChar char="•"/>
            </a:pPr>
            <a:r>
              <a:rPr lang="en-US" b="1" dirty="0"/>
              <a:t>Handles Non-linearly Separable Data</a:t>
            </a:r>
            <a:r>
              <a:rPr lang="en-US" dirty="0"/>
              <a:t>: Suitable for datasets where clusters are connected in a non-linear way.</a:t>
            </a:r>
          </a:p>
          <a:p>
            <a:pPr>
              <a:buFont typeface="Arial" panose="020B0604020202020204" pitchFamily="34" charset="0"/>
              <a:buChar char="•"/>
            </a:pPr>
            <a:r>
              <a:rPr lang="en-US" b="1" dirty="0"/>
              <a:t>No Need to Specify Number of Clusters in Advance</a:t>
            </a:r>
            <a:r>
              <a:rPr lang="en-US" dirty="0"/>
              <a:t>: Sometimes provides better results when combined with algorithms that automatically determine the number of clusters.</a:t>
            </a:r>
          </a:p>
          <a:p>
            <a:pPr>
              <a:buFont typeface="Arial" panose="020B0604020202020204" pitchFamily="34" charset="0"/>
              <a:buChar char="•"/>
            </a:pPr>
            <a:r>
              <a:rPr lang="en-US" b="1" dirty="0"/>
              <a:t>Robust to Noise</a:t>
            </a:r>
            <a:r>
              <a:rPr lang="en-US" dirty="0"/>
              <a:t>: Less sensitive to noise compared to some other methods.</a:t>
            </a:r>
          </a:p>
          <a:p>
            <a:endParaRPr lang="en-US" dirty="0"/>
          </a:p>
          <a:p>
            <a:r>
              <a:rPr lang="en-US" b="1" dirty="0">
                <a:highlight>
                  <a:srgbClr val="00FF00"/>
                </a:highlight>
              </a:rPr>
              <a:t>Disadvantages:</a:t>
            </a:r>
          </a:p>
          <a:p>
            <a:endParaRPr lang="en-US" b="1" dirty="0">
              <a:highlight>
                <a:srgbClr val="00FF00"/>
              </a:highlight>
            </a:endParaRPr>
          </a:p>
          <a:p>
            <a:pPr>
              <a:buFont typeface="Arial" panose="020B0604020202020204" pitchFamily="34" charset="0"/>
              <a:buChar char="•"/>
            </a:pPr>
            <a:r>
              <a:rPr lang="en-US" b="1" dirty="0"/>
              <a:t>Computational Complexity</a:t>
            </a:r>
            <a:r>
              <a:rPr lang="en-US" dirty="0"/>
              <a:t>: Computationally expensive, especially for large datasets.</a:t>
            </a:r>
          </a:p>
          <a:p>
            <a:pPr>
              <a:buFont typeface="Arial" panose="020B0604020202020204" pitchFamily="34" charset="0"/>
              <a:buChar char="•"/>
            </a:pPr>
            <a:r>
              <a:rPr lang="en-US" b="1" dirty="0"/>
              <a:t>Memory Usage</a:t>
            </a:r>
            <a:r>
              <a:rPr lang="en-US" dirty="0"/>
              <a:t>: High memory usage due to the need to compute and store the similarity matrix.</a:t>
            </a:r>
          </a:p>
          <a:p>
            <a:pPr>
              <a:buFont typeface="Arial" panose="020B0604020202020204" pitchFamily="34" charset="0"/>
              <a:buChar char="•"/>
            </a:pPr>
            <a:r>
              <a:rPr lang="en-US" b="1" dirty="0"/>
              <a:t>Parameter Sensitivity</a:t>
            </a:r>
            <a:r>
              <a:rPr lang="en-US" dirty="0"/>
              <a:t>: Sensitive to the choice of similarity measure and parameters (e.g., the number of eigenvectors).</a:t>
            </a:r>
          </a:p>
          <a:p>
            <a:pPr>
              <a:buFont typeface="Arial" panose="020B0604020202020204" pitchFamily="34" charset="0"/>
              <a:buChar char="•"/>
            </a:pPr>
            <a:r>
              <a:rPr lang="en-US" b="1" dirty="0"/>
              <a:t>High-Dimensional Data</a:t>
            </a:r>
            <a:r>
              <a:rPr lang="en-US" dirty="0"/>
              <a:t>: May not perform well with very high-dimensional data due to the curse of dimensionality.</a:t>
            </a:r>
          </a:p>
          <a:p>
            <a:pPr>
              <a:buFont typeface="Arial" panose="020B0604020202020204" pitchFamily="34" charset="0"/>
              <a:buChar char="•"/>
            </a:pPr>
            <a:r>
              <a:rPr lang="en-US" b="1" dirty="0"/>
              <a:t>Complexity</a:t>
            </a:r>
            <a:r>
              <a:rPr lang="en-US" dirty="0"/>
              <a:t>: Requires multiple steps and intermediate calculations, making it more complex to implement and tune.</a:t>
            </a:r>
          </a:p>
          <a:p>
            <a:endParaRPr lang="en-IN" dirty="0"/>
          </a:p>
        </p:txBody>
      </p:sp>
      <p:sp>
        <p:nvSpPr>
          <p:cNvPr id="4" name="Picture Placeholder 3">
            <a:extLst>
              <a:ext uri="{FF2B5EF4-FFF2-40B4-BE49-F238E27FC236}">
                <a16:creationId xmlns:a16="http://schemas.microsoft.com/office/drawing/2014/main" id="{DA252E85-93FE-B4F5-972C-9CBF64189139}"/>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65330F77-50D2-4CE0-1FEB-E03D3AB163D2}"/>
              </a:ext>
            </a:extLst>
          </p:cNvPr>
          <p:cNvSpPr>
            <a:spLocks noGrp="1"/>
          </p:cNvSpPr>
          <p:nvPr>
            <p:ph type="sldNum" sz="quarter" idx="10"/>
          </p:nvPr>
        </p:nvSpPr>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251406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10FA-7DE7-6469-728F-5EB47639201D}"/>
              </a:ext>
            </a:extLst>
          </p:cNvPr>
          <p:cNvSpPr>
            <a:spLocks noGrp="1"/>
          </p:cNvSpPr>
          <p:nvPr>
            <p:ph type="title"/>
          </p:nvPr>
        </p:nvSpPr>
        <p:spPr>
          <a:xfrm flipV="1">
            <a:off x="914400" y="0"/>
            <a:ext cx="7843837" cy="1057274"/>
          </a:xfrm>
        </p:spPr>
        <p:txBody>
          <a:bodyPr/>
          <a:lstStyle/>
          <a:p>
            <a:r>
              <a:rPr lang="en-IN" dirty="0"/>
              <a:t> </a:t>
            </a:r>
          </a:p>
        </p:txBody>
      </p:sp>
      <p:sp>
        <p:nvSpPr>
          <p:cNvPr id="4" name="Picture Placeholder 3">
            <a:extLst>
              <a:ext uri="{FF2B5EF4-FFF2-40B4-BE49-F238E27FC236}">
                <a16:creationId xmlns:a16="http://schemas.microsoft.com/office/drawing/2014/main" id="{2C31AF14-CCEC-5100-8C87-501F29E6FB88}"/>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DCA10D19-4194-77D9-FDC1-543A515D04CC}"/>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5122" name="Picture 2" descr="Bisecting K-Means Algorithm — Clustering in Machine Learning ...">
            <a:extLst>
              <a:ext uri="{FF2B5EF4-FFF2-40B4-BE49-F238E27FC236}">
                <a16:creationId xmlns:a16="http://schemas.microsoft.com/office/drawing/2014/main" id="{37668819-0446-1559-2C09-F39272F68AED}"/>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960880" y="1940560"/>
            <a:ext cx="5598160" cy="411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45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4B95-196B-A001-E643-5F059BF03B6C}"/>
              </a:ext>
            </a:extLst>
          </p:cNvPr>
          <p:cNvSpPr>
            <a:spLocks noGrp="1"/>
          </p:cNvSpPr>
          <p:nvPr>
            <p:ph type="title"/>
          </p:nvPr>
        </p:nvSpPr>
        <p:spPr>
          <a:xfrm>
            <a:off x="914400" y="1057274"/>
            <a:ext cx="6583680" cy="45719"/>
          </a:xfrm>
        </p:spPr>
        <p:txBody>
          <a:bodyPr/>
          <a:lstStyle/>
          <a:p>
            <a:r>
              <a:rPr lang="en-IN" dirty="0"/>
              <a:t>    </a:t>
            </a:r>
          </a:p>
        </p:txBody>
      </p:sp>
      <p:sp>
        <p:nvSpPr>
          <p:cNvPr id="3" name="Content Placeholder 2">
            <a:extLst>
              <a:ext uri="{FF2B5EF4-FFF2-40B4-BE49-F238E27FC236}">
                <a16:creationId xmlns:a16="http://schemas.microsoft.com/office/drawing/2014/main" id="{78A0FC6B-25DD-8E05-9C3A-1EFF07CAE3D5}"/>
              </a:ext>
            </a:extLst>
          </p:cNvPr>
          <p:cNvSpPr>
            <a:spLocks noGrp="1"/>
          </p:cNvSpPr>
          <p:nvPr>
            <p:ph idx="1"/>
          </p:nvPr>
        </p:nvSpPr>
        <p:spPr>
          <a:xfrm>
            <a:off x="914400" y="1222310"/>
            <a:ext cx="6583680" cy="5170093"/>
          </a:xfrm>
        </p:spPr>
        <p:txBody>
          <a:bodyPr>
            <a:normAutofit fontScale="25000" lnSpcReduction="20000"/>
          </a:bodyPr>
          <a:lstStyle/>
          <a:p>
            <a:r>
              <a:rPr lang="en-US" sz="7400" b="1" dirty="0">
                <a:highlight>
                  <a:srgbClr val="00FF00"/>
                </a:highlight>
              </a:rPr>
              <a:t>Advantages:</a:t>
            </a:r>
          </a:p>
          <a:p>
            <a:pPr lvl="2">
              <a:buFont typeface="+mj-lt"/>
              <a:buAutoNum type="arabicPeriod"/>
            </a:pPr>
            <a:r>
              <a:rPr lang="en-US" sz="6800" b="1" dirty="0"/>
              <a:t>Improved Clustering Quality</a:t>
            </a:r>
            <a:endParaRPr lang="en-US" sz="6800" dirty="0"/>
          </a:p>
          <a:p>
            <a:pPr lvl="2">
              <a:buFont typeface="+mj-lt"/>
              <a:buAutoNum type="arabicPeriod"/>
            </a:pPr>
            <a:r>
              <a:rPr lang="en-US" sz="6800" b="1" dirty="0"/>
              <a:t>Better Handling of Non-Spherical Clusters</a:t>
            </a:r>
            <a:endParaRPr lang="en-US" sz="6800" dirty="0"/>
          </a:p>
          <a:p>
            <a:pPr lvl="2">
              <a:buFont typeface="+mj-lt"/>
              <a:buAutoNum type="arabicPeriod"/>
            </a:pPr>
            <a:r>
              <a:rPr lang="en-US" sz="6800" b="1" dirty="0"/>
              <a:t>Interpretability</a:t>
            </a:r>
            <a:endParaRPr lang="en-US" sz="6800" dirty="0"/>
          </a:p>
          <a:p>
            <a:pPr lvl="2">
              <a:buFont typeface="+mj-lt"/>
              <a:buAutoNum type="arabicPeriod"/>
            </a:pPr>
            <a:r>
              <a:rPr lang="en-US" sz="6800" b="1" dirty="0"/>
              <a:t>Scalability</a:t>
            </a:r>
          </a:p>
          <a:p>
            <a:endParaRPr lang="en-US" sz="7400" dirty="0"/>
          </a:p>
          <a:p>
            <a:r>
              <a:rPr lang="en-US" sz="7400" b="1" dirty="0">
                <a:highlight>
                  <a:srgbClr val="00FF00"/>
                </a:highlight>
              </a:rPr>
              <a:t>Disadvantages:</a:t>
            </a:r>
          </a:p>
          <a:p>
            <a:pPr lvl="2">
              <a:buFont typeface="+mj-lt"/>
              <a:buAutoNum type="arabicPeriod"/>
            </a:pPr>
            <a:r>
              <a:rPr lang="en-US" sz="6800" b="1" dirty="0"/>
              <a:t>Computational Cost</a:t>
            </a:r>
            <a:endParaRPr lang="en-US" sz="6800" dirty="0"/>
          </a:p>
          <a:p>
            <a:pPr lvl="2">
              <a:buFont typeface="+mj-lt"/>
              <a:buAutoNum type="arabicPeriod"/>
            </a:pPr>
            <a:r>
              <a:rPr lang="en-US" sz="6800" b="1" dirty="0"/>
              <a:t>Choice of Initial Splits</a:t>
            </a:r>
            <a:endParaRPr lang="en-US" sz="6800" dirty="0"/>
          </a:p>
          <a:p>
            <a:pPr lvl="2">
              <a:buFont typeface="+mj-lt"/>
              <a:buAutoNum type="arabicPeriod"/>
            </a:pPr>
            <a:r>
              <a:rPr lang="en-US" sz="6800" b="1" dirty="0"/>
              <a:t>Fixed Number of Clusters</a:t>
            </a:r>
            <a:endParaRPr lang="en-US" sz="6800" dirty="0"/>
          </a:p>
          <a:p>
            <a:pPr lvl="2">
              <a:buFont typeface="+mj-lt"/>
              <a:buAutoNum type="arabicPeriod"/>
            </a:pPr>
            <a:r>
              <a:rPr lang="en-US" sz="6800" b="1" dirty="0"/>
              <a:t>Complexity in Interpretation</a:t>
            </a:r>
            <a:endParaRPr lang="en-US" sz="6800" dirty="0"/>
          </a:p>
          <a:p>
            <a:pPr lvl="2">
              <a:buFont typeface="+mj-lt"/>
              <a:buAutoNum type="arabicPeriod"/>
            </a:pPr>
            <a:r>
              <a:rPr lang="en-US" sz="6800" b="1" dirty="0"/>
              <a:t>Local Minima</a:t>
            </a:r>
            <a:endParaRPr lang="en-US" sz="6800" dirty="0"/>
          </a:p>
          <a:p>
            <a:endParaRPr lang="en-IN" dirty="0"/>
          </a:p>
        </p:txBody>
      </p:sp>
      <p:sp>
        <p:nvSpPr>
          <p:cNvPr id="4" name="Slide Number Placeholder 3">
            <a:extLst>
              <a:ext uri="{FF2B5EF4-FFF2-40B4-BE49-F238E27FC236}">
                <a16:creationId xmlns:a16="http://schemas.microsoft.com/office/drawing/2014/main" id="{0130F04C-1BA2-3A32-9AB2-A5ADB53AE8C5}"/>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77683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A35B-A89E-2717-3DB4-3332F7845A43}"/>
              </a:ext>
            </a:extLst>
          </p:cNvPr>
          <p:cNvSpPr>
            <a:spLocks noGrp="1"/>
          </p:cNvSpPr>
          <p:nvPr>
            <p:ph type="title"/>
          </p:nvPr>
        </p:nvSpPr>
        <p:spPr>
          <a:xfrm>
            <a:off x="914400" y="457200"/>
            <a:ext cx="6583680" cy="1412240"/>
          </a:xfrm>
        </p:spPr>
        <p:txBody>
          <a:bodyPr/>
          <a:lstStyle/>
          <a:p>
            <a:r>
              <a:rPr lang="en-US" dirty="0"/>
              <a:t>Agglomerative clustering</a:t>
            </a:r>
            <a:endParaRPr lang="en-IN" dirty="0"/>
          </a:p>
        </p:txBody>
      </p:sp>
      <p:sp>
        <p:nvSpPr>
          <p:cNvPr id="3" name="Content Placeholder 2">
            <a:extLst>
              <a:ext uri="{FF2B5EF4-FFF2-40B4-BE49-F238E27FC236}">
                <a16:creationId xmlns:a16="http://schemas.microsoft.com/office/drawing/2014/main" id="{FED0F172-8B06-B889-8176-504A5293A02E}"/>
              </a:ext>
            </a:extLst>
          </p:cNvPr>
          <p:cNvSpPr>
            <a:spLocks noGrp="1"/>
          </p:cNvSpPr>
          <p:nvPr>
            <p:ph idx="1"/>
          </p:nvPr>
        </p:nvSpPr>
        <p:spPr>
          <a:xfrm>
            <a:off x="914400" y="2296160"/>
            <a:ext cx="6979920" cy="4053840"/>
          </a:xfrm>
        </p:spPr>
        <p:txBody>
          <a:bodyPr>
            <a:normAutofit/>
          </a:bodyPr>
          <a:lstStyle/>
          <a:p>
            <a:r>
              <a:rPr lang="en-US" sz="1400" b="1" dirty="0"/>
              <a:t>Agglomerative Clustering</a:t>
            </a:r>
            <a:r>
              <a:rPr lang="en-US" sz="1400" dirty="0"/>
              <a:t> is a type of hierarchical clustering method that builds clusters by progressively merging smaller clusters into larger ones.</a:t>
            </a:r>
          </a:p>
          <a:p>
            <a:r>
              <a:rPr lang="en-US" sz="1400" dirty="0"/>
              <a:t>Goal : To group data points into clusters by starting with each point as its own cluster and then combining clusters step-by-step.</a:t>
            </a:r>
          </a:p>
          <a:p>
            <a:r>
              <a:rPr lang="en-US" sz="1400" dirty="0"/>
              <a:t>How it works:</a:t>
            </a:r>
          </a:p>
          <a:p>
            <a:r>
              <a:rPr lang="en-US" sz="1400" b="1" dirty="0"/>
              <a:t>Start with Individual Points</a:t>
            </a:r>
            <a:r>
              <a:rPr lang="en-US" sz="1400" dirty="0"/>
              <a:t>: Begin with each data point as its own separate cluster</a:t>
            </a:r>
          </a:p>
          <a:p>
            <a:r>
              <a:rPr lang="en-US" sz="1400" b="1" dirty="0"/>
              <a:t>Merge Closest Clusters</a:t>
            </a:r>
            <a:r>
              <a:rPr lang="en-US" sz="1400" dirty="0"/>
              <a:t>: Find the two closest clusters and merge them into a single cluster.</a:t>
            </a:r>
          </a:p>
          <a:p>
            <a:r>
              <a:rPr lang="en-US" sz="1400" b="1" dirty="0"/>
              <a:t>Repeat</a:t>
            </a:r>
            <a:r>
              <a:rPr lang="en-US" sz="1400" dirty="0"/>
              <a:t>: Continue merging the closest clusters until all points are grouped into a single cluster or until a desired number of clusters is achieved.</a:t>
            </a:r>
          </a:p>
          <a:p>
            <a:r>
              <a:rPr lang="en-US" sz="1400" b="1" dirty="0"/>
              <a:t>Create a Dendrogram</a:t>
            </a:r>
            <a:r>
              <a:rPr lang="en-US" sz="1400" dirty="0"/>
              <a:t>: The process can be visualized using a dendrogram, a tree-like diagram showing how clusters are merged.</a:t>
            </a:r>
          </a:p>
          <a:p>
            <a:endParaRPr lang="en-IN" dirty="0"/>
          </a:p>
        </p:txBody>
      </p:sp>
      <p:sp>
        <p:nvSpPr>
          <p:cNvPr id="4" name="Slide Number Placeholder 3">
            <a:extLst>
              <a:ext uri="{FF2B5EF4-FFF2-40B4-BE49-F238E27FC236}">
                <a16:creationId xmlns:a16="http://schemas.microsoft.com/office/drawing/2014/main" id="{036ADFB6-6B54-778E-364C-B4A1D0B840A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19580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E60F-00A5-8C2D-5851-6B58D3D4DDA6}"/>
              </a:ext>
            </a:extLst>
          </p:cNvPr>
          <p:cNvSpPr>
            <a:spLocks noGrp="1"/>
          </p:cNvSpPr>
          <p:nvPr>
            <p:ph type="title"/>
          </p:nvPr>
        </p:nvSpPr>
        <p:spPr>
          <a:xfrm flipV="1">
            <a:off x="914400" y="457199"/>
            <a:ext cx="7843837" cy="600075"/>
          </a:xfrm>
        </p:spPr>
        <p:txBody>
          <a:bodyPr/>
          <a:lstStyle/>
          <a:p>
            <a:r>
              <a:rPr lang="en-IN" dirty="0"/>
              <a:t> </a:t>
            </a:r>
          </a:p>
        </p:txBody>
      </p:sp>
      <p:sp>
        <p:nvSpPr>
          <p:cNvPr id="4" name="Picture Placeholder 3">
            <a:extLst>
              <a:ext uri="{FF2B5EF4-FFF2-40B4-BE49-F238E27FC236}">
                <a16:creationId xmlns:a16="http://schemas.microsoft.com/office/drawing/2014/main" id="{C1B1C2EC-6E82-303C-9EEA-5224BADAFF6A}"/>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288EB433-92DB-BC8F-7B3E-235F461B748F}"/>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6150" name="Picture 6" descr="Agglomerative Hierarchical Clustering - Datanovia">
            <a:extLst>
              <a:ext uri="{FF2B5EF4-FFF2-40B4-BE49-F238E27FC236}">
                <a16:creationId xmlns:a16="http://schemas.microsoft.com/office/drawing/2014/main" id="{A130D478-2985-A69C-67AC-5EE75D175937}"/>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478064" y="701675"/>
            <a:ext cx="6487375" cy="535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2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47C5-4245-E97A-E6E2-4321FDC3315D}"/>
              </a:ext>
            </a:extLst>
          </p:cNvPr>
          <p:cNvSpPr>
            <a:spLocks noGrp="1"/>
          </p:cNvSpPr>
          <p:nvPr>
            <p:ph type="title"/>
          </p:nvPr>
        </p:nvSpPr>
        <p:spPr>
          <a:xfrm>
            <a:off x="914400" y="1057274"/>
            <a:ext cx="7843837" cy="45719"/>
          </a:xfrm>
        </p:spPr>
        <p:txBody>
          <a:bodyPr/>
          <a:lstStyle/>
          <a:p>
            <a:r>
              <a:rPr lang="en-IN" dirty="0"/>
              <a:t> </a:t>
            </a:r>
          </a:p>
        </p:txBody>
      </p:sp>
      <p:sp>
        <p:nvSpPr>
          <p:cNvPr id="3" name="Content Placeholder 2">
            <a:extLst>
              <a:ext uri="{FF2B5EF4-FFF2-40B4-BE49-F238E27FC236}">
                <a16:creationId xmlns:a16="http://schemas.microsoft.com/office/drawing/2014/main" id="{BEA0AA4C-2440-2EC2-CBA9-B1CA26B2A794}"/>
              </a:ext>
            </a:extLst>
          </p:cNvPr>
          <p:cNvSpPr>
            <a:spLocks noGrp="1"/>
          </p:cNvSpPr>
          <p:nvPr>
            <p:ph idx="13"/>
          </p:nvPr>
        </p:nvSpPr>
        <p:spPr>
          <a:xfrm>
            <a:off x="914400" y="1057274"/>
            <a:ext cx="7498080" cy="4996335"/>
          </a:xfrm>
        </p:spPr>
        <p:txBody>
          <a:bodyPr>
            <a:normAutofit/>
          </a:bodyPr>
          <a:lstStyle/>
          <a:p>
            <a:r>
              <a:rPr lang="en-US" b="1" dirty="0">
                <a:highlight>
                  <a:srgbClr val="00FF00"/>
                </a:highlight>
              </a:rPr>
              <a:t>Advantages :</a:t>
            </a:r>
          </a:p>
          <a:p>
            <a:pPr lvl="2">
              <a:buFont typeface="+mj-lt"/>
              <a:buAutoNum type="arabicPeriod"/>
            </a:pPr>
            <a:r>
              <a:rPr lang="en-US" sz="2000" b="1" dirty="0"/>
              <a:t>No Need to Specify Number of Clusters</a:t>
            </a:r>
            <a:endParaRPr lang="en-US" sz="2000" dirty="0"/>
          </a:p>
          <a:p>
            <a:pPr lvl="2">
              <a:buFont typeface="+mj-lt"/>
              <a:buAutoNum type="arabicPeriod"/>
            </a:pPr>
            <a:r>
              <a:rPr lang="en-US" sz="2000" b="1" dirty="0"/>
              <a:t>Hierarchical Structure</a:t>
            </a:r>
            <a:endParaRPr lang="en-US" sz="2000" dirty="0"/>
          </a:p>
          <a:p>
            <a:pPr lvl="2">
              <a:buFont typeface="+mj-lt"/>
              <a:buAutoNum type="arabicPeriod"/>
            </a:pPr>
            <a:r>
              <a:rPr lang="en-US" sz="2000" b="1" dirty="0"/>
              <a:t>Flexibility</a:t>
            </a:r>
            <a:endParaRPr lang="en-US" sz="2000" dirty="0"/>
          </a:p>
          <a:p>
            <a:pPr lvl="2">
              <a:buFont typeface="+mj-lt"/>
              <a:buAutoNum type="arabicPeriod"/>
            </a:pPr>
            <a:r>
              <a:rPr lang="en-US" sz="2000" b="1" dirty="0"/>
              <a:t>Intuitive and Simple</a:t>
            </a:r>
          </a:p>
          <a:p>
            <a:pPr marL="338328" lvl="2" indent="0">
              <a:buNone/>
            </a:pPr>
            <a:endParaRPr lang="en-US" sz="2000" b="1" dirty="0"/>
          </a:p>
          <a:p>
            <a:pPr marL="338328" lvl="2" indent="0">
              <a:buNone/>
            </a:pPr>
            <a:endParaRPr lang="en-US" sz="2000" dirty="0"/>
          </a:p>
          <a:p>
            <a:r>
              <a:rPr lang="en-US" b="1" dirty="0">
                <a:highlight>
                  <a:srgbClr val="00FF00"/>
                </a:highlight>
              </a:rPr>
              <a:t>Disadvantages : </a:t>
            </a:r>
          </a:p>
          <a:p>
            <a:pPr lvl="2">
              <a:buFont typeface="+mj-lt"/>
              <a:buAutoNum type="arabicPeriod"/>
            </a:pPr>
            <a:r>
              <a:rPr lang="en-US" sz="2000" b="1" dirty="0"/>
              <a:t>Computational Complexity</a:t>
            </a:r>
            <a:endParaRPr lang="en-US" sz="2000" dirty="0"/>
          </a:p>
          <a:p>
            <a:pPr lvl="2">
              <a:buFont typeface="+mj-lt"/>
              <a:buAutoNum type="arabicPeriod"/>
            </a:pPr>
            <a:r>
              <a:rPr lang="en-US" sz="2000" b="1" dirty="0"/>
              <a:t>Memory Usage</a:t>
            </a:r>
            <a:endParaRPr lang="en-US" sz="2000" dirty="0"/>
          </a:p>
          <a:p>
            <a:pPr lvl="2">
              <a:buFont typeface="+mj-lt"/>
              <a:buAutoNum type="arabicPeriod"/>
            </a:pPr>
            <a:r>
              <a:rPr lang="en-US" sz="2000" b="1" dirty="0"/>
              <a:t>Sensitivity to Noise and Outliers</a:t>
            </a:r>
            <a:endParaRPr lang="en-US" sz="2000" dirty="0"/>
          </a:p>
          <a:p>
            <a:pPr lvl="2">
              <a:buFont typeface="+mj-lt"/>
              <a:buAutoNum type="arabicPeriod"/>
            </a:pPr>
            <a:r>
              <a:rPr lang="en-US" sz="2000" b="1" dirty="0"/>
              <a:t>Lack of Scalability</a:t>
            </a:r>
            <a:endParaRPr lang="en-US" sz="2000" dirty="0"/>
          </a:p>
          <a:p>
            <a:pPr lvl="2">
              <a:buFont typeface="+mj-lt"/>
              <a:buAutoNum type="arabicPeriod"/>
            </a:pPr>
            <a:r>
              <a:rPr lang="en-US" sz="2000" b="1" dirty="0"/>
              <a:t>Potential for Suboptimal Clustering</a:t>
            </a:r>
            <a:endParaRPr lang="en-US" sz="2000" dirty="0"/>
          </a:p>
          <a:p>
            <a:pPr lvl="2">
              <a:buFont typeface="+mj-lt"/>
              <a:buAutoNum type="arabicPeriod"/>
            </a:pPr>
            <a:r>
              <a:rPr lang="en-US" sz="2000" b="1" dirty="0"/>
              <a:t>Fixed Clustering Structure</a:t>
            </a:r>
            <a:endParaRPr lang="en-US" dirty="0"/>
          </a:p>
          <a:p>
            <a:endParaRPr lang="en-IN" dirty="0"/>
          </a:p>
        </p:txBody>
      </p:sp>
      <p:sp>
        <p:nvSpPr>
          <p:cNvPr id="4" name="Picture Placeholder 3">
            <a:extLst>
              <a:ext uri="{FF2B5EF4-FFF2-40B4-BE49-F238E27FC236}">
                <a16:creationId xmlns:a16="http://schemas.microsoft.com/office/drawing/2014/main" id="{CD5D97F5-3E09-D8A3-8BD6-F85A90B0D972}"/>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77A978D3-D9ED-B136-C65F-F8B782F5C0D0}"/>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02942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9813-D6D2-FCB1-486B-FF0E2714EC3A}"/>
              </a:ext>
            </a:extLst>
          </p:cNvPr>
          <p:cNvSpPr>
            <a:spLocks noGrp="1"/>
          </p:cNvSpPr>
          <p:nvPr>
            <p:ph type="title"/>
          </p:nvPr>
        </p:nvSpPr>
        <p:spPr/>
        <p:txBody>
          <a:bodyPr/>
          <a:lstStyle/>
          <a:p>
            <a:r>
              <a:rPr lang="en-US" b="1" dirty="0"/>
              <a:t>BIRCH Clustering</a:t>
            </a:r>
            <a:endParaRPr lang="en-IN" dirty="0"/>
          </a:p>
        </p:txBody>
      </p:sp>
      <p:sp>
        <p:nvSpPr>
          <p:cNvPr id="3" name="Content Placeholder 2">
            <a:extLst>
              <a:ext uri="{FF2B5EF4-FFF2-40B4-BE49-F238E27FC236}">
                <a16:creationId xmlns:a16="http://schemas.microsoft.com/office/drawing/2014/main" id="{0D7C1176-C3D2-222F-54E8-F3F6E3A1799A}"/>
              </a:ext>
            </a:extLst>
          </p:cNvPr>
          <p:cNvSpPr>
            <a:spLocks noGrp="1"/>
          </p:cNvSpPr>
          <p:nvPr>
            <p:ph idx="13"/>
          </p:nvPr>
        </p:nvSpPr>
        <p:spPr>
          <a:xfrm>
            <a:off x="914400" y="2331791"/>
            <a:ext cx="6903076" cy="4079169"/>
          </a:xfrm>
        </p:spPr>
        <p:txBody>
          <a:bodyPr>
            <a:normAutofit/>
          </a:bodyPr>
          <a:lstStyle/>
          <a:p>
            <a:r>
              <a:rPr lang="en-US" sz="1800" b="1" dirty="0"/>
              <a:t>BIRCH (Balanced Iterative Reducing and Clustering using Hierarchies)</a:t>
            </a:r>
            <a:r>
              <a:rPr lang="en-US" sz="1800" dirty="0"/>
              <a:t> is a clustering algorithm designed for large datasets. It aims to handle large-scale data efficiently and perform clustering in a memory-efficient way.</a:t>
            </a:r>
          </a:p>
          <a:p>
            <a:r>
              <a:rPr lang="en-US" sz="1800" b="1" dirty="0"/>
              <a:t>BIRCH</a:t>
            </a:r>
            <a:r>
              <a:rPr lang="en-US" sz="1800" dirty="0"/>
              <a:t> is a hierarchical clustering algorithm that creates a clustering feature tree (CF Tree) to summarize and manage the dataset</a:t>
            </a:r>
          </a:p>
          <a:p>
            <a:endParaRPr lang="en-US" sz="1800" dirty="0"/>
          </a:p>
          <a:p>
            <a:r>
              <a:rPr lang="en-US" sz="1400" b="1" dirty="0"/>
              <a:t>BIRCH</a:t>
            </a:r>
            <a:r>
              <a:rPr lang="en-US" sz="1400" dirty="0"/>
              <a:t> clusters large datasets by:</a:t>
            </a:r>
          </a:p>
          <a:p>
            <a:pPr>
              <a:buFont typeface="Arial" panose="020B0604020202020204" pitchFamily="34" charset="0"/>
              <a:buChar char="•"/>
            </a:pPr>
            <a:r>
              <a:rPr lang="en-US" sz="1400" b="1" dirty="0"/>
              <a:t>Balancing</a:t>
            </a:r>
            <a:r>
              <a:rPr lang="en-US" sz="1400" dirty="0"/>
              <a:t> memory and computation,</a:t>
            </a:r>
          </a:p>
          <a:p>
            <a:pPr>
              <a:buFont typeface="Arial" panose="020B0604020202020204" pitchFamily="34" charset="0"/>
              <a:buChar char="•"/>
            </a:pPr>
            <a:r>
              <a:rPr lang="en-US" sz="1400" b="1" dirty="0"/>
              <a:t>Iteratively</a:t>
            </a:r>
            <a:r>
              <a:rPr lang="en-US" sz="1400" dirty="0"/>
              <a:t> processing the data,</a:t>
            </a:r>
          </a:p>
          <a:p>
            <a:pPr>
              <a:buFont typeface="Arial" panose="020B0604020202020204" pitchFamily="34" charset="0"/>
              <a:buChar char="•"/>
            </a:pPr>
            <a:r>
              <a:rPr lang="en-US" sz="1400" b="1" dirty="0"/>
              <a:t>Reducing</a:t>
            </a:r>
            <a:r>
              <a:rPr lang="en-US" sz="1400" dirty="0"/>
              <a:t> the data to manageable summaries (CF Tree),</a:t>
            </a:r>
          </a:p>
          <a:p>
            <a:pPr>
              <a:buFont typeface="Arial" panose="020B0604020202020204" pitchFamily="34" charset="0"/>
              <a:buChar char="•"/>
            </a:pPr>
            <a:r>
              <a:rPr lang="en-US" sz="1400" b="1" dirty="0"/>
              <a:t>Clustering</a:t>
            </a:r>
            <a:r>
              <a:rPr lang="en-US" sz="1400" dirty="0"/>
              <a:t> the summarized data,</a:t>
            </a:r>
          </a:p>
          <a:p>
            <a:pPr>
              <a:buFont typeface="Arial" panose="020B0604020202020204" pitchFamily="34" charset="0"/>
              <a:buChar char="•"/>
            </a:pPr>
            <a:r>
              <a:rPr lang="en-US" sz="1400" b="1" dirty="0"/>
              <a:t>Using</a:t>
            </a:r>
            <a:r>
              <a:rPr lang="en-US" sz="1400" dirty="0"/>
              <a:t> a hierarchical structure to efficiently organize and process the data.</a:t>
            </a:r>
          </a:p>
          <a:p>
            <a:r>
              <a:rPr lang="en-US" sz="1400" dirty="0"/>
              <a:t>This combination of techniques allows BIRCH to handle large-scale clustering problems effectively.</a:t>
            </a:r>
          </a:p>
          <a:p>
            <a:endParaRPr lang="en-IN" sz="1800" dirty="0"/>
          </a:p>
        </p:txBody>
      </p:sp>
      <p:sp>
        <p:nvSpPr>
          <p:cNvPr id="4" name="Picture Placeholder 3">
            <a:extLst>
              <a:ext uri="{FF2B5EF4-FFF2-40B4-BE49-F238E27FC236}">
                <a16:creationId xmlns:a16="http://schemas.microsoft.com/office/drawing/2014/main" id="{78AD8F46-4C4E-4C16-A172-49E04C6EE1F2}"/>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E7DBBBCD-E986-038E-AB25-3DC639EE7C4E}"/>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15592555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{9FCF9769-613D-4042-B2EA-3FA0F9E6B417}tf78438558_win32</Template>
  <TotalTime>536</TotalTime>
  <Words>2877</Words>
  <Application>Microsoft Office PowerPoint</Application>
  <PresentationFormat>Widescreen</PresentationFormat>
  <Paragraphs>317</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Black</vt:lpstr>
      <vt:lpstr>Calibri</vt:lpstr>
      <vt:lpstr>Sabon Next LT</vt:lpstr>
      <vt:lpstr>Custom</vt:lpstr>
      <vt:lpstr>Clustering  </vt:lpstr>
      <vt:lpstr>TYPES</vt:lpstr>
      <vt:lpstr>Bisecting Kmeans clustering </vt:lpstr>
      <vt:lpstr> </vt:lpstr>
      <vt:lpstr>    </vt:lpstr>
      <vt:lpstr>Agglomerative clustering</vt:lpstr>
      <vt:lpstr> </vt:lpstr>
      <vt:lpstr> </vt:lpstr>
      <vt:lpstr>BIRCH Clustering</vt:lpstr>
      <vt:lpstr> </vt:lpstr>
      <vt:lpstr> </vt:lpstr>
      <vt:lpstr>MeanShift Clustering</vt:lpstr>
      <vt:lpstr> </vt:lpstr>
      <vt:lpstr> </vt:lpstr>
      <vt:lpstr>Affinity Propagation Clustering</vt:lpstr>
      <vt:lpstr> </vt:lpstr>
      <vt:lpstr> </vt:lpstr>
      <vt:lpstr>DBSCAN clustering</vt:lpstr>
      <vt:lpstr>  </vt:lpstr>
      <vt:lpstr> </vt:lpstr>
      <vt:lpstr>K-means Clustering</vt:lpstr>
      <vt:lpstr> </vt:lpstr>
      <vt:lpstr> </vt:lpstr>
      <vt:lpstr>HDBSCAN clustering </vt:lpstr>
      <vt:lpstr> </vt:lpstr>
      <vt:lpstr> </vt:lpstr>
      <vt:lpstr>Optics clustering </vt:lpstr>
      <vt:lpstr> </vt:lpstr>
      <vt:lpstr> </vt:lpstr>
      <vt:lpstr>Spectral clustering</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NANDHINI P</dc:creator>
  <cp:lastModifiedBy>NANDHINI P</cp:lastModifiedBy>
  <cp:revision>3</cp:revision>
  <dcterms:created xsi:type="dcterms:W3CDTF">2024-08-25T07:05:38Z</dcterms:created>
  <dcterms:modified xsi:type="dcterms:W3CDTF">2024-08-25T16:01:56Z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