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E450-4CD4-2C79-6023-074015A16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Helvetica" pitchFamily="2" charset="0"/>
              </a:rPr>
              <a:t>Gender disparity in microfinance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509C3-32F2-A83E-62E1-D6302194E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Nandhini Sridhar</a:t>
            </a:r>
          </a:p>
        </p:txBody>
      </p:sp>
    </p:spTree>
    <p:extLst>
      <p:ext uri="{BB962C8B-B14F-4D97-AF65-F5344CB8AC3E}">
        <p14:creationId xmlns:p14="http://schemas.microsoft.com/office/powerpoint/2010/main" val="352572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DF8B-113B-33B1-88B0-CE1FE640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How does the money supply impact the gender ratio of micro-loan recipients?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2FE0-70BD-9EFC-9247-17B3BF11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Original goals of microfinance </a:t>
            </a:r>
          </a:p>
          <a:p>
            <a:pPr lvl="1"/>
            <a:r>
              <a:rPr lang="en-US" i="0" dirty="0">
                <a:latin typeface="Helvetica" pitchFamily="2" charset="0"/>
              </a:rPr>
              <a:t>Alleviate poverty by providing people with credit to increase earnings through self employment</a:t>
            </a:r>
          </a:p>
          <a:p>
            <a:pPr lvl="1"/>
            <a:r>
              <a:rPr lang="en-US" i="0" dirty="0">
                <a:latin typeface="Helvetica" pitchFamily="2" charset="0"/>
              </a:rPr>
              <a:t>Economic emancipation for women</a:t>
            </a:r>
          </a:p>
          <a:p>
            <a:r>
              <a:rPr lang="en-US" dirty="0">
                <a:latin typeface="Helvetica" pitchFamily="2" charset="0"/>
              </a:rPr>
              <a:t>Now: Microfinancing not only used for enterprises</a:t>
            </a:r>
            <a:endParaRPr lang="en-US" i="0" dirty="0">
              <a:latin typeface="Helvetica" pitchFamily="2" charset="0"/>
            </a:endParaRPr>
          </a:p>
          <a:p>
            <a:r>
              <a:rPr lang="en-US" i="0" dirty="0">
                <a:latin typeface="Helvetica" pitchFamily="2" charset="0"/>
              </a:rPr>
              <a:t>Studies show male borrowers see greater profits</a:t>
            </a:r>
          </a:p>
          <a:p>
            <a:r>
              <a:rPr lang="en-US" dirty="0">
                <a:latin typeface="Helvetica" pitchFamily="2" charset="0"/>
              </a:rPr>
              <a:t>Could be because female borrowers invest into other areas</a:t>
            </a:r>
          </a:p>
          <a:p>
            <a:pPr marL="530352" lvl="1" indent="0">
              <a:buNone/>
            </a:pPr>
            <a:endParaRPr lang="en-US" i="0" dirty="0">
              <a:latin typeface="Helvetica" pitchFamily="2" charset="0"/>
            </a:endParaRPr>
          </a:p>
          <a:p>
            <a:pPr marL="530352" lvl="1" indent="0">
              <a:buNone/>
            </a:pPr>
            <a:endParaRPr lang="en-US" i="0" dirty="0">
              <a:latin typeface="Helvetica" pitchFamily="2" charset="0"/>
            </a:endParaRPr>
          </a:p>
          <a:p>
            <a:pPr marL="530352" lvl="1" indent="0">
              <a:buNone/>
            </a:pPr>
            <a:endParaRPr lang="en-US" i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7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DB4E-E625-DA9E-BB1F-1255321B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How has lending changed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ACDF-3C3D-2498-2C45-171FE891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Are Microfinancing Institutions (MFIs) lending to women?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World Bank MIX Market data on MFIs</a:t>
            </a:r>
          </a:p>
          <a:p>
            <a:pPr lvl="1"/>
            <a:r>
              <a:rPr lang="en-US" i="0" dirty="0">
                <a:latin typeface="Helvetica" pitchFamily="2" charset="0"/>
              </a:rPr>
              <a:t>Supply of money – Gross Loan Portfolio (GLP)</a:t>
            </a:r>
          </a:p>
          <a:p>
            <a:pPr lvl="1"/>
            <a:r>
              <a:rPr lang="en-US" i="0" dirty="0">
                <a:latin typeface="Helvetica" pitchFamily="2" charset="0"/>
              </a:rPr>
              <a:t>Percentage of female borrowers</a:t>
            </a:r>
          </a:p>
        </p:txBody>
      </p:sp>
    </p:spTree>
    <p:extLst>
      <p:ext uri="{BB962C8B-B14F-4D97-AF65-F5344CB8AC3E}">
        <p14:creationId xmlns:p14="http://schemas.microsoft.com/office/powerpoint/2010/main" val="18310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37A66-46F9-2492-8E22-2A237C92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Number of MFIs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A615B-FBAC-DD76-678F-229C5A7F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60500"/>
            <a:ext cx="6900380" cy="45369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1586AC-A9AD-BE38-D0F5-F17D48C5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" pitchFamily="2" charset="0"/>
              </a:rPr>
              <a:t>Highest number: India</a:t>
            </a:r>
          </a:p>
          <a:p>
            <a:r>
              <a:rPr lang="en-US" sz="1600" dirty="0">
                <a:latin typeface="Helvetica" pitchFamily="2" charset="0"/>
              </a:rPr>
              <a:t>Highs in counties in South Asia, Latin America, Africa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8149-C854-C973-5FCB-DF9BEB06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Unbalanced Panel</a:t>
            </a:r>
          </a:p>
        </p:txBody>
      </p:sp>
      <p:pic>
        <p:nvPicPr>
          <p:cNvPr id="5" name="Content Placeholder 4" descr="A barcode diagram with colorful dots&#10;&#10;Description automatically generated with medium confidence">
            <a:extLst>
              <a:ext uri="{FF2B5EF4-FFF2-40B4-BE49-F238E27FC236}">
                <a16:creationId xmlns:a16="http://schemas.microsoft.com/office/drawing/2014/main" id="{BE8063DA-486D-E108-37D0-82387FC56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00762"/>
            <a:ext cx="4412751" cy="3115632"/>
          </a:xfrm>
        </p:spPr>
      </p:pic>
      <p:pic>
        <p:nvPicPr>
          <p:cNvPr id="7" name="Picture 6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B797418B-D25E-4D6C-32F7-59ADF7D1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4" y="2000762"/>
            <a:ext cx="4524289" cy="31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4554-0E38-F56A-4764-CF21B3B9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72" y="1104955"/>
            <a:ext cx="2912301" cy="148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Fluctuating Trends in percentage of female borrowers</a:t>
            </a:r>
          </a:p>
        </p:txBody>
      </p:sp>
      <p:pic>
        <p:nvPicPr>
          <p:cNvPr id="5" name="Content Placeholder 4" descr="A graph showing the growth of the company's economy&#10;&#10;Description automatically generated">
            <a:extLst>
              <a:ext uri="{FF2B5EF4-FFF2-40B4-BE49-F238E27FC236}">
                <a16:creationId xmlns:a16="http://schemas.microsoft.com/office/drawing/2014/main" id="{2609BBF9-855A-9537-D33A-8F0BC51DF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54" y="1104955"/>
            <a:ext cx="3360498" cy="2362090"/>
          </a:xfrm>
        </p:spPr>
      </p:pic>
      <p:pic>
        <p:nvPicPr>
          <p:cNvPr id="7" name="Picture 6" descr="A graph showing the growth of the country&#10;&#10;Description automatically generated">
            <a:extLst>
              <a:ext uri="{FF2B5EF4-FFF2-40B4-BE49-F238E27FC236}">
                <a16:creationId xmlns:a16="http://schemas.microsoft.com/office/drawing/2014/main" id="{E8C9BF25-3EE2-AB82-AC74-787E5A74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54" y="3908016"/>
            <a:ext cx="3360498" cy="2353767"/>
          </a:xfrm>
          <a:prstGeom prst="rect">
            <a:avLst/>
          </a:prstGeom>
        </p:spPr>
      </p:pic>
      <p:pic>
        <p:nvPicPr>
          <p:cNvPr id="9" name="Picture 8" descr="A graph with a line going up&#10;&#10;Description automatically generated">
            <a:extLst>
              <a:ext uri="{FF2B5EF4-FFF2-40B4-BE49-F238E27FC236}">
                <a16:creationId xmlns:a16="http://schemas.microsoft.com/office/drawing/2014/main" id="{6DFB481D-3B57-AAE2-2A4E-738A31193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213" y="1124708"/>
            <a:ext cx="3298195" cy="2362090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38F409ED-3B5A-4A65-54BE-937825BF9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212" y="3908015"/>
            <a:ext cx="3358365" cy="23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3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753A-5063-857C-7048-E37A93AB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Empirical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3AA9-4329-4E31-7C60-77F4DBA2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4962"/>
            <a:ext cx="9601200" cy="4182438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Initial Regression</a:t>
            </a:r>
          </a:p>
          <a:p>
            <a:pPr lvl="1"/>
            <a:r>
              <a:rPr lang="en-US" i="0" dirty="0">
                <a:latin typeface="Helvetica" pitchFamily="2" charset="0"/>
              </a:rPr>
              <a:t>Percentage of female borrowers on GLP</a:t>
            </a:r>
          </a:p>
          <a:p>
            <a:r>
              <a:rPr lang="en-US" dirty="0">
                <a:latin typeface="Helvetica" pitchFamily="2" charset="0"/>
              </a:rPr>
              <a:t>Time and MFI/country/region fixed effects</a:t>
            </a:r>
          </a:p>
          <a:p>
            <a:r>
              <a:rPr lang="en-US" dirty="0">
                <a:latin typeface="Helvetica" pitchFamily="2" charset="0"/>
              </a:rPr>
              <a:t>Instrument: Interest Rates</a:t>
            </a:r>
          </a:p>
          <a:p>
            <a:pPr lvl="1"/>
            <a:r>
              <a:rPr lang="en-US" i="0" dirty="0">
                <a:latin typeface="Helvetica" pitchFamily="2" charset="0"/>
              </a:rPr>
              <a:t>Data from International Monetary Fund</a:t>
            </a:r>
          </a:p>
          <a:p>
            <a:endParaRPr lang="en-US" i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4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D60F-57CA-9B3F-5AC0-A06F2758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6096-9549-9D6B-8140-97416C71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2291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Impact of log GLP on percentage of female borrowers currently fairly small (-0.353) and not statistically significant</a:t>
            </a:r>
          </a:p>
          <a:p>
            <a:pPr lvl="1"/>
            <a:r>
              <a:rPr lang="en-US" i="0" dirty="0">
                <a:latin typeface="Helvetica" pitchFamily="2" charset="0"/>
              </a:rPr>
              <a:t>MFI Fixed Effects</a:t>
            </a:r>
          </a:p>
          <a:p>
            <a:pPr lvl="1"/>
            <a:r>
              <a:rPr lang="en-US" i="0" dirty="0">
                <a:latin typeface="Helvetica" pitchFamily="2" charset="0"/>
              </a:rPr>
              <a:t>Even smaller with region fixed effects (-0.0357)</a:t>
            </a:r>
          </a:p>
          <a:p>
            <a:pPr lvl="1"/>
            <a:r>
              <a:rPr lang="en-US" i="0" dirty="0">
                <a:latin typeface="Helvetica" pitchFamily="2" charset="0"/>
              </a:rPr>
              <a:t>Limited to Latin America, South Asia, Sub Saharan Africa</a:t>
            </a:r>
          </a:p>
          <a:p>
            <a:r>
              <a:rPr lang="en-US" dirty="0">
                <a:latin typeface="Helvetica" pitchFamily="2" charset="0"/>
              </a:rPr>
              <a:t>Impact of Interest Rates on log GLP: statistically significant but small (-0.059)</a:t>
            </a:r>
          </a:p>
          <a:p>
            <a:r>
              <a:rPr lang="en-US" i="0" dirty="0">
                <a:latin typeface="Helvetica" pitchFamily="2" charset="0"/>
              </a:rPr>
              <a:t>Without instrument: </a:t>
            </a:r>
          </a:p>
          <a:p>
            <a:pPr lvl="1"/>
            <a:r>
              <a:rPr lang="en-US" i="0" dirty="0">
                <a:latin typeface="Helvetica" pitchFamily="2" charset="0"/>
              </a:rPr>
              <a:t>Country fixed effects: small but statistically significant (-0.014)</a:t>
            </a:r>
          </a:p>
          <a:p>
            <a:pPr lvl="1"/>
            <a:r>
              <a:rPr lang="en-US" i="0" dirty="0">
                <a:latin typeface="Helvetica" pitchFamily="2" charset="0"/>
              </a:rPr>
              <a:t>Region fixed effects: small but statistically significant (-0.0136)</a:t>
            </a:r>
          </a:p>
          <a:p>
            <a:endParaRPr lang="en-US" i="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Looking for better instrument, may have to tweak model</a:t>
            </a:r>
            <a:endParaRPr lang="en-US" i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2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30F8-F5B3-4615-0986-E24A40D7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68605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latin typeface="Helvetica" pitchFamily="2" charset="0"/>
              </a:rPr>
              <a:t>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24759780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836</TotalTime>
  <Words>252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Helvetica</vt:lpstr>
      <vt:lpstr>Crop</vt:lpstr>
      <vt:lpstr>Gender disparity in microfinance</vt:lpstr>
      <vt:lpstr>How does the money supply impact the gender ratio of micro-loan recipients?</vt:lpstr>
      <vt:lpstr>How has lending changed and why</vt:lpstr>
      <vt:lpstr>Number of MFIs</vt:lpstr>
      <vt:lpstr>Unbalanced Panel</vt:lpstr>
      <vt:lpstr>Fluctuating Trends in percentage of female borrowers</vt:lpstr>
      <vt:lpstr>Empirical Model</vt:lpstr>
      <vt:lpstr>Results</vt:lpstr>
      <vt:lpstr>Questions/Comments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disparity in microfinance</dc:title>
  <dc:creator>Nandhini Sridhar</dc:creator>
  <cp:lastModifiedBy>Nandhini Sridhar</cp:lastModifiedBy>
  <cp:revision>10</cp:revision>
  <dcterms:created xsi:type="dcterms:W3CDTF">2023-11-29T07:46:18Z</dcterms:created>
  <dcterms:modified xsi:type="dcterms:W3CDTF">2023-11-30T07:55:34Z</dcterms:modified>
</cp:coreProperties>
</file>