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8452" y="171370"/>
            <a:ext cx="8594947" cy="2932532"/>
          </a:xfrm>
        </p:spPr>
        <p:txBody>
          <a:bodyPr/>
          <a:lstStyle/>
          <a:p>
            <a:r>
              <a:rPr lang="en-IN" b="1" dirty="0">
                <a:solidFill>
                  <a:schemeClr val="tx1"/>
                </a:solidFill>
              </a:rPr>
              <a:t>Salary and Compensation analysis Through Excel data modelling </a:t>
            </a:r>
            <a:endParaRPr lang="en-US" b="1" dirty="0">
              <a:solidFill>
                <a:schemeClr val="tx1"/>
              </a:solidFill>
            </a:endParaRPr>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A43DD-36AD-64F8-4BA5-CF07EEF23253}"/>
              </a:ext>
            </a:extLst>
          </p:cNvPr>
          <p:cNvSpPr>
            <a:spLocks noGrp="1"/>
          </p:cNvSpPr>
          <p:nvPr>
            <p:ph type="title"/>
          </p:nvPr>
        </p:nvSpPr>
        <p:spPr>
          <a:xfrm>
            <a:off x="1929191" y="482600"/>
            <a:ext cx="8596668" cy="1320800"/>
          </a:xfrm>
        </p:spPr>
        <p:txBody>
          <a:bodyPr/>
          <a:lstStyle/>
          <a:p>
            <a:r>
              <a:rPr lang="en-IN" b="1" dirty="0">
                <a:solidFill>
                  <a:schemeClr val="tx2"/>
                </a:solidFill>
              </a:rPr>
              <a:t>Modelling Approach </a:t>
            </a:r>
            <a:endParaRPr lang="en-US" b="1" dirty="0">
              <a:solidFill>
                <a:schemeClr val="tx2"/>
              </a:solidFill>
            </a:endParaRPr>
          </a:p>
        </p:txBody>
      </p:sp>
      <p:sp>
        <p:nvSpPr>
          <p:cNvPr id="3" name="Content Placeholder 2">
            <a:extLst>
              <a:ext uri="{FF2B5EF4-FFF2-40B4-BE49-F238E27FC236}">
                <a16:creationId xmlns:a16="http://schemas.microsoft.com/office/drawing/2014/main" id="{967164C2-D997-0B6E-CA28-60F0C63359E7}"/>
              </a:ext>
            </a:extLst>
          </p:cNvPr>
          <p:cNvSpPr>
            <a:spLocks noGrp="1"/>
          </p:cNvSpPr>
          <p:nvPr>
            <p:ph idx="1"/>
          </p:nvPr>
        </p:nvSpPr>
        <p:spPr/>
        <p:txBody>
          <a:bodyPr/>
          <a:lstStyle/>
          <a:p>
            <a:r>
              <a:rPr lang="en-IN" b="1" dirty="0"/>
              <a:t>To </a:t>
            </a:r>
            <a:r>
              <a:rPr lang="en-IN" b="1" dirty="0" err="1"/>
              <a:t>analyze</a:t>
            </a:r>
            <a:r>
              <a:rPr lang="en-IN" b="1" dirty="0"/>
              <a:t>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a:t>
            </a:r>
            <a:endParaRPr lang="en-US" b="1" dirty="0"/>
          </a:p>
        </p:txBody>
      </p:sp>
    </p:spTree>
    <p:extLst>
      <p:ext uri="{BB962C8B-B14F-4D97-AF65-F5344CB8AC3E}">
        <p14:creationId xmlns:p14="http://schemas.microsoft.com/office/powerpoint/2010/main" val="3055689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58315-90D2-0AAD-D2A0-B326C373688C}"/>
              </a:ext>
            </a:extLst>
          </p:cNvPr>
          <p:cNvSpPr>
            <a:spLocks noGrp="1"/>
          </p:cNvSpPr>
          <p:nvPr>
            <p:ph type="title"/>
          </p:nvPr>
        </p:nvSpPr>
        <p:spPr>
          <a:xfrm>
            <a:off x="3595332" y="422884"/>
            <a:ext cx="8596668" cy="1059543"/>
          </a:xfrm>
        </p:spPr>
        <p:txBody>
          <a:bodyPr/>
          <a:lstStyle/>
          <a:p>
            <a:r>
              <a:rPr lang="en-IN" b="1" dirty="0">
                <a:solidFill>
                  <a:schemeClr val="accent5">
                    <a:lumMod val="50000"/>
                  </a:schemeClr>
                </a:solidFill>
              </a:rPr>
              <a:t>Results </a:t>
            </a:r>
            <a:endParaRPr lang="en-US" b="1" dirty="0">
              <a:solidFill>
                <a:schemeClr val="accent5">
                  <a:lumMod val="50000"/>
                </a:schemeClr>
              </a:solidFill>
            </a:endParaRPr>
          </a:p>
        </p:txBody>
      </p:sp>
      <p:pic>
        <p:nvPicPr>
          <p:cNvPr id="4" name="Content Placeholder 3">
            <a:extLst>
              <a:ext uri="{FF2B5EF4-FFF2-40B4-BE49-F238E27FC236}">
                <a16:creationId xmlns:a16="http://schemas.microsoft.com/office/drawing/2014/main" id="{1CADF67E-B3D5-49AF-DEAF-DB456095F6DB}"/>
              </a:ext>
            </a:extLst>
          </p:cNvPr>
          <p:cNvPicPr>
            <a:picLocks noGrp="1" noChangeAspect="1"/>
          </p:cNvPicPr>
          <p:nvPr>
            <p:ph idx="1"/>
          </p:nvPr>
        </p:nvPicPr>
        <p:blipFill>
          <a:blip r:embed="rId2"/>
          <a:stretch>
            <a:fillRect/>
          </a:stretch>
        </p:blipFill>
        <p:spPr>
          <a:xfrm>
            <a:off x="1848944" y="1482427"/>
            <a:ext cx="6431008" cy="4834093"/>
          </a:xfrm>
        </p:spPr>
      </p:pic>
    </p:spTree>
    <p:extLst>
      <p:ext uri="{BB962C8B-B14F-4D97-AF65-F5344CB8AC3E}">
        <p14:creationId xmlns:p14="http://schemas.microsoft.com/office/powerpoint/2010/main" val="2042184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7ADF6-2106-35E7-012D-81CA82AC9A33}"/>
              </a:ext>
            </a:extLst>
          </p:cNvPr>
          <p:cNvSpPr>
            <a:spLocks noGrp="1"/>
          </p:cNvSpPr>
          <p:nvPr>
            <p:ph type="title"/>
          </p:nvPr>
        </p:nvSpPr>
        <p:spPr/>
        <p:txBody>
          <a:bodyPr/>
          <a:lstStyle/>
          <a:p>
            <a:r>
              <a:rPr lang="en-IN" b="1" dirty="0"/>
              <a:t>Conclusion </a:t>
            </a:r>
            <a:endParaRPr lang="en-US" b="1" dirty="0"/>
          </a:p>
        </p:txBody>
      </p:sp>
      <p:sp>
        <p:nvSpPr>
          <p:cNvPr id="5" name="Content Placeholder 4">
            <a:extLst>
              <a:ext uri="{FF2B5EF4-FFF2-40B4-BE49-F238E27FC236}">
                <a16:creationId xmlns:a16="http://schemas.microsoft.com/office/drawing/2014/main" id="{B323C697-F698-5FC1-17B5-EFFB56FBA5DF}"/>
              </a:ext>
            </a:extLst>
          </p:cNvPr>
          <p:cNvSpPr>
            <a:spLocks noGrp="1"/>
          </p:cNvSpPr>
          <p:nvPr>
            <p:ph idx="1"/>
          </p:nvPr>
        </p:nvSpPr>
        <p:spPr/>
        <p:txBody>
          <a:bodyPr/>
          <a:lstStyle/>
          <a:p>
            <a:r>
              <a:rPr lang="en-US" b="1" dirty="0"/>
              <a:t>In conclusion, the Excel-based salary analysts revealed key Insights: a skewed salary distribution suggests issues with progression, </a:t>
            </a:r>
            <a:r>
              <a:rPr lang="en-US" b="1" dirty="0" err="1"/>
              <a:t>agender</a:t>
            </a:r>
            <a:r>
              <a:rPr lang="en-US" b="1" dirty="0"/>
              <a:t> pay gap is evident in senior roles, and some positions are </a:t>
            </a:r>
            <a:r>
              <a:rPr lang="en-US" b="1" dirty="0" err="1"/>
              <a:t>undercompen</a:t>
            </a:r>
            <a:r>
              <a:rPr lang="en-IN" b="1" dirty="0" err="1"/>
              <a:t>sation</a:t>
            </a:r>
            <a:r>
              <a:rPr lang="en-IN" b="1" dirty="0"/>
              <a:t>  </a:t>
            </a:r>
            <a:r>
              <a:rPr lang="en-IN" b="1" dirty="0" err="1"/>
              <a:t>surys</a:t>
            </a:r>
            <a:r>
              <a:rPr lang="en-IN" b="1" dirty="0"/>
              <a:t> evaluation standards.</a:t>
            </a:r>
            <a:endParaRPr lang="en-US" b="1" dirty="0"/>
          </a:p>
        </p:txBody>
      </p:sp>
    </p:spTree>
    <p:extLst>
      <p:ext uri="{BB962C8B-B14F-4D97-AF65-F5344CB8AC3E}">
        <p14:creationId xmlns:p14="http://schemas.microsoft.com/office/powerpoint/2010/main" val="2175983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5120FA9-8EBC-6066-A554-97BBBF1505A3}"/>
              </a:ext>
            </a:extLst>
          </p:cNvPr>
          <p:cNvSpPr>
            <a:spLocks noGrp="1"/>
          </p:cNvSpPr>
          <p:nvPr>
            <p:ph idx="1"/>
          </p:nvPr>
        </p:nvSpPr>
        <p:spPr>
          <a:xfrm>
            <a:off x="1628787" y="2460269"/>
            <a:ext cx="6263356" cy="1320800"/>
          </a:xfrm>
        </p:spPr>
        <p:txBody>
          <a:bodyPr/>
          <a:lstStyle/>
          <a:p>
            <a:r>
              <a:rPr lang="en-IN" b="1" dirty="0"/>
              <a:t>Salary and Compensation Analysis Through Excel data modelling </a:t>
            </a:r>
            <a:endParaRPr lang="en-US" b="1" dirty="0"/>
          </a:p>
        </p:txBody>
      </p:sp>
      <p:sp>
        <p:nvSpPr>
          <p:cNvPr id="8" name="Title 7">
            <a:extLst>
              <a:ext uri="{FF2B5EF4-FFF2-40B4-BE49-F238E27FC236}">
                <a16:creationId xmlns:a16="http://schemas.microsoft.com/office/drawing/2014/main" id="{22C1D9F1-5320-D77F-2A55-3C66DE634A40}"/>
              </a:ext>
            </a:extLst>
          </p:cNvPr>
          <p:cNvSpPr>
            <a:spLocks noGrp="1"/>
          </p:cNvSpPr>
          <p:nvPr>
            <p:ph type="title"/>
          </p:nvPr>
        </p:nvSpPr>
        <p:spPr/>
        <p:txBody>
          <a:bodyPr/>
          <a:lstStyle/>
          <a:p>
            <a:r>
              <a:rPr lang="en-IN" b="1" dirty="0">
                <a:solidFill>
                  <a:schemeClr val="accent6">
                    <a:lumMod val="50000"/>
                  </a:schemeClr>
                </a:solidFill>
              </a:rPr>
              <a:t>Project title </a:t>
            </a:r>
            <a:endParaRPr lang="en-US" b="1" dirty="0">
              <a:solidFill>
                <a:schemeClr val="accent6">
                  <a:lumMod val="50000"/>
                </a:schemeClr>
              </a:solidFill>
            </a:endParaRPr>
          </a:p>
        </p:txBody>
      </p:sp>
    </p:spTree>
    <p:extLst>
      <p:ext uri="{BB962C8B-B14F-4D97-AF65-F5344CB8AC3E}">
        <p14:creationId xmlns:p14="http://schemas.microsoft.com/office/powerpoint/2010/main" val="3589913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1188-4012-0EFD-8569-241673C6ADAA}"/>
              </a:ext>
            </a:extLst>
          </p:cNvPr>
          <p:cNvSpPr>
            <a:spLocks noGrp="1"/>
          </p:cNvSpPr>
          <p:nvPr>
            <p:ph type="title"/>
          </p:nvPr>
        </p:nvSpPr>
        <p:spPr>
          <a:xfrm>
            <a:off x="2437191" y="537029"/>
            <a:ext cx="8596668" cy="1320800"/>
          </a:xfrm>
        </p:spPr>
        <p:txBody>
          <a:bodyPr/>
          <a:lstStyle/>
          <a:p>
            <a:r>
              <a:rPr lang="en-IN" dirty="0">
                <a:solidFill>
                  <a:schemeClr val="accent3"/>
                </a:solidFill>
              </a:rPr>
              <a:t>Agenda </a:t>
            </a:r>
            <a:endParaRPr lang="en-US" dirty="0">
              <a:solidFill>
                <a:schemeClr val="accent3"/>
              </a:solidFill>
            </a:endParaRPr>
          </a:p>
        </p:txBody>
      </p:sp>
      <p:sp>
        <p:nvSpPr>
          <p:cNvPr id="3" name="Content Placeholder 2">
            <a:extLst>
              <a:ext uri="{FF2B5EF4-FFF2-40B4-BE49-F238E27FC236}">
                <a16:creationId xmlns:a16="http://schemas.microsoft.com/office/drawing/2014/main" id="{80E4C1B2-E63E-F1A0-CBF7-E52BEB13337B}"/>
              </a:ext>
            </a:extLst>
          </p:cNvPr>
          <p:cNvSpPr>
            <a:spLocks noGrp="1"/>
          </p:cNvSpPr>
          <p:nvPr>
            <p:ph idx="1"/>
          </p:nvPr>
        </p:nvSpPr>
        <p:spPr>
          <a:xfrm>
            <a:off x="3453191" y="2069875"/>
            <a:ext cx="8596668" cy="3880773"/>
          </a:xfrm>
        </p:spPr>
        <p:txBody>
          <a:bodyPr/>
          <a:lstStyle/>
          <a:p>
            <a:r>
              <a:rPr lang="en-IN" dirty="0"/>
              <a:t>Problem Statement </a:t>
            </a:r>
          </a:p>
          <a:p>
            <a:r>
              <a:rPr lang="en-IN" dirty="0"/>
              <a:t>Project Overview </a:t>
            </a:r>
          </a:p>
          <a:p>
            <a:r>
              <a:rPr lang="en-IN" dirty="0"/>
              <a:t>End users</a:t>
            </a:r>
          </a:p>
          <a:p>
            <a:r>
              <a:rPr lang="en-IN" dirty="0"/>
              <a:t>One solution and description </a:t>
            </a:r>
          </a:p>
          <a:p>
            <a:r>
              <a:rPr lang="en-IN" dirty="0"/>
              <a:t>Dataset Description </a:t>
            </a:r>
          </a:p>
          <a:p>
            <a:r>
              <a:rPr lang="en-IN" dirty="0"/>
              <a:t>Modelling Approach </a:t>
            </a:r>
          </a:p>
          <a:p>
            <a:r>
              <a:rPr lang="en-IN" dirty="0"/>
              <a:t>Results and Discussion </a:t>
            </a:r>
          </a:p>
          <a:p>
            <a:r>
              <a:rPr lang="en-IN" dirty="0"/>
              <a:t>Conclusion </a:t>
            </a:r>
            <a:endParaRPr lang="en-US" dirty="0"/>
          </a:p>
        </p:txBody>
      </p:sp>
    </p:spTree>
    <p:extLst>
      <p:ext uri="{BB962C8B-B14F-4D97-AF65-F5344CB8AC3E}">
        <p14:creationId xmlns:p14="http://schemas.microsoft.com/office/powerpoint/2010/main" val="414245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FDD43-F5A3-EA58-0B58-FD3D2D5E8509}"/>
              </a:ext>
            </a:extLst>
          </p:cNvPr>
          <p:cNvSpPr>
            <a:spLocks noGrp="1"/>
          </p:cNvSpPr>
          <p:nvPr>
            <p:ph type="title"/>
          </p:nvPr>
        </p:nvSpPr>
        <p:spPr>
          <a:xfrm>
            <a:off x="1983620" y="671495"/>
            <a:ext cx="8596668" cy="1113762"/>
          </a:xfrm>
        </p:spPr>
        <p:txBody>
          <a:bodyPr/>
          <a:lstStyle/>
          <a:p>
            <a:r>
              <a:rPr lang="en-IN" dirty="0">
                <a:solidFill>
                  <a:schemeClr val="accent5"/>
                </a:solidFill>
              </a:rPr>
              <a:t>Problem Statement </a:t>
            </a:r>
            <a:endParaRPr lang="en-US" dirty="0">
              <a:solidFill>
                <a:schemeClr val="accent5"/>
              </a:solidFill>
            </a:endParaRPr>
          </a:p>
        </p:txBody>
      </p:sp>
      <p:sp>
        <p:nvSpPr>
          <p:cNvPr id="3" name="Content Placeholder 2">
            <a:extLst>
              <a:ext uri="{FF2B5EF4-FFF2-40B4-BE49-F238E27FC236}">
                <a16:creationId xmlns:a16="http://schemas.microsoft.com/office/drawing/2014/main" id="{55D20C09-E8FD-C32E-A2FE-4379E68B9B89}"/>
              </a:ext>
            </a:extLst>
          </p:cNvPr>
          <p:cNvSpPr>
            <a:spLocks noGrp="1"/>
          </p:cNvSpPr>
          <p:nvPr>
            <p:ph idx="1"/>
          </p:nvPr>
        </p:nvSpPr>
        <p:spPr/>
        <p:txBody>
          <a:bodyPr/>
          <a:lstStyle/>
          <a:p>
            <a:r>
              <a:rPr lang="en-IN" b="1" dirty="0"/>
              <a:t>To </a:t>
            </a:r>
            <a:r>
              <a:rPr lang="en-IN" b="1" dirty="0" err="1"/>
              <a:t>analyze</a:t>
            </a:r>
            <a:r>
              <a:rPr lang="en-IN" b="1" dirty="0"/>
              <a:t> the salary and compensation data of employees in order To identify patterns, disparities and areas for Improvement. This analysis Help in making data driven decisions regarding salary adjustment, budget allocations and employees satisfaction
Key questions
Salary distribution
Compensation components</a:t>
            </a:r>
            <a:endParaRPr lang="en-US" b="1" dirty="0"/>
          </a:p>
        </p:txBody>
      </p:sp>
    </p:spTree>
    <p:extLst>
      <p:ext uri="{BB962C8B-B14F-4D97-AF65-F5344CB8AC3E}">
        <p14:creationId xmlns:p14="http://schemas.microsoft.com/office/powerpoint/2010/main" val="3992678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7D8AE-B659-EF11-312E-6C98F13CDEFB}"/>
              </a:ext>
            </a:extLst>
          </p:cNvPr>
          <p:cNvSpPr>
            <a:spLocks noGrp="1"/>
          </p:cNvSpPr>
          <p:nvPr>
            <p:ph type="title"/>
          </p:nvPr>
        </p:nvSpPr>
        <p:spPr/>
        <p:txBody>
          <a:bodyPr/>
          <a:lstStyle/>
          <a:p>
            <a:r>
              <a:rPr lang="en-IN" dirty="0">
                <a:solidFill>
                  <a:schemeClr val="tx2">
                    <a:lumMod val="60000"/>
                    <a:lumOff val="40000"/>
                  </a:schemeClr>
                </a:solidFill>
              </a:rPr>
              <a:t>Project Overview </a:t>
            </a:r>
            <a:endParaRPr lang="en-US" dirty="0">
              <a:solidFill>
                <a:schemeClr val="tx2">
                  <a:lumMod val="60000"/>
                  <a:lumOff val="40000"/>
                </a:schemeClr>
              </a:solidFill>
            </a:endParaRPr>
          </a:p>
        </p:txBody>
      </p:sp>
      <p:sp>
        <p:nvSpPr>
          <p:cNvPr id="3" name="Content Placeholder 2">
            <a:extLst>
              <a:ext uri="{FF2B5EF4-FFF2-40B4-BE49-F238E27FC236}">
                <a16:creationId xmlns:a16="http://schemas.microsoft.com/office/drawing/2014/main" id="{0CFF368A-45A5-8C62-3F12-154AE453D249}"/>
              </a:ext>
            </a:extLst>
          </p:cNvPr>
          <p:cNvSpPr>
            <a:spLocks noGrp="1"/>
          </p:cNvSpPr>
          <p:nvPr>
            <p:ph idx="1"/>
          </p:nvPr>
        </p:nvSpPr>
        <p:spPr/>
        <p:txBody>
          <a:bodyPr>
            <a:normAutofit fontScale="77500" lnSpcReduction="20000"/>
          </a:bodyPr>
          <a:lstStyle/>
          <a:p>
            <a:r>
              <a:rPr lang="en-IN" dirty="0"/>
              <a:t>Data collection
Data Collection
Advance data modelling
Reporting and presentation
Advance data technics
Descriptive Analysis
Implementation and follow up</a:t>
            </a:r>
            <a:endParaRPr lang="en-US" dirty="0"/>
          </a:p>
        </p:txBody>
      </p:sp>
    </p:spTree>
    <p:extLst>
      <p:ext uri="{BB962C8B-B14F-4D97-AF65-F5344CB8AC3E}">
        <p14:creationId xmlns:p14="http://schemas.microsoft.com/office/powerpoint/2010/main" val="1836319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C565D-308E-3B03-B224-B4FF86D00481}"/>
              </a:ext>
            </a:extLst>
          </p:cNvPr>
          <p:cNvSpPr>
            <a:spLocks noGrp="1"/>
          </p:cNvSpPr>
          <p:nvPr>
            <p:ph type="title"/>
          </p:nvPr>
        </p:nvSpPr>
        <p:spPr/>
        <p:txBody>
          <a:bodyPr/>
          <a:lstStyle/>
          <a:p>
            <a:r>
              <a:rPr lang="en-IN" dirty="0">
                <a:solidFill>
                  <a:schemeClr val="tx1">
                    <a:lumMod val="90000"/>
                    <a:lumOff val="10000"/>
                  </a:schemeClr>
                </a:solidFill>
              </a:rPr>
              <a:t>End users </a:t>
            </a:r>
            <a:endParaRPr lang="en-US" dirty="0">
              <a:solidFill>
                <a:schemeClr val="tx1">
                  <a:lumMod val="90000"/>
                  <a:lumOff val="10000"/>
                </a:schemeClr>
              </a:solidFill>
            </a:endParaRPr>
          </a:p>
        </p:txBody>
      </p:sp>
      <p:sp>
        <p:nvSpPr>
          <p:cNvPr id="9" name="Content Placeholder 8">
            <a:extLst>
              <a:ext uri="{FF2B5EF4-FFF2-40B4-BE49-F238E27FC236}">
                <a16:creationId xmlns:a16="http://schemas.microsoft.com/office/drawing/2014/main" id="{A4761AD2-7097-6B90-4EE5-33EAC1DD65FA}"/>
              </a:ext>
            </a:extLst>
          </p:cNvPr>
          <p:cNvSpPr>
            <a:spLocks noGrp="1"/>
          </p:cNvSpPr>
          <p:nvPr>
            <p:ph idx="1"/>
          </p:nvPr>
        </p:nvSpPr>
        <p:spPr>
          <a:xfrm>
            <a:off x="677334" y="1689882"/>
            <a:ext cx="8596668" cy="4013469"/>
          </a:xfrm>
        </p:spPr>
        <p:txBody>
          <a:bodyPr>
            <a:normAutofit fontScale="55000" lnSpcReduction="20000"/>
          </a:bodyPr>
          <a:lstStyle/>
          <a:p>
            <a:r>
              <a:rPr lang="en-IN" b="1" dirty="0">
                <a:solidFill>
                  <a:schemeClr val="tx1"/>
                </a:solidFill>
              </a:rPr>
              <a:t>HR manager
Department heads
Team leaders
Board members
Financial analysts
Individual employees
Executive Leadership
Finance departments</a:t>
            </a:r>
            <a:endParaRPr lang="en-US" b="1" dirty="0">
              <a:solidFill>
                <a:schemeClr val="tx1"/>
              </a:solidFill>
            </a:endParaRPr>
          </a:p>
        </p:txBody>
      </p:sp>
    </p:spTree>
    <p:extLst>
      <p:ext uri="{BB962C8B-B14F-4D97-AF65-F5344CB8AC3E}">
        <p14:creationId xmlns:p14="http://schemas.microsoft.com/office/powerpoint/2010/main" val="119453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5E4CA-CDA5-F12B-4291-5DEBD9E2AE9B}"/>
              </a:ext>
            </a:extLst>
          </p:cNvPr>
          <p:cNvSpPr>
            <a:spLocks noGrp="1"/>
          </p:cNvSpPr>
          <p:nvPr>
            <p:ph type="title"/>
          </p:nvPr>
        </p:nvSpPr>
        <p:spPr>
          <a:xfrm>
            <a:off x="2092477" y="355600"/>
            <a:ext cx="8596668" cy="1320800"/>
          </a:xfrm>
        </p:spPr>
        <p:txBody>
          <a:bodyPr/>
          <a:lstStyle/>
          <a:p>
            <a:r>
              <a:rPr lang="en-IN" dirty="0">
                <a:solidFill>
                  <a:schemeClr val="accent2">
                    <a:lumMod val="50000"/>
                  </a:schemeClr>
                </a:solidFill>
              </a:rPr>
              <a:t>Solution and proposition </a:t>
            </a:r>
            <a:endParaRPr lang="en-US" dirty="0">
              <a:solidFill>
                <a:schemeClr val="accent2">
                  <a:lumMod val="50000"/>
                </a:schemeClr>
              </a:solidFill>
            </a:endParaRPr>
          </a:p>
        </p:txBody>
      </p:sp>
      <p:sp>
        <p:nvSpPr>
          <p:cNvPr id="3" name="Content Placeholder 2">
            <a:extLst>
              <a:ext uri="{FF2B5EF4-FFF2-40B4-BE49-F238E27FC236}">
                <a16:creationId xmlns:a16="http://schemas.microsoft.com/office/drawing/2014/main" id="{B0B33C01-D2F9-3B23-018F-8C7F2B2FFEFB}"/>
              </a:ext>
            </a:extLst>
          </p:cNvPr>
          <p:cNvSpPr>
            <a:spLocks noGrp="1"/>
          </p:cNvSpPr>
          <p:nvPr>
            <p:ph idx="1"/>
          </p:nvPr>
        </p:nvSpPr>
        <p:spPr/>
        <p:txBody>
          <a:bodyPr/>
          <a:lstStyle/>
          <a:p>
            <a:r>
              <a:rPr lang="en-IN" dirty="0"/>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a:t>
            </a:r>
            <a:endParaRPr lang="en-US" dirty="0"/>
          </a:p>
        </p:txBody>
      </p:sp>
    </p:spTree>
    <p:extLst>
      <p:ext uri="{BB962C8B-B14F-4D97-AF65-F5344CB8AC3E}">
        <p14:creationId xmlns:p14="http://schemas.microsoft.com/office/powerpoint/2010/main" val="1998896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3D9CF-B66C-4ED9-9DAB-A5F1F53E8CEF}"/>
              </a:ext>
            </a:extLst>
          </p:cNvPr>
          <p:cNvSpPr>
            <a:spLocks noGrp="1"/>
          </p:cNvSpPr>
          <p:nvPr>
            <p:ph type="title"/>
          </p:nvPr>
        </p:nvSpPr>
        <p:spPr>
          <a:xfrm>
            <a:off x="2201334" y="573314"/>
            <a:ext cx="8596668" cy="1320800"/>
          </a:xfrm>
        </p:spPr>
        <p:txBody>
          <a:bodyPr/>
          <a:lstStyle/>
          <a:p>
            <a:r>
              <a:rPr lang="en-IN" dirty="0">
                <a:solidFill>
                  <a:schemeClr val="accent5">
                    <a:lumMod val="60000"/>
                    <a:lumOff val="40000"/>
                  </a:schemeClr>
                </a:solidFill>
              </a:rPr>
              <a:t>Dataset Description </a:t>
            </a:r>
            <a:endParaRPr lang="en-US" dirty="0">
              <a:solidFill>
                <a:schemeClr val="accent5">
                  <a:lumMod val="60000"/>
                  <a:lumOff val="40000"/>
                </a:schemeClr>
              </a:solidFill>
            </a:endParaRPr>
          </a:p>
        </p:txBody>
      </p:sp>
      <p:sp>
        <p:nvSpPr>
          <p:cNvPr id="3" name="Content Placeholder 2">
            <a:extLst>
              <a:ext uri="{FF2B5EF4-FFF2-40B4-BE49-F238E27FC236}">
                <a16:creationId xmlns:a16="http://schemas.microsoft.com/office/drawing/2014/main" id="{7B40C08F-3AF1-611C-6648-D33DD5BB3A63}"/>
              </a:ext>
            </a:extLst>
          </p:cNvPr>
          <p:cNvSpPr>
            <a:spLocks noGrp="1"/>
          </p:cNvSpPr>
          <p:nvPr>
            <p:ph idx="1"/>
          </p:nvPr>
        </p:nvSpPr>
        <p:spPr/>
        <p:txBody>
          <a:bodyPr>
            <a:normAutofit fontScale="85000" lnSpcReduction="10000"/>
          </a:bodyPr>
          <a:lstStyle/>
          <a:p>
            <a:r>
              <a:rPr lang="en-IN" dirty="0"/>
              <a:t>
1. Organize Data: Clean and structure data with columns for salaries, bonuses, job titles, etc.
2. Descriptive Stats: Use functions like AVERAGE, MEDIAN, and STDEV.
3. Summarize data by department or job title.
4. Visualizations: Create charts to visualize distributions and trends.
5. Advanced Analysis: Perform regression and correlation analysis to explore relationships</a:t>
            </a:r>
            <a:endParaRPr lang="en-US" dirty="0"/>
          </a:p>
        </p:txBody>
      </p:sp>
    </p:spTree>
    <p:extLst>
      <p:ext uri="{BB962C8B-B14F-4D97-AF65-F5344CB8AC3E}">
        <p14:creationId xmlns:p14="http://schemas.microsoft.com/office/powerpoint/2010/main" val="64305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76B38-823F-494D-10C3-308701D81764}"/>
              </a:ext>
            </a:extLst>
          </p:cNvPr>
          <p:cNvSpPr>
            <a:spLocks noGrp="1"/>
          </p:cNvSpPr>
          <p:nvPr>
            <p:ph type="title"/>
          </p:nvPr>
        </p:nvSpPr>
        <p:spPr>
          <a:xfrm>
            <a:off x="2038048" y="446314"/>
            <a:ext cx="8596668" cy="1320800"/>
          </a:xfrm>
        </p:spPr>
        <p:txBody>
          <a:bodyPr/>
          <a:lstStyle/>
          <a:p>
            <a:r>
              <a:rPr lang="en-IN" dirty="0">
                <a:solidFill>
                  <a:schemeClr val="accent4">
                    <a:lumMod val="50000"/>
                  </a:schemeClr>
                </a:solidFill>
              </a:rPr>
              <a:t>The wow our Solution </a:t>
            </a:r>
            <a:endParaRPr lang="en-US" dirty="0">
              <a:solidFill>
                <a:schemeClr val="accent4">
                  <a:lumMod val="50000"/>
                </a:schemeClr>
              </a:solidFill>
            </a:endParaRPr>
          </a:p>
        </p:txBody>
      </p:sp>
      <p:sp>
        <p:nvSpPr>
          <p:cNvPr id="3" name="Content Placeholder 2">
            <a:extLst>
              <a:ext uri="{FF2B5EF4-FFF2-40B4-BE49-F238E27FC236}">
                <a16:creationId xmlns:a16="http://schemas.microsoft.com/office/drawing/2014/main" id="{E16E9C7F-C9CC-0904-978E-86FD09C70855}"/>
              </a:ext>
            </a:extLst>
          </p:cNvPr>
          <p:cNvSpPr>
            <a:spLocks noGrp="1"/>
          </p:cNvSpPr>
          <p:nvPr>
            <p:ph idx="1"/>
          </p:nvPr>
        </p:nvSpPr>
        <p:spPr/>
        <p:txBody>
          <a:bodyPr/>
          <a:lstStyle/>
          <a:p>
            <a:r>
              <a:rPr lang="en-IN" b="1" dirty="0"/>
              <a:t>1. Collect Data: Gather salary, bonus, and benefit information.
2. Organize Data: Arrange data in Excel with relevant columns.
3. </a:t>
            </a:r>
            <a:r>
              <a:rPr lang="en-IN" b="1" dirty="0" err="1"/>
              <a:t>Analyze</a:t>
            </a:r>
            <a:r>
              <a:rPr lang="en-IN" b="1" dirty="0"/>
              <a:t>: Use formulas (e.g., AVERAGE) and pivot tables to understand compensation trends.
4. Model: Perform scenario analysis and what-if scenarios.
5. Report: Create charts and dashboards to present insights.</a:t>
            </a:r>
            <a:endParaRPr lang="en-US" b="1" dirty="0"/>
          </a:p>
        </p:txBody>
      </p:sp>
    </p:spTree>
    <p:extLst>
      <p:ext uri="{BB962C8B-B14F-4D97-AF65-F5344CB8AC3E}">
        <p14:creationId xmlns:p14="http://schemas.microsoft.com/office/powerpoint/2010/main" val="41337467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Salary and Compensation analysis Through Excel data modelling </vt:lpstr>
      <vt:lpstr>Project title </vt:lpstr>
      <vt:lpstr>Agenda </vt:lpstr>
      <vt:lpstr>Problem Statement </vt:lpstr>
      <vt:lpstr>Project Overview </vt:lpstr>
      <vt:lpstr>End users </vt:lpstr>
      <vt:lpstr>Solution and proposition </vt:lpstr>
      <vt:lpstr>Dataset Description </vt:lpstr>
      <vt:lpstr>The wow our Solution </vt:lpstr>
      <vt:lpstr>Modelling Approach </vt:lpstr>
      <vt:lpstr>Results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 Aasif</dc:creator>
  <cp:lastModifiedBy>nandhini151104@gmail.com</cp:lastModifiedBy>
  <cp:revision>6</cp:revision>
  <dcterms:created xsi:type="dcterms:W3CDTF">2024-09-03T09:08:41Z</dcterms:created>
  <dcterms:modified xsi:type="dcterms:W3CDTF">2024-09-04T09:16:56Z</dcterms:modified>
</cp:coreProperties>
</file>