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6" r:id="rId7"/>
    <p:sldId id="267" r:id="rId8"/>
    <p:sldId id="274" r:id="rId9"/>
    <p:sldId id="260" r:id="rId10"/>
    <p:sldId id="261" r:id="rId11"/>
    <p:sldId id="275" r:id="rId12"/>
    <p:sldId id="276" r:id="rId13"/>
    <p:sldId id="278" r:id="rId14"/>
    <p:sldId id="262" r:id="rId15"/>
    <p:sldId id="277" r:id="rId16"/>
    <p:sldId id="263" r:id="rId17"/>
    <p:sldId id="264" r:id="rId18"/>
    <p:sldId id="265" r:id="rId1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7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8600" y="447040"/>
            <a:ext cx="1046480" cy="878205"/>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914400" y="5257800"/>
            <a:ext cx="900430" cy="801370"/>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4267200" y="581279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1828800" y="2743200"/>
            <a:ext cx="12225020" cy="2737485"/>
          </a:xfrm>
          <a:prstGeom prst="rect">
            <a:avLst/>
          </a:prstGeom>
        </p:spPr>
        <p:txBody>
          <a:bodyPr vert="horz" wrap="square" lIns="0" tIns="16510" rIns="0" bIns="0" rtlCol="0">
            <a:noAutofit/>
          </a:bodyPr>
          <a:lstStyle/>
          <a:p>
            <a:pPr marL="3213735">
              <a:lnSpc>
                <a:spcPct val="100000"/>
              </a:lnSpc>
              <a:spcBef>
                <a:spcPts val="130"/>
              </a:spcBef>
            </a:pPr>
            <a:r>
              <a:rPr lang="en-US" sz="2400" spc="15" dirty="0" smtClean="0"/>
              <a:t>NAME   </a:t>
            </a:r>
            <a:r>
              <a:rPr lang="en-IN" altLang="en-US" sz="2400" spc="15" dirty="0" smtClean="0"/>
              <a:t>   </a:t>
            </a:r>
            <a:r>
              <a:rPr lang="en-US" sz="2400" spc="15" dirty="0" smtClean="0"/>
              <a:t>: NANDHINI. J</a:t>
            </a:r>
            <a:br>
              <a:rPr lang="en-US" sz="2400" spc="15" dirty="0" smtClean="0"/>
            </a:br>
            <a:r>
              <a:rPr lang="en-US" sz="2400" spc="15" dirty="0" smtClean="0"/>
              <a:t>REG.NO</a:t>
            </a:r>
            <a:r>
              <a:rPr lang="en-IN" altLang="en-US" sz="2400" spc="15" dirty="0" smtClean="0"/>
              <a:t>   </a:t>
            </a:r>
            <a:r>
              <a:rPr lang="en-US" sz="2400" spc="15" dirty="0" smtClean="0"/>
              <a:t>:311521104029</a:t>
            </a:r>
            <a:br>
              <a:rPr lang="en-US" sz="2400" spc="15" dirty="0" smtClean="0"/>
            </a:br>
            <a:r>
              <a:rPr lang="en-IN" altLang="en-US" sz="2400" spc="15" dirty="0" smtClean="0"/>
              <a:t>DEPT       :CSE</a:t>
            </a:r>
            <a:br>
              <a:rPr lang="en-IN" altLang="en-US" sz="2400" spc="15" dirty="0" smtClean="0"/>
            </a:br>
            <a:r>
              <a:rPr lang="en-IN" altLang="en-US" sz="2400" spc="15" dirty="0" smtClean="0"/>
              <a:t>COLLEGE :MEENAKSHI SUNDARARAJAN ENGINEERING COLLEGE</a:t>
            </a:r>
            <a:br>
              <a:rPr lang="en-IN" altLang="en-US" sz="2400" spc="15" dirty="0" smtClean="0"/>
            </a:br>
            <a:r>
              <a:rPr lang="en-IN" altLang="en-US" sz="2400" spc="15" dirty="0" smtClean="0"/>
              <a:t>NAAN MUDHALVAN ID: au311521104029</a:t>
            </a:r>
            <a:br>
              <a:rPr lang="en-IN" altLang="en-US" sz="2400" spc="15" dirty="0" smtClean="0"/>
            </a:br>
            <a:r>
              <a:rPr lang="en-IN" altLang="en-US" sz="2400" spc="15" dirty="0" smtClean="0"/>
              <a:t>GMAIL ID: nandhinijx@gmail.com</a:t>
            </a:r>
            <a:endParaRPr lang="en-IN" altLang="en-US" sz="2400" spc="15" dirty="0" smtClean="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 Box 11"/>
          <p:cNvSpPr txBox="1"/>
          <p:nvPr/>
        </p:nvSpPr>
        <p:spPr>
          <a:xfrm>
            <a:off x="535305" y="1752600"/>
            <a:ext cx="9860915" cy="1202690"/>
          </a:xfrm>
          <a:prstGeom prst="rect">
            <a:avLst/>
          </a:prstGeom>
          <a:noFill/>
        </p:spPr>
        <p:txBody>
          <a:bodyPr wrap="square" rtlCol="0">
            <a:noAutofit/>
          </a:bodyPr>
          <a:p>
            <a:r>
              <a:rPr lang="en-IN" altLang="en-US" sz="3200" u="sng"/>
              <a:t>WEATHER FORECAST PREDICTION USING ANN AND RNN</a:t>
            </a:r>
            <a:endParaRPr lang="en-IN" altLang="en-US" sz="3200" u="sng"/>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5332" y="385444"/>
            <a:ext cx="10681335" cy="738505"/>
          </a:xfrm>
        </p:spPr>
        <p:txBody>
          <a:bodyPr/>
          <a:p>
            <a:r>
              <a:rPr lang="en-IN" altLang="en-US"/>
              <a:t>ALGORITHM AND DEPLOYMENT</a:t>
            </a:r>
            <a:endParaRPr lang="en-IN" altLang="en-US"/>
          </a:p>
        </p:txBody>
      </p:sp>
      <p:sp>
        <p:nvSpPr>
          <p:cNvPr id="3" name="Text Box 2"/>
          <p:cNvSpPr txBox="1"/>
          <p:nvPr/>
        </p:nvSpPr>
        <p:spPr>
          <a:xfrm>
            <a:off x="358140" y="1337945"/>
            <a:ext cx="10212070" cy="4330065"/>
          </a:xfrm>
          <a:prstGeom prst="rect">
            <a:avLst/>
          </a:prstGeom>
          <a:noFill/>
        </p:spPr>
        <p:txBody>
          <a:bodyPr wrap="square" rtlCol="0">
            <a:noAutofit/>
          </a:bodyPr>
          <a:p>
            <a:pPr algn="just"/>
            <a:r>
              <a:rPr lang="en-US" sz="2000"/>
              <a:t>The weather forecasting project for the Kanpur region employs two main algorithms: Artificial Neural Networks (ANN) and Recurrent Neural Networks (RNN) with Long Short-Term Memory (LSTM) cells. Here's an overview of each algorithm:</a:t>
            </a:r>
            <a:endParaRPr lang="en-US" sz="2000"/>
          </a:p>
          <a:p>
            <a:pPr algn="just"/>
            <a:endParaRPr lang="en-US" sz="2000"/>
          </a:p>
          <a:p>
            <a:pPr algn="just"/>
            <a:r>
              <a:rPr lang="en-US" sz="2000" b="1"/>
              <a:t>Artificial Neural Networks (ANN):</a:t>
            </a:r>
            <a:endParaRPr lang="en-US" sz="2000" b="1"/>
          </a:p>
          <a:p>
            <a:pPr algn="just"/>
            <a:endParaRPr lang="en-US" sz="2000" b="1"/>
          </a:p>
          <a:p>
            <a:pPr marL="342900" indent="-342900" algn="just">
              <a:buFont typeface="Arial" panose="020B0604020202020204" pitchFamily="34" charset="0"/>
              <a:buChar char="•"/>
            </a:pPr>
            <a:r>
              <a:rPr lang="en-US" sz="2000"/>
              <a:t>  ANN is a type of machine learning algorithm inspired by the biological neural networks of the human brain.</a:t>
            </a:r>
            <a:endParaRPr lang="en-US" sz="2000"/>
          </a:p>
          <a:p>
            <a:pPr marL="342900" indent="-342900" algn="just">
              <a:buFont typeface="Arial" panose="020B0604020202020204" pitchFamily="34" charset="0"/>
              <a:buChar char="•"/>
            </a:pPr>
            <a:r>
              <a:rPr lang="en-US" sz="2000"/>
              <a:t>  In this project, ANN is utilized to capture complex nonlinear relationships between various weather variables (such as maximum temperature, minimum temperature, humidity, etc.) and predict future maximum temperatures for the Kanpur region.</a:t>
            </a:r>
            <a:endParaRPr lang="en-US" sz="2000"/>
          </a:p>
          <a:p>
            <a:pPr marL="342900" indent="-342900" algn="just">
              <a:buFont typeface="Arial" panose="020B0604020202020204" pitchFamily="34" charset="0"/>
              <a:buChar char="•"/>
            </a:pPr>
            <a:r>
              <a:rPr lang="en-US" sz="2000"/>
              <a:t>  ANN consists of input, hidden, and output layers of interconnected neurons. The model learns the optimal weights and biases through a process known as backpropagation, minimizing the difference between predicted and actual temperatures during training.</a:t>
            </a:r>
            <a:endParaRPr lang="en-US" sz="2000"/>
          </a:p>
          <a:p>
            <a:pPr algn="just"/>
            <a:endParaRPr lang="en-US" sz="2000"/>
          </a:p>
          <a:p>
            <a:pPr algn="just"/>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5332" y="385444"/>
            <a:ext cx="10681335" cy="738505"/>
          </a:xfrm>
        </p:spPr>
        <p:txBody>
          <a:bodyPr/>
          <a:p>
            <a:r>
              <a:rPr lang="en-IN" altLang="en-US"/>
              <a:t>ALGORITHM AND DEPLOYMENT</a:t>
            </a:r>
            <a:endParaRPr lang="en-IN" altLang="en-US"/>
          </a:p>
        </p:txBody>
      </p:sp>
      <p:sp>
        <p:nvSpPr>
          <p:cNvPr id="3" name="Text Box 2"/>
          <p:cNvSpPr txBox="1"/>
          <p:nvPr/>
        </p:nvSpPr>
        <p:spPr>
          <a:xfrm>
            <a:off x="228600" y="1676400"/>
            <a:ext cx="10221595" cy="4006215"/>
          </a:xfrm>
          <a:prstGeom prst="rect">
            <a:avLst/>
          </a:prstGeom>
          <a:noFill/>
        </p:spPr>
        <p:txBody>
          <a:bodyPr wrap="square" rtlCol="0">
            <a:noAutofit/>
          </a:bodyPr>
          <a:p>
            <a:r>
              <a:rPr lang="en-US" sz="2000" b="1">
                <a:sym typeface="+mn-ea"/>
              </a:rPr>
              <a:t>Recurrent Neural Networks (RNN) with Long Short-Term Memory (LSTM)</a:t>
            </a:r>
            <a:endParaRPr lang="en-US" sz="2000" b="1">
              <a:sym typeface="+mn-ea"/>
            </a:endParaRPr>
          </a:p>
          <a:p>
            <a:endParaRPr lang="en-US" sz="2000"/>
          </a:p>
          <a:p>
            <a:pPr marL="285750" indent="-285750" algn="just">
              <a:buFont typeface="Arial" panose="020B0604020202020204" pitchFamily="34" charset="0"/>
              <a:buChar char="•"/>
            </a:pPr>
            <a:r>
              <a:rPr lang="en-US" sz="2000">
                <a:sym typeface="+mn-ea"/>
              </a:rPr>
              <a:t>  RNN is a specialized type of neural network designed to handle sequential data by retaining memory of previous inputs.</a:t>
            </a:r>
            <a:endParaRPr lang="en-US" sz="2000"/>
          </a:p>
          <a:p>
            <a:pPr marL="285750" indent="-285750" algn="just">
              <a:buFont typeface="Arial" panose="020B0604020202020204" pitchFamily="34" charset="0"/>
              <a:buChar char="•"/>
            </a:pPr>
            <a:r>
              <a:rPr lang="en-US" sz="2000">
                <a:sym typeface="+mn-ea"/>
              </a:rPr>
              <a:t>   LSTM is a variant of RNN that addresses the vanishing gradient problem, enabling better learning of long-range dependencies in sequential data.</a:t>
            </a:r>
            <a:endParaRPr lang="en-US" sz="2000"/>
          </a:p>
          <a:p>
            <a:pPr marL="285750" indent="-285750" algn="just">
              <a:buFont typeface="Arial" panose="020B0604020202020204" pitchFamily="34" charset="0"/>
              <a:buChar char="•"/>
            </a:pPr>
            <a:r>
              <a:rPr lang="en-US" sz="2000">
                <a:sym typeface="+mn-ea"/>
              </a:rPr>
              <a:t>   In this project, LSTM-based RNNs are employed to effectively capture temporal dependencies in the historical weather data for Kanpur.</a:t>
            </a:r>
            <a:endParaRPr lang="en-US" sz="2000"/>
          </a:p>
          <a:p>
            <a:pPr marL="285750" indent="-285750" algn="just">
              <a:buFont typeface="Arial" panose="020B0604020202020204" pitchFamily="34" charset="0"/>
              <a:buChar char="•"/>
            </a:pPr>
            <a:r>
              <a:rPr lang="en-US" sz="2000">
                <a:sym typeface="+mn-ea"/>
              </a:rPr>
              <a:t>   LSTM cells contain memory blocks with gates that control the flow of information, allowing the network to remember or forget information over time. This enables the model to capture long-term patterns and dependencies in the weather data.</a:t>
            </a:r>
            <a:endParaRPr lang="en-US" sz="2000"/>
          </a:p>
          <a:p>
            <a:endParaRPr 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5332" y="385444"/>
            <a:ext cx="10681335" cy="738505"/>
          </a:xfrm>
        </p:spPr>
        <p:txBody>
          <a:bodyPr/>
          <a:p>
            <a:r>
              <a:rPr lang="en-IN" altLang="en-US"/>
              <a:t>ALGORITHM AND DEPLOYMENT</a:t>
            </a:r>
            <a:endParaRPr lang="en-IN" altLang="en-US"/>
          </a:p>
        </p:txBody>
      </p:sp>
      <p:sp>
        <p:nvSpPr>
          <p:cNvPr id="3" name="Text Box 2"/>
          <p:cNvSpPr txBox="1"/>
          <p:nvPr/>
        </p:nvSpPr>
        <p:spPr>
          <a:xfrm>
            <a:off x="304800" y="1905000"/>
            <a:ext cx="8981440" cy="3857625"/>
          </a:xfrm>
          <a:prstGeom prst="rect">
            <a:avLst/>
          </a:prstGeom>
          <a:noFill/>
        </p:spPr>
        <p:txBody>
          <a:bodyPr wrap="square" rtlCol="0">
            <a:noAutofit/>
          </a:bodyPr>
          <a:p>
            <a:pPr algn="just"/>
            <a:r>
              <a:rPr lang="en-IN" altLang="en-US" sz="2000" b="1"/>
              <a:t>DEPLOYMENT</a:t>
            </a:r>
            <a:endParaRPr lang="en-IN" altLang="en-US" sz="2000" b="1"/>
          </a:p>
          <a:p>
            <a:pPr algn="just"/>
            <a:endParaRPr lang="en-IN" altLang="en-US" sz="2000"/>
          </a:p>
          <a:p>
            <a:pPr marL="342900" indent="-342900" algn="just">
              <a:buFont typeface="Arial" panose="020B0604020202020204" pitchFamily="34" charset="0"/>
              <a:buChar char="•"/>
            </a:pPr>
            <a:r>
              <a:rPr lang="en-IN" altLang="en-US" sz="2000"/>
              <a:t>The deployment of this project is done in Github .</a:t>
            </a:r>
            <a:endParaRPr lang="en-IN" altLang="en-US" sz="2000"/>
          </a:p>
          <a:p>
            <a:pPr marL="342900" indent="-342900" algn="just">
              <a:buFont typeface="Arial" panose="020B0604020202020204" pitchFamily="34" charset="0"/>
              <a:buChar char="•"/>
            </a:pPr>
            <a:r>
              <a:rPr lang="en-IN" altLang="en-US" sz="2000"/>
              <a:t>That includes the implemented jupyter notebook and the dataset. </a:t>
            </a:r>
            <a:endParaRPr lang="en-IN" altLang="en-US" sz="2000"/>
          </a:p>
          <a:p>
            <a:pPr marL="342900" indent="-342900" algn="just">
              <a:buFont typeface="Arial" panose="020B0604020202020204" pitchFamily="34" charset="0"/>
              <a:buChar char="•"/>
            </a:pPr>
            <a:r>
              <a:rPr lang="en-IN" altLang="en-US" sz="2000"/>
              <a:t>Included instructions for setting up the environment and running the code. </a:t>
            </a:r>
            <a:endParaRPr lang="en-IN" altLang="en-US" sz="2000"/>
          </a:p>
          <a:p>
            <a:pPr marL="342900" indent="-342900" algn="just">
              <a:buFont typeface="Arial" panose="020B0604020202020204" pitchFamily="34" charset="0"/>
              <a:buChar char="•"/>
            </a:pPr>
            <a:r>
              <a:rPr lang="en-IN" altLang="en-US" sz="2000"/>
              <a:t>Created documentation and readme file explaining the project , algorithm and deployment instructions.  </a:t>
            </a:r>
            <a:endParaRPr lang="en-IN"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10134600" y="152400"/>
            <a:ext cx="1774825" cy="22701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7162800" y="1447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67055"/>
          </a:xfrm>
          <a:prstGeom prst="rect">
            <a:avLst/>
          </a:prstGeom>
        </p:spPr>
        <p:txBody>
          <a:bodyPr vert="horz" wrap="square" lIns="0" tIns="13335" rIns="0" bIns="0" rtlCol="0">
            <a:spAutoFit/>
          </a:bodyPr>
          <a:lstStyle/>
          <a:p>
            <a:pPr marL="12700">
              <a:lnSpc>
                <a:spcPct val="100000"/>
              </a:lnSpc>
              <a:spcBef>
                <a:spcPts val="105"/>
              </a:spcBef>
            </a:pP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 Box 9"/>
          <p:cNvSpPr txBox="1"/>
          <p:nvPr/>
        </p:nvSpPr>
        <p:spPr>
          <a:xfrm>
            <a:off x="3810000" y="1767205"/>
            <a:ext cx="2031365" cy="728980"/>
          </a:xfrm>
          <a:prstGeom prst="rect">
            <a:avLst/>
          </a:prstGeom>
          <a:noFill/>
        </p:spPr>
        <p:txBody>
          <a:bodyPr wrap="square" rtlCol="0">
            <a:noAutofit/>
          </a:bodyPr>
          <a:p>
            <a:r>
              <a:rPr lang="en-IN" altLang="en-US" sz="2000"/>
              <a:t>ANN PREDICTION</a:t>
            </a:r>
            <a:endParaRPr lang="en-IN" altLang="en-US" sz="2000"/>
          </a:p>
        </p:txBody>
      </p:sp>
      <p:pic>
        <p:nvPicPr>
          <p:cNvPr id="12" name="Picture 11"/>
          <p:cNvPicPr>
            <a:picLocks noChangeAspect="1"/>
          </p:cNvPicPr>
          <p:nvPr/>
        </p:nvPicPr>
        <p:blipFill>
          <a:blip r:embed="rId3"/>
          <a:stretch>
            <a:fillRect/>
          </a:stretch>
        </p:blipFill>
        <p:spPr>
          <a:xfrm>
            <a:off x="76200" y="2286000"/>
            <a:ext cx="4011295" cy="4192270"/>
          </a:xfrm>
          <a:prstGeom prst="rect">
            <a:avLst/>
          </a:prstGeom>
        </p:spPr>
      </p:pic>
      <p:pic>
        <p:nvPicPr>
          <p:cNvPr id="13" name="Picture 12"/>
          <p:cNvPicPr>
            <a:picLocks noChangeAspect="1"/>
          </p:cNvPicPr>
          <p:nvPr/>
        </p:nvPicPr>
        <p:blipFill>
          <a:blip r:embed="rId4"/>
          <a:stretch>
            <a:fillRect/>
          </a:stretch>
        </p:blipFill>
        <p:spPr>
          <a:xfrm>
            <a:off x="4419600" y="2837815"/>
            <a:ext cx="5336540" cy="31743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8135" y="385445"/>
            <a:ext cx="11643360" cy="738505"/>
          </a:xfrm>
        </p:spPr>
        <p:txBody>
          <a:bodyPr wrap="square"/>
          <a:p>
            <a:r>
              <a:rPr spc="25" dirty="0">
                <a:sym typeface="+mn-ea"/>
              </a:rPr>
              <a:t>S</a:t>
            </a:r>
            <a:r>
              <a:rPr spc="10" dirty="0">
                <a:sym typeface="+mn-ea"/>
              </a:rPr>
              <a:t>O</a:t>
            </a:r>
            <a:r>
              <a:rPr spc="25" dirty="0">
                <a:sym typeface="+mn-ea"/>
              </a:rPr>
              <a:t>LU</a:t>
            </a:r>
            <a:r>
              <a:rPr spc="-35" dirty="0">
                <a:sym typeface="+mn-ea"/>
              </a:rPr>
              <a:t>T</a:t>
            </a:r>
            <a:r>
              <a:rPr spc="-30" dirty="0">
                <a:sym typeface="+mn-ea"/>
              </a:rPr>
              <a:t>I</a:t>
            </a:r>
            <a:r>
              <a:rPr spc="10" dirty="0">
                <a:sym typeface="+mn-ea"/>
              </a:rPr>
              <a:t>O</a:t>
            </a:r>
            <a:r>
              <a:rPr dirty="0">
                <a:sym typeface="+mn-ea"/>
              </a:rPr>
              <a:t>N</a:t>
            </a:r>
            <a:r>
              <a:rPr spc="-345" dirty="0">
                <a:sym typeface="+mn-ea"/>
              </a:rPr>
              <a:t> </a:t>
            </a:r>
            <a:r>
              <a:rPr spc="-35" dirty="0">
                <a:sym typeface="+mn-ea"/>
              </a:rPr>
              <a:t>A</a:t>
            </a:r>
            <a:r>
              <a:rPr spc="-5" dirty="0">
                <a:sym typeface="+mn-ea"/>
              </a:rPr>
              <a:t>N</a:t>
            </a:r>
            <a:r>
              <a:rPr dirty="0">
                <a:sym typeface="+mn-ea"/>
              </a:rPr>
              <a:t>D</a:t>
            </a:r>
            <a:r>
              <a:rPr spc="35" dirty="0">
                <a:sym typeface="+mn-ea"/>
              </a:rPr>
              <a:t> </a:t>
            </a:r>
            <a:r>
              <a:rPr spc="-30" dirty="0">
                <a:sym typeface="+mn-ea"/>
              </a:rPr>
              <a:t>I</a:t>
            </a:r>
            <a:r>
              <a:rPr spc="-35" dirty="0">
                <a:sym typeface="+mn-ea"/>
              </a:rPr>
              <a:t>T</a:t>
            </a:r>
            <a:r>
              <a:rPr dirty="0">
                <a:sym typeface="+mn-ea"/>
              </a:rPr>
              <a:t>S</a:t>
            </a:r>
            <a:r>
              <a:rPr spc="60" dirty="0">
                <a:sym typeface="+mn-ea"/>
              </a:rPr>
              <a:t> </a:t>
            </a:r>
            <a:r>
              <a:rPr spc="-295" dirty="0">
                <a:sym typeface="+mn-ea"/>
              </a:rPr>
              <a:t>V</a:t>
            </a:r>
            <a:r>
              <a:rPr spc="-35" dirty="0">
                <a:sym typeface="+mn-ea"/>
              </a:rPr>
              <a:t>A</a:t>
            </a:r>
            <a:r>
              <a:rPr spc="25" dirty="0">
                <a:sym typeface="+mn-ea"/>
              </a:rPr>
              <a:t>LU</a:t>
            </a:r>
            <a:r>
              <a:rPr dirty="0">
                <a:sym typeface="+mn-ea"/>
              </a:rPr>
              <a:t>E</a:t>
            </a:r>
            <a:r>
              <a:rPr lang="en-IN" dirty="0">
                <a:sym typeface="+mn-ea"/>
              </a:rPr>
              <a:t> </a:t>
            </a:r>
            <a:r>
              <a:rPr spc="-15" dirty="0">
                <a:sym typeface="+mn-ea"/>
              </a:rPr>
              <a:t>P</a:t>
            </a:r>
            <a:r>
              <a:rPr spc="-30" dirty="0">
                <a:sym typeface="+mn-ea"/>
              </a:rPr>
              <a:t>R</a:t>
            </a:r>
            <a:r>
              <a:rPr spc="10" dirty="0">
                <a:sym typeface="+mn-ea"/>
              </a:rPr>
              <a:t>O</a:t>
            </a:r>
            <a:r>
              <a:rPr spc="-15" dirty="0">
                <a:sym typeface="+mn-ea"/>
              </a:rPr>
              <a:t>P</a:t>
            </a:r>
            <a:r>
              <a:rPr spc="10" dirty="0">
                <a:sym typeface="+mn-ea"/>
              </a:rPr>
              <a:t>O</a:t>
            </a:r>
            <a:r>
              <a:rPr spc="25" dirty="0">
                <a:sym typeface="+mn-ea"/>
              </a:rPr>
              <a:t>S</a:t>
            </a:r>
            <a:r>
              <a:rPr spc="-30" dirty="0">
                <a:sym typeface="+mn-ea"/>
              </a:rPr>
              <a:t>I</a:t>
            </a:r>
            <a:r>
              <a:rPr spc="-35" dirty="0">
                <a:sym typeface="+mn-ea"/>
              </a:rPr>
              <a:t>T</a:t>
            </a:r>
            <a:r>
              <a:rPr spc="-30" dirty="0">
                <a:sym typeface="+mn-ea"/>
              </a:rPr>
              <a:t>I</a:t>
            </a:r>
            <a:r>
              <a:rPr spc="10" dirty="0">
                <a:sym typeface="+mn-ea"/>
              </a:rPr>
              <a:t>O</a:t>
            </a:r>
            <a:r>
              <a:rPr dirty="0">
                <a:sym typeface="+mn-ea"/>
              </a:rPr>
              <a:t>N</a:t>
            </a:r>
            <a:endParaRPr lang="en-IN" altLang="en-US"/>
          </a:p>
        </p:txBody>
      </p:sp>
      <p:sp>
        <p:nvSpPr>
          <p:cNvPr id="3" name="Text Box 2"/>
          <p:cNvSpPr txBox="1"/>
          <p:nvPr/>
        </p:nvSpPr>
        <p:spPr>
          <a:xfrm>
            <a:off x="3200400" y="1447800"/>
            <a:ext cx="4064000" cy="368300"/>
          </a:xfrm>
          <a:prstGeom prst="rect">
            <a:avLst/>
          </a:prstGeom>
          <a:noFill/>
        </p:spPr>
        <p:txBody>
          <a:bodyPr wrap="square" rtlCol="0">
            <a:spAutoFit/>
          </a:bodyPr>
          <a:p>
            <a:r>
              <a:rPr lang="en-IN" altLang="en-US"/>
              <a:t>RNN USING LSTM</a:t>
            </a:r>
            <a:endParaRPr lang="en-IN" altLang="en-US"/>
          </a:p>
        </p:txBody>
      </p:sp>
      <p:pic>
        <p:nvPicPr>
          <p:cNvPr id="4" name="Picture 3"/>
          <p:cNvPicPr>
            <a:picLocks noChangeAspect="1"/>
          </p:cNvPicPr>
          <p:nvPr/>
        </p:nvPicPr>
        <p:blipFill>
          <a:blip r:embed="rId1"/>
          <a:stretch>
            <a:fillRect/>
          </a:stretch>
        </p:blipFill>
        <p:spPr>
          <a:xfrm>
            <a:off x="318135" y="1752600"/>
            <a:ext cx="7322185" cy="889000"/>
          </a:xfrm>
          <a:prstGeom prst="rect">
            <a:avLst/>
          </a:prstGeom>
        </p:spPr>
      </p:pic>
      <p:pic>
        <p:nvPicPr>
          <p:cNvPr id="5" name="Picture 4"/>
          <p:cNvPicPr>
            <a:picLocks noChangeAspect="1"/>
          </p:cNvPicPr>
          <p:nvPr/>
        </p:nvPicPr>
        <p:blipFill>
          <a:blip r:embed="rId2"/>
          <a:stretch>
            <a:fillRect/>
          </a:stretch>
        </p:blipFill>
        <p:spPr>
          <a:xfrm>
            <a:off x="609600" y="2743200"/>
            <a:ext cx="3801110" cy="3862705"/>
          </a:xfrm>
          <a:prstGeom prst="rect">
            <a:avLst/>
          </a:prstGeom>
        </p:spPr>
      </p:pic>
      <p:pic>
        <p:nvPicPr>
          <p:cNvPr id="6" name="Picture 5"/>
          <p:cNvPicPr>
            <a:picLocks noChangeAspect="1"/>
          </p:cNvPicPr>
          <p:nvPr/>
        </p:nvPicPr>
        <p:blipFill>
          <a:blip r:embed="rId3"/>
          <a:stretch>
            <a:fillRect/>
          </a:stretch>
        </p:blipFill>
        <p:spPr>
          <a:xfrm>
            <a:off x="4419600" y="3048000"/>
            <a:ext cx="4381500" cy="26746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8915400" y="1219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4322445"/>
            <a:ext cx="1609090" cy="2478405"/>
          </a:xfrm>
          <a:prstGeom prst="rect">
            <a:avLst/>
          </a:prstGeom>
        </p:spPr>
      </p:pic>
      <p:sp>
        <p:nvSpPr>
          <p:cNvPr id="7" name="object 7"/>
          <p:cNvSpPr txBox="1">
            <a:spLocks noGrp="1"/>
          </p:cNvSpPr>
          <p:nvPr>
            <p:ph type="title"/>
          </p:nvPr>
        </p:nvSpPr>
        <p:spPr>
          <a:xfrm>
            <a:off x="739775" y="654938"/>
            <a:ext cx="7543165" cy="669925"/>
          </a:xfrm>
          <a:prstGeom prst="rect">
            <a:avLst/>
          </a:prstGeom>
        </p:spPr>
        <p:txBody>
          <a:bodyPr vert="horz" wrap="square" lIns="0" tIns="16510" rIns="0" bIns="0" rtlCol="0">
            <a:spAutoFit/>
          </a:bodyPr>
          <a:lstStyle/>
          <a:p>
            <a:pPr marL="12700">
              <a:lnSpc>
                <a:spcPct val="100000"/>
              </a:lnSpc>
              <a:spcBef>
                <a:spcPts val="130"/>
              </a:spcBef>
            </a:pPr>
            <a:r>
              <a:rPr lang="en-IN" sz="4250"/>
              <a:t>RESULT</a:t>
            </a:r>
            <a:endParaRPr lang="en-IN"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 Box 8"/>
          <p:cNvSpPr txBox="1"/>
          <p:nvPr/>
        </p:nvSpPr>
        <p:spPr>
          <a:xfrm>
            <a:off x="897255" y="1755775"/>
            <a:ext cx="8637270" cy="3359150"/>
          </a:xfrm>
          <a:prstGeom prst="rect">
            <a:avLst/>
          </a:prstGeom>
          <a:noFill/>
        </p:spPr>
        <p:txBody>
          <a:bodyPr wrap="square" rtlCol="0">
            <a:noAutofit/>
          </a:bodyPr>
          <a:p>
            <a:pPr algn="just"/>
            <a:r>
              <a:rPr lang="en-US" sz="2000"/>
              <a:t>The result of the weather forecasting project for Kanpur involves evaluating the accuracy of predicted maximum temperatures generated by Artificial Neural Networks (ANN) and Recurrent Neural Networks (RNN) with Long Short-Term Memory (LSTM). Evaluation metrics like Mean Squared Error (MSE) are used to assess model performance, while visualizations compare predicted temperatures with actual observations. Comparisons with baseline methods highlight the advantages of advanced machine learning techniques. The practical implications for end-users are emphasized, with recommendations for further improvement.</a:t>
            </a:r>
            <a:endParaRPr 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477000" y="685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p:nvPr/>
        </p:nvSpPr>
        <p:spPr>
          <a:xfrm>
            <a:off x="457200" y="1447800"/>
            <a:ext cx="9227185" cy="3349625"/>
          </a:xfrm>
          <a:prstGeom prst="rect">
            <a:avLst/>
          </a:prstGeom>
        </p:spPr>
        <p:txBody>
          <a:bodyPr vert="horz" wrap="square" lIns="0" tIns="12700" rIns="0" bIns="0" rtlCol="0">
            <a:noAutofit/>
          </a:bodyPr>
          <a:lstStyle/>
          <a:p>
            <a:pPr marL="12700" algn="just">
              <a:lnSpc>
                <a:spcPct val="100000"/>
              </a:lnSpc>
              <a:spcBef>
                <a:spcPts val="100"/>
              </a:spcBef>
            </a:pPr>
            <a:r>
              <a:rPr sz="2000">
                <a:latin typeface="Trebuchet MS" panose="020B0603020202020204"/>
                <a:cs typeface="Trebuchet MS" panose="020B0603020202020204"/>
              </a:rPr>
              <a:t>In conclusion, the weather forecasting project for Kanpur successfully leverages advanced machine learning techniques, including Artificial Neural Networks (ANN) and Recurrent Neural Networks (RNN) with Long Short-Term Memory (LSTM), to predict maximum temperatures with accuracy and reliability. Through thorough evaluation using metrics such as Mean Squared Error (MSE) and visualization comparisons with actual observations, the models demonstrate their effectiveness in capturing complex weather patterns. The project underscores the practical significance of accurate weather forecasting for various sectors, including agriculture, transportation, and emergency services, enabling informed decision-making and proactive planning. Moving forward, continued refinement and optimization of the forecasting models hold promise for further enhancing their performance and utility in addressing the dynamic weather conditions of the Kanpur region.</a:t>
            </a:r>
            <a:endParaRPr sz="200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0830"/>
            <a:ext cx="5685155" cy="837565"/>
          </a:xfrm>
          <a:prstGeom prst="rect">
            <a:avLst/>
          </a:prstGeom>
        </p:spPr>
        <p:txBody>
          <a:bodyPr vert="horz" wrap="square" lIns="0" tIns="13335" rIns="0" bIns="0" rtlCol="0">
            <a:noAutofit/>
          </a:bodyPr>
          <a:lstStyle/>
          <a:p>
            <a:pPr marL="12700">
              <a:lnSpc>
                <a:spcPct val="100000"/>
              </a:lnSpc>
              <a:spcBef>
                <a:spcPts val="105"/>
              </a:spcBef>
            </a:pPr>
            <a:r>
              <a:rPr lang="en-IN" sz="4800" b="1">
                <a:cs typeface="+mn-lt"/>
              </a:rPr>
              <a:t>CONCLUSION</a:t>
            </a:r>
            <a:endParaRPr lang="en-IN" sz="4800" b="1">
              <a:cs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7086600" y="609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015" y="385445"/>
            <a:ext cx="3716655" cy="75184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lang="en-IN" spc="-40" dirty="0"/>
              <a:t>FERENCES</a:t>
            </a:r>
            <a:endParaRPr lang="en-IN" spc="-4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panose="020B0603020202020204"/>
                <a:cs typeface="Trebuchet MS" panose="020B0603020202020204"/>
              </a:rPr>
              <a:t>Demo</a:t>
            </a:r>
            <a:r>
              <a:rPr sz="2000" u="heavy" spc="-130" dirty="0">
                <a:solidFill>
                  <a:srgbClr val="006FC0"/>
                </a:solidFill>
                <a:uFill>
                  <a:solidFill>
                    <a:srgbClr val="006FC0"/>
                  </a:solidFill>
                </a:uFill>
                <a:latin typeface="Trebuchet MS" panose="020B0603020202020204"/>
                <a:cs typeface="Trebuchet MS" panose="020B0603020202020204"/>
              </a:rPr>
              <a:t> </a:t>
            </a:r>
            <a:r>
              <a:rPr sz="2000" u="heavy" spc="25" dirty="0">
                <a:solidFill>
                  <a:srgbClr val="006FC0"/>
                </a:solidFill>
                <a:uFill>
                  <a:solidFill>
                    <a:srgbClr val="006FC0"/>
                  </a:solidFill>
                </a:uFill>
                <a:latin typeface="Trebuchet MS" panose="020B0603020202020204"/>
                <a:cs typeface="Trebuchet MS" panose="020B0603020202020204"/>
              </a:rPr>
              <a:t>Link</a:t>
            </a:r>
            <a:endParaRPr sz="2000">
              <a:latin typeface="Trebuchet MS" panose="020B0603020202020204"/>
              <a:cs typeface="Trebuchet MS" panose="020B0603020202020204"/>
            </a:endParaRPr>
          </a:p>
        </p:txBody>
      </p:sp>
      <p:sp>
        <p:nvSpPr>
          <p:cNvPr id="10" name="Text Box 9"/>
          <p:cNvSpPr txBox="1"/>
          <p:nvPr/>
        </p:nvSpPr>
        <p:spPr>
          <a:xfrm>
            <a:off x="609600" y="1905000"/>
            <a:ext cx="8240395" cy="2658110"/>
          </a:xfrm>
          <a:prstGeom prst="rect">
            <a:avLst/>
          </a:prstGeom>
          <a:noFill/>
        </p:spPr>
        <p:txBody>
          <a:bodyPr wrap="square" rtlCol="0">
            <a:noAutofit/>
          </a:bodyPr>
          <a:p>
            <a:pPr marL="285750" indent="-285750">
              <a:buFont typeface="Arial" panose="020B0604020202020204" pitchFamily="34" charset="0"/>
              <a:buChar char="•"/>
            </a:pPr>
            <a:r>
              <a:rPr lang="en-US"/>
              <a:t>https://www.geeksforgeeks.org/artificial-neural-networks-and-its-applications/</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https://www.linkedin.com/pulse/predictive-analytics-using-neural-networks-martin-solomon</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https://www.geeksforgeeks.org/introduction-to-recurrent-neural-network/</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https://encord.com/blog/time-series-predictions-with-recurrent-neural-networks/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3" name="Text Placeholder 22"/>
          <p:cNvSpPr>
            <a:spLocks noGrp="1"/>
          </p:cNvSpPr>
          <p:nvPr>
            <p:ph type="body" idx="1"/>
          </p:nvPr>
        </p:nvSpPr>
        <p:spPr>
          <a:xfrm>
            <a:off x="304800" y="2439523"/>
            <a:ext cx="8827091" cy="1477328"/>
          </a:xfrm>
        </p:spPr>
        <p:txBody>
          <a:bodyPr/>
          <a:lstStyle/>
          <a:p>
            <a:r>
              <a:rPr lang="en-US" sz="4800" dirty="0" smtClean="0"/>
              <a:t>WEATHER FORECAST PREDICTION USING  ANN AND RNN</a:t>
            </a:r>
            <a:endParaRPr lang="en-US" sz="48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4" name="Text Placeholder 23"/>
          <p:cNvSpPr>
            <a:spLocks noGrp="1"/>
          </p:cNvSpPr>
          <p:nvPr>
            <p:ph type="body" idx="1"/>
          </p:nvPr>
        </p:nvSpPr>
        <p:spPr>
          <a:xfrm>
            <a:off x="1884661" y="1240501"/>
            <a:ext cx="7984594" cy="6432550"/>
          </a:xfrm>
        </p:spPr>
        <p:txBody>
          <a:bodyPr/>
          <a:lstStyle/>
          <a:p>
            <a:pPr marL="571500" indent="-571500" rtl="0" fontAlgn="base">
              <a:buFont typeface="Arial" panose="020B0604020202020204" pitchFamily="34" charset="0"/>
              <a:buChar char="•"/>
            </a:pPr>
            <a:r>
              <a:rPr lang="en-US" sz="4000" dirty="0" smtClean="0"/>
              <a:t>Problem </a:t>
            </a:r>
            <a:r>
              <a:rPr lang="en-US" sz="4000" dirty="0"/>
              <a:t>statement</a:t>
            </a:r>
            <a:endParaRPr lang="en-US" sz="4000" dirty="0"/>
          </a:p>
          <a:p>
            <a:pPr marL="571500" indent="-571500" rtl="0" fontAlgn="base">
              <a:buFont typeface="Arial" panose="020B0604020202020204" pitchFamily="34" charset="0"/>
              <a:buChar char="•"/>
            </a:pPr>
            <a:r>
              <a:rPr lang="en-US" sz="4000" dirty="0" smtClean="0"/>
              <a:t>Proposed solution</a:t>
            </a:r>
            <a:endParaRPr lang="en-US" sz="4000" dirty="0"/>
          </a:p>
          <a:p>
            <a:pPr marL="571500" indent="-571500" rtl="0" fontAlgn="base">
              <a:buFont typeface="Arial" panose="020B0604020202020204" pitchFamily="34" charset="0"/>
              <a:buChar char="•"/>
            </a:pPr>
            <a:r>
              <a:rPr lang="en-US" sz="4000" dirty="0"/>
              <a:t>System development approach</a:t>
            </a:r>
            <a:endParaRPr lang="en-US" sz="4000" dirty="0"/>
          </a:p>
          <a:p>
            <a:pPr marL="571500" indent="-571500" rtl="0" fontAlgn="base">
              <a:buFont typeface="Arial" panose="020B0604020202020204" pitchFamily="34" charset="0"/>
              <a:buChar char="•"/>
            </a:pPr>
            <a:r>
              <a:rPr lang="en-IN" altLang="en-US" sz="4000" dirty="0"/>
              <a:t>Project overview</a:t>
            </a:r>
            <a:endParaRPr lang="en-US" sz="4000" dirty="0"/>
          </a:p>
          <a:p>
            <a:pPr marL="571500" indent="-571500" rtl="0" fontAlgn="base">
              <a:buFont typeface="Arial" panose="020B0604020202020204" pitchFamily="34" charset="0"/>
              <a:buChar char="•"/>
            </a:pPr>
            <a:r>
              <a:rPr lang="en-US" sz="4000" dirty="0"/>
              <a:t>Algorithm and deployment</a:t>
            </a:r>
            <a:endParaRPr lang="en-US" sz="4000" dirty="0"/>
          </a:p>
          <a:p>
            <a:pPr marL="571500" indent="-571500" rtl="0" fontAlgn="base">
              <a:buFont typeface="Arial" panose="020B0604020202020204" pitchFamily="34" charset="0"/>
              <a:buChar char="•"/>
            </a:pPr>
            <a:r>
              <a:rPr sz="4000" spc="25" dirty="0">
                <a:sym typeface="+mn-ea"/>
              </a:rPr>
              <a:t>S</a:t>
            </a:r>
            <a:r>
              <a:rPr lang="en-IN" sz="4000" spc="25" dirty="0">
                <a:sym typeface="+mn-ea"/>
              </a:rPr>
              <a:t>olution</a:t>
            </a:r>
            <a:r>
              <a:rPr sz="4000" spc="-345" dirty="0">
                <a:sym typeface="+mn-ea"/>
              </a:rPr>
              <a:t> </a:t>
            </a:r>
            <a:r>
              <a:rPr lang="en-IN" sz="4000" spc="-345" dirty="0">
                <a:sym typeface="+mn-ea"/>
              </a:rPr>
              <a:t>and</a:t>
            </a:r>
            <a:r>
              <a:rPr sz="4000" spc="35" dirty="0">
                <a:sym typeface="+mn-ea"/>
              </a:rPr>
              <a:t> </a:t>
            </a:r>
            <a:r>
              <a:rPr sz="4000" spc="60" dirty="0">
                <a:sym typeface="+mn-ea"/>
              </a:rPr>
              <a:t> </a:t>
            </a:r>
            <a:r>
              <a:rPr lang="en-IN" sz="4000" spc="60" dirty="0">
                <a:sym typeface="+mn-ea"/>
              </a:rPr>
              <a:t>value</a:t>
            </a:r>
            <a:r>
              <a:rPr lang="en-IN" sz="4000" spc="25" dirty="0">
                <a:sym typeface="+mn-ea"/>
              </a:rPr>
              <a:t> proposition</a:t>
            </a:r>
            <a:endParaRPr sz="4000"/>
          </a:p>
          <a:p>
            <a:pPr marL="571500" indent="-571500" rtl="0" fontAlgn="base">
              <a:buFont typeface="Arial" panose="020B0604020202020204" pitchFamily="34" charset="0"/>
              <a:buChar char="•"/>
            </a:pPr>
            <a:r>
              <a:rPr lang="en-US" sz="4000" dirty="0">
                <a:sym typeface="+mn-ea"/>
              </a:rPr>
              <a:t>Result</a:t>
            </a:r>
            <a:endParaRPr lang="en-US" sz="4000" dirty="0"/>
          </a:p>
          <a:p>
            <a:pPr marL="571500" indent="-571500" rtl="0" fontAlgn="base">
              <a:buFont typeface="Arial" panose="020B0604020202020204" pitchFamily="34" charset="0"/>
              <a:buChar char="•"/>
            </a:pPr>
            <a:r>
              <a:rPr lang="en-US" sz="4000" dirty="0">
                <a:sym typeface="+mn-ea"/>
              </a:rPr>
              <a:t>Conclusion</a:t>
            </a:r>
            <a:endParaRPr lang="en-US" sz="4000" dirty="0"/>
          </a:p>
          <a:p>
            <a:pPr marL="571500" indent="-571500" rtl="0" fontAlgn="base">
              <a:buFont typeface="Arial" panose="020B0604020202020204" pitchFamily="34" charset="0"/>
              <a:buChar char="•"/>
            </a:pPr>
            <a:r>
              <a:rPr lang="en-US" sz="4000" dirty="0">
                <a:sym typeface="+mn-ea"/>
              </a:rPr>
              <a:t>References</a:t>
            </a:r>
            <a:endParaRPr lang="en-US" sz="4000" dirty="0"/>
          </a:p>
          <a:p>
            <a:pPr marL="571500" indent="-571500" rtl="0" fontAlgn="base">
              <a:buFont typeface="Arial" panose="020B0604020202020204" pitchFamily="34" charset="0"/>
              <a:buChar char="•"/>
            </a:pPr>
            <a:endParaRPr lang="en-US" sz="4000" dirty="0"/>
          </a:p>
          <a:p>
            <a:endParaRPr lang="en-US"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10575" y="2895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858000" y="76453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409575" y="1453629"/>
            <a:ext cx="8001000" cy="4062651"/>
          </a:xfrm>
        </p:spPr>
        <p:txBody>
          <a:bodyPr/>
          <a:lstStyle/>
          <a:p>
            <a:pPr algn="just"/>
            <a:r>
              <a:rPr lang="en-US" sz="2400" dirty="0" smtClean="0"/>
              <a:t>The </a:t>
            </a:r>
            <a:r>
              <a:rPr lang="en-US" sz="2400" dirty="0"/>
              <a:t>project aims to forecast weather temperatures for Kanpur using Artificial Neural Networks (ANN) and </a:t>
            </a:r>
            <a:r>
              <a:rPr lang="en-US" sz="2400" dirty="0" smtClean="0"/>
              <a:t>Recurrent </a:t>
            </a:r>
            <a:r>
              <a:rPr lang="en-US" sz="2400" dirty="0"/>
              <a:t>Neural Networks (RNN). Leveraging historical weather data from the Kanpur dataset, the models are trained to predict future maximum temperatures. The dataset includes features such as maximum temperature, minimum temperature, humidity, and other weather variables. After training the models, predictions are made for future temperatures, which are then visualized using histograms alongside the actual temperatures. The goal is to develop accurate temperature forecasting models to aid in weather prediction and planning for the Kanpur region</a:t>
            </a:r>
            <a:r>
              <a:rPr lang="en-US" sz="2400" dirty="0" smtClean="0"/>
              <a:t>.</a:t>
            </a:r>
            <a:endParaRPr lang="en-US"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654025"/>
          </a:xfrm>
        </p:spPr>
        <p:txBody>
          <a:bodyPr/>
          <a:lstStyle/>
          <a:p>
            <a:r>
              <a:rPr lang="en-US" sz="4250" dirty="0" smtClean="0">
                <a:latin typeface="Trebuchet MS" panose="020B0603020202020204" pitchFamily="34" charset="0"/>
              </a:rPr>
              <a:t>PROPOSED</a:t>
            </a:r>
            <a:r>
              <a:rPr lang="en-US" sz="4250" i="1" dirty="0" smtClean="0">
                <a:latin typeface="Trebuchet MS" panose="020B0603020202020204" pitchFamily="34" charset="0"/>
              </a:rPr>
              <a:t> </a:t>
            </a:r>
            <a:r>
              <a:rPr lang="en-US" sz="4250" dirty="0" smtClean="0">
                <a:latin typeface="Trebuchet MS" panose="020B0603020202020204" pitchFamily="34" charset="0"/>
              </a:rPr>
              <a:t>SOLUTION</a:t>
            </a:r>
            <a:endParaRPr lang="en-US" sz="4250" dirty="0">
              <a:latin typeface="Trebuchet MS" panose="020B0603020202020204" pitchFamily="34" charset="0"/>
            </a:endParaRPr>
          </a:p>
        </p:txBody>
      </p:sp>
      <p:sp>
        <p:nvSpPr>
          <p:cNvPr id="3" name="Text Placeholder 2"/>
          <p:cNvSpPr>
            <a:spLocks noGrp="1"/>
          </p:cNvSpPr>
          <p:nvPr>
            <p:ph type="body" idx="1"/>
          </p:nvPr>
        </p:nvSpPr>
        <p:spPr>
          <a:xfrm>
            <a:off x="228600" y="1600200"/>
            <a:ext cx="9372600" cy="4308475"/>
          </a:xfrm>
        </p:spPr>
        <p:txBody>
          <a:bodyPr/>
          <a:lstStyle/>
          <a:p>
            <a:pPr marL="342900" indent="-342900" algn="just">
              <a:buFont typeface="Arial" panose="020B0604020202020204" pitchFamily="34" charset="0"/>
              <a:buChar char="•"/>
            </a:pPr>
            <a:r>
              <a:rPr lang="en-US" sz="2000" dirty="0"/>
              <a:t>The proposed solution for this weather forecasting project involves leveraging both Artificial Neural Networks (ANN) and Recurrent Neural Networks (RNN), specifically Long Short-Term Memory (LSTM) networks.</a:t>
            </a:r>
            <a:endParaRPr lang="en-US" sz="2000" dirty="0"/>
          </a:p>
          <a:p>
            <a:pPr marL="342900" indent="-342900" algn="just">
              <a:buFont typeface="Arial" panose="020B0604020202020204" pitchFamily="34" charset="0"/>
              <a:buChar char="•"/>
            </a:pPr>
            <a:r>
              <a:rPr lang="en-US" sz="2000" dirty="0"/>
              <a:t>The project utilizes historical weather data from the Kanpur dataset, including features such as maximum temperature, minimum temperature, humidity, and other relevant weather variables. </a:t>
            </a:r>
            <a:endParaRPr lang="en-US" sz="2000" dirty="0"/>
          </a:p>
          <a:p>
            <a:pPr marL="342900" indent="-342900" algn="just">
              <a:buFont typeface="Arial" panose="020B0604020202020204" pitchFamily="34" charset="0"/>
              <a:buChar char="•"/>
            </a:pPr>
            <a:r>
              <a:rPr lang="en-IN" altLang="en-US" sz="2000" dirty="0"/>
              <a:t>D</a:t>
            </a:r>
            <a:r>
              <a:rPr lang="en-US" sz="2000" dirty="0"/>
              <a:t>ata is preprocessed and split into training and testing sets. ANN and LSTM models are then constructed and trained on the training data to predict future maximum temperatures. </a:t>
            </a:r>
            <a:endParaRPr lang="en-US" sz="2000" dirty="0"/>
          </a:p>
          <a:p>
            <a:pPr marL="342900" indent="-342900" algn="just">
              <a:buFont typeface="Arial" panose="020B0604020202020204" pitchFamily="34" charset="0"/>
              <a:buChar char="•"/>
            </a:pPr>
            <a:r>
              <a:rPr lang="en-US" sz="2000" dirty="0"/>
              <a:t>The performance of the models is evaluated using appropriate metrics such as Mean Squared Error (MSE). Finally, the trained models are used to make predictions for future temperatures, which are visualized alongside the actual temperatures using histograms. This comprehensive approach aims to develop accurate and reliable weather forecasting models tailored to the specific requirements of the Kanpur region.</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DEVELOPMENT APPROACH</a:t>
            </a:r>
            <a:endParaRPr lang="en-US" dirty="0"/>
          </a:p>
        </p:txBody>
      </p:sp>
      <p:sp>
        <p:nvSpPr>
          <p:cNvPr id="3" name="Text Placeholder 2"/>
          <p:cNvSpPr>
            <a:spLocks noGrp="1"/>
          </p:cNvSpPr>
          <p:nvPr>
            <p:ph type="body" idx="1"/>
          </p:nvPr>
        </p:nvSpPr>
        <p:spPr>
          <a:xfrm>
            <a:off x="228600" y="1143635"/>
            <a:ext cx="10972800" cy="4755515"/>
          </a:xfrm>
        </p:spPr>
        <p:txBody>
          <a:bodyPr>
            <a:noAutofit/>
          </a:bodyPr>
          <a:lstStyle/>
          <a:p>
            <a:pPr algn="just"/>
            <a:r>
              <a:rPr lang="en-IN" altLang="en-US" sz="2000" b="1"/>
              <a:t>HARDWARE REQUIREMENTS</a:t>
            </a:r>
            <a:endParaRPr lang="en-IN" altLang="en-US" sz="2000" b="1"/>
          </a:p>
          <a:p>
            <a:pPr algn="just"/>
            <a:r>
              <a:rPr lang="en-IN" altLang="en-US" sz="2000" b="1"/>
              <a:t>1. CPU</a:t>
            </a:r>
            <a:endParaRPr lang="en-IN" altLang="en-US" sz="2000" b="1"/>
          </a:p>
          <a:p>
            <a:pPr algn="just"/>
            <a:r>
              <a:rPr lang="en-IN" altLang="en-US" sz="2000"/>
              <a:t>A modern multi-core processor is recommended for efficient computation. At least a quad-core processor is desirable to handle the computational load efficiently.</a:t>
            </a:r>
            <a:endParaRPr lang="en-IN" altLang="en-US" sz="2000"/>
          </a:p>
          <a:p>
            <a:pPr algn="just"/>
            <a:r>
              <a:rPr lang="en-IN" altLang="en-US" sz="2000" b="1"/>
              <a:t>2. MEMORY (RAM)</a:t>
            </a:r>
            <a:endParaRPr lang="en-IN" altLang="en-US" sz="2000" b="1"/>
          </a:p>
          <a:p>
            <a:pPr algn="just"/>
            <a:r>
              <a:rPr lang="en-IN" altLang="en-US" sz="2000"/>
              <a:t>A minimum of 8 GB of RAM is recommended to ensure smooth execution, especially when working with large datasets and running machine learning algorithms. However, for optimal performance, 16 GB or more RAM is preferred.</a:t>
            </a:r>
            <a:endParaRPr lang="en-IN" altLang="en-US" sz="2000"/>
          </a:p>
          <a:p>
            <a:pPr algn="just"/>
            <a:r>
              <a:rPr lang="en-IN" altLang="en-US" sz="2000" b="1"/>
              <a:t>3. STORAGE</a:t>
            </a:r>
            <a:endParaRPr lang="en-IN" altLang="en-US" sz="2000" b="1"/>
          </a:p>
          <a:p>
            <a:pPr algn="just"/>
            <a:r>
              <a:rPr lang="en-IN" altLang="en-US" sz="2000"/>
              <a:t>Sufficient storage space is necessary to store datasets, code, and model files. A solid-state drive (SSD) is recommended for faster read/write speeds, which can significantly improve the overall performance of data processing tasks.</a:t>
            </a:r>
            <a:endParaRPr lang="en-IN" altLang="en-US" sz="2000"/>
          </a:p>
          <a:p>
            <a:pPr algn="just"/>
            <a:r>
              <a:rPr lang="en-IN" altLang="en-US" sz="2000" b="1"/>
              <a:t>4. INTERNET CONNECTION</a:t>
            </a:r>
            <a:endParaRPr lang="en-IN" altLang="en-US" sz="2000" b="1"/>
          </a:p>
          <a:p>
            <a:pPr algn="just"/>
            <a:r>
              <a:rPr lang="en-IN" altLang="en-US" sz="2000"/>
              <a:t>An internet connection is required for accessing online resources, downloading datasets, libraries, and updates. A stable and high-speed internet connection is preferable, particularly when dealing with large datasets or deploying the system for real-time data retrieval.</a:t>
            </a:r>
            <a:endParaRPr lang="en-IN"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5332" y="385444"/>
            <a:ext cx="10681335" cy="738505"/>
          </a:xfrm>
        </p:spPr>
        <p:txBody>
          <a:bodyPr/>
          <a:p>
            <a:r>
              <a:rPr lang="en-IN" altLang="en-US"/>
              <a:t>SYSTEM DEVELOPMENT APPROACH</a:t>
            </a:r>
            <a:endParaRPr lang="en-IN" altLang="en-US"/>
          </a:p>
        </p:txBody>
      </p:sp>
      <p:sp>
        <p:nvSpPr>
          <p:cNvPr id="3" name="Text Placeholder 2"/>
          <p:cNvSpPr>
            <a:spLocks noGrp="1"/>
          </p:cNvSpPr>
          <p:nvPr>
            <p:ph type="body" idx="1"/>
          </p:nvPr>
        </p:nvSpPr>
        <p:spPr>
          <a:xfrm>
            <a:off x="381000" y="1371600"/>
            <a:ext cx="10972800" cy="4746625"/>
          </a:xfrm>
        </p:spPr>
        <p:txBody>
          <a:bodyPr>
            <a:noAutofit/>
          </a:bodyPr>
          <a:p>
            <a:pPr algn="just"/>
            <a:r>
              <a:rPr lang="en-IN" altLang="en-US" sz="2000" b="1"/>
              <a:t>SOFTWARE REQUIREMENTS</a:t>
            </a:r>
            <a:endParaRPr lang="en-IN" altLang="en-US" sz="2000" b="1"/>
          </a:p>
          <a:p>
            <a:pPr algn="just"/>
            <a:r>
              <a:rPr lang="en-IN" altLang="en-US" sz="2000" b="1"/>
              <a:t>1. PYTHON</a:t>
            </a:r>
            <a:endParaRPr lang="en-IN" altLang="en-US" sz="2000" b="1"/>
          </a:p>
          <a:p>
            <a:pPr algn="just"/>
            <a:r>
              <a:rPr lang="en-IN" altLang="en-US" sz="2000" b="1"/>
              <a:t> </a:t>
            </a:r>
            <a:r>
              <a:rPr lang="en-IN" altLang="en-US" sz="2000"/>
              <a:t>Python is a widely-used, high-level programming language known for its simplicity and readability. It offers extensive libraries and frameworks for various tasks, including data analysis, machine learning, web development, and more</a:t>
            </a:r>
            <a:endParaRPr lang="en-IN" altLang="en-US" sz="2000"/>
          </a:p>
          <a:p>
            <a:pPr algn="just"/>
            <a:r>
              <a:rPr lang="en-IN" altLang="en-US" sz="2000" b="1"/>
              <a:t>2. GOOGLE COLAB</a:t>
            </a:r>
            <a:endParaRPr lang="en-IN" altLang="en-US" sz="2000" b="1"/>
          </a:p>
          <a:p>
            <a:pPr algn="just"/>
            <a:r>
              <a:rPr lang="en-IN" altLang="en-US" sz="2000"/>
              <a:t>Google Colab, short for Google Colaboratory, is a cloud-based platform provided by Google that allows users to write and execute Python code in a browser environment. It provides free access to GPU and TPU resources, making it suitable for machine learning tasks. Users can collaborate in real-time and share notebooks easily.</a:t>
            </a:r>
            <a:endParaRPr lang="en-IN" altLang="en-US" sz="2000"/>
          </a:p>
          <a:p>
            <a:pPr algn="just"/>
            <a:r>
              <a:rPr lang="en-IN" altLang="en-US" sz="2000" b="1"/>
              <a:t>3. MATPLOTLIB</a:t>
            </a:r>
            <a:endParaRPr lang="en-IN" altLang="en-US" sz="2000" b="1"/>
          </a:p>
          <a:p>
            <a:pPr algn="just"/>
            <a:r>
              <a:rPr lang="en-IN" altLang="en-US" sz="2000"/>
              <a:t>Matplotlib is a popular Python library used for creating static, interactive, and animated visualizations in Python. It provides a MATLAB-like interface and is highly customizable, making it suitable for a wide range of plotting needs, from simple line plots to complex, publication-quality figures.</a:t>
            </a:r>
            <a:endParaRPr lang="en-IN" altLang="en-US" sz="2000"/>
          </a:p>
          <a:p>
            <a:endParaRPr lang="en-IN" altLang="en-US" b="1"/>
          </a:p>
          <a:p>
            <a:endParaRPr lang="en-IN" altLang="en-US"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01200" y="3733800"/>
            <a:ext cx="2870835" cy="334772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7239000" y="1074420"/>
            <a:ext cx="314325" cy="16383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676275" y="53371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152400" y="1295400"/>
            <a:ext cx="9945370" cy="5034280"/>
          </a:xfrm>
          <a:prstGeom prst="rect">
            <a:avLst/>
          </a:prstGeom>
          <a:noFill/>
        </p:spPr>
        <p:txBody>
          <a:bodyPr wrap="square" rtlCol="0">
            <a:noAutofit/>
          </a:bodyPr>
          <a:p>
            <a:pPr marL="342900" indent="-342900" algn="just">
              <a:buFont typeface="Arial" panose="020B0604020202020204" pitchFamily="34" charset="0"/>
              <a:buChar char="•"/>
            </a:pPr>
            <a:r>
              <a:rPr lang="en-US" sz="2000"/>
              <a:t>The project focuses on weather forecasting for the Kanpur region, employing both Artificial Neural Networks (ANN) and Recurrent Neural Networks (RNN), specifically utilizing Long Short-Term Memory (LSTM) networks. </a:t>
            </a:r>
            <a:endParaRPr lang="en-US" sz="2000"/>
          </a:p>
          <a:p>
            <a:pPr marL="342900" indent="-342900" algn="just">
              <a:buFont typeface="Arial" panose="020B0604020202020204" pitchFamily="34" charset="0"/>
              <a:buChar char="•"/>
            </a:pPr>
            <a:r>
              <a:rPr lang="en-US" sz="2000"/>
              <a:t>By leveraging historical weather data from the Kanpur dataset, including key variables such as maximum temperature, minimum temperature, humidity, and others, the project aims to predict future maximum temperatures accurately.</a:t>
            </a:r>
            <a:endParaRPr lang="en-US" sz="2000"/>
          </a:p>
          <a:p>
            <a:pPr marL="342900" indent="-342900" algn="just">
              <a:buFont typeface="Arial" panose="020B0604020202020204" pitchFamily="34" charset="0"/>
              <a:buChar char="•"/>
            </a:pPr>
            <a:r>
              <a:rPr lang="en-US" sz="2000"/>
              <a:t> The data is initially preprocessed, splitting into training and testing sets for model development. Subsequently, ANN and LSTM models are constructed and trained on the training data to learn temporal dependencies and patterns in the weather data. Model performance is evaluated using metrics like Mean Squared Error (MSE). The trained models are then utilized to forecast future temperatures, enabling informed decision-making for weather-dependent activities.</a:t>
            </a:r>
            <a:endParaRPr lang="en-US" sz="2000"/>
          </a:p>
          <a:p>
            <a:pPr marL="342900" indent="-342900" algn="just">
              <a:buFont typeface="Arial" panose="020B0604020202020204" pitchFamily="34" charset="0"/>
              <a:buChar char="•"/>
            </a:pPr>
            <a:r>
              <a:rPr lang="en-US" sz="2000"/>
              <a:t> The project culminates in visualizing the predicted temperatures alongside actual temperatures using histograms, providing a clear understanding of model performance and aiding stakeholders in planning and decision-making related to weather conditions in the Kanpur region.</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858000" y="889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533400" y="1752600"/>
            <a:ext cx="7610475" cy="3700780"/>
          </a:xfrm>
          <a:prstGeom prst="rect">
            <a:avLst/>
          </a:prstGeom>
          <a:noFill/>
        </p:spPr>
        <p:txBody>
          <a:bodyPr wrap="square" rtlCol="0">
            <a:noAutofit/>
          </a:bodyPr>
          <a:p>
            <a:pPr marL="457200" indent="-457200" algn="just">
              <a:buFont typeface="Arial" panose="020B0604020202020204" pitchFamily="34" charset="0"/>
              <a:buChar char="•"/>
            </a:pPr>
            <a:r>
              <a:rPr lang="en-US" sz="2800"/>
              <a:t>General Public</a:t>
            </a:r>
            <a:endParaRPr lang="en-US" sz="2800"/>
          </a:p>
          <a:p>
            <a:pPr marL="457200" indent="-457200" algn="just">
              <a:buFont typeface="Arial" panose="020B0604020202020204" pitchFamily="34" charset="0"/>
              <a:buChar char="•"/>
            </a:pPr>
            <a:r>
              <a:rPr lang="en-US" sz="2800"/>
              <a:t>Agricultural Sector</a:t>
            </a:r>
            <a:endParaRPr lang="en-US" sz="2800"/>
          </a:p>
          <a:p>
            <a:pPr marL="457200" indent="-457200" algn="just">
              <a:buFont typeface="Arial" panose="020B0604020202020204" pitchFamily="34" charset="0"/>
              <a:buChar char="•"/>
            </a:pPr>
            <a:r>
              <a:rPr lang="en-US" sz="2800"/>
              <a:t>Transportation Industry</a:t>
            </a:r>
            <a:endParaRPr lang="en-US" sz="2800"/>
          </a:p>
          <a:p>
            <a:pPr marL="457200" indent="-457200" algn="just">
              <a:buFont typeface="Arial" panose="020B0604020202020204" pitchFamily="34" charset="0"/>
              <a:buChar char="•"/>
            </a:pPr>
            <a:r>
              <a:rPr lang="en-US" sz="2800"/>
              <a:t>Energy Sector</a:t>
            </a:r>
            <a:endParaRPr lang="en-US" sz="2800"/>
          </a:p>
          <a:p>
            <a:pPr marL="457200" indent="-457200" algn="just">
              <a:buFont typeface="Arial" panose="020B0604020202020204" pitchFamily="34" charset="0"/>
              <a:buChar char="•"/>
            </a:pPr>
            <a:r>
              <a:rPr lang="en-US" sz="2800"/>
              <a:t>Construction and Infrastructure</a:t>
            </a:r>
            <a:endParaRPr lang="en-US" sz="2800"/>
          </a:p>
          <a:p>
            <a:pPr marL="457200" indent="-457200" algn="just">
              <a:buFont typeface="Arial" panose="020B0604020202020204" pitchFamily="34" charset="0"/>
              <a:buChar char="•"/>
            </a:pPr>
            <a:r>
              <a:rPr lang="en-US" sz="2800"/>
              <a:t>Emergency Services</a:t>
            </a:r>
            <a:endParaRPr lang="en-US" sz="2800"/>
          </a:p>
          <a:p>
            <a:pPr marL="457200" indent="-457200" algn="just">
              <a:buFont typeface="Arial" panose="020B0604020202020204" pitchFamily="34" charset="0"/>
              <a:buChar char="•"/>
            </a:pPr>
            <a:r>
              <a:rPr lang="en-US" sz="2800"/>
              <a:t>Tourism and Hospitality</a:t>
            </a:r>
            <a:endParaRPr lang="en-US" sz="2800"/>
          </a:p>
          <a:p>
            <a:pPr marL="457200" indent="-457200" algn="just">
              <a:buFont typeface="Arial" panose="020B0604020202020204" pitchFamily="34" charset="0"/>
              <a:buChar char="•"/>
            </a:pPr>
            <a:r>
              <a:rPr lang="en-US" sz="2800"/>
              <a:t>Government Agencies</a:t>
            </a:r>
            <a:endParaRPr lang="en-US" sz="28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9619</Words>
  <Application>WPS Presentation</Application>
  <PresentationFormat>Widescreen</PresentationFormat>
  <Paragraphs>174</Paragraphs>
  <Slides>17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Arial</vt:lpstr>
      <vt:lpstr>SimSun</vt:lpstr>
      <vt:lpstr>Wingdings</vt:lpstr>
      <vt:lpstr>Trebuchet MS</vt:lpstr>
      <vt:lpstr>Trebuchet MS</vt:lpstr>
      <vt:lpstr>Calibri</vt:lpstr>
      <vt:lpstr>Microsoft YaHei</vt:lpstr>
      <vt:lpstr>Arial Unicode MS</vt:lpstr>
      <vt:lpstr>Stencil</vt:lpstr>
      <vt:lpstr>Sitka Small Semibold</vt:lpstr>
      <vt:lpstr>Tw Cen MT Condensed</vt:lpstr>
      <vt:lpstr>Yu Gothic UI</vt:lpstr>
      <vt:lpstr>Office Theme</vt:lpstr>
      <vt:lpstr>NAME   : NANDHINI. J REG.NO:311521104029</vt:lpstr>
      <vt:lpstr>PROJECT TITLE</vt:lpstr>
      <vt:lpstr>AGENDA</vt:lpstr>
      <vt:lpstr>PROBLEM	STATEMENT</vt:lpstr>
      <vt:lpstr>PROPOSED SOLUTION</vt:lpstr>
      <vt:lpstr>SYSTEM DEVELOPMENT APPROACH</vt:lpstr>
      <vt:lpstr>PowerPoint 演示文稿</vt:lpstr>
      <vt:lpstr>PROJECT	OVERVIEW</vt:lpstr>
      <vt:lpstr>WHO ARE THE END USERS?</vt:lpstr>
      <vt:lpstr>PowerPoint 演示文稿</vt:lpstr>
      <vt:lpstr>PowerPoint 演示文稿</vt:lpstr>
      <vt:lpstr>PowerPoint 演示文稿</vt:lpstr>
      <vt:lpstr>YOUR SOLUTION AND ITS VALUE PROPOSITION</vt:lpstr>
      <vt:lpstr>PowerPoint 演示文稿</vt:lpstr>
      <vt:lpstr>THE WOW IN YOUR SOLUTION</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 NANDHINI. J REG.NO:311521104029</dc:title>
  <dc:creator>Administrator</dc:creator>
  <cp:lastModifiedBy>Nandhini</cp:lastModifiedBy>
  <cp:revision>6</cp:revision>
  <dcterms:created xsi:type="dcterms:W3CDTF">2024-04-01T07:08:00Z</dcterms:created>
  <dcterms:modified xsi:type="dcterms:W3CDTF">2024-04-01T17:10:30Z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2024-03-20T19:00:00Z</vt:filetime>
  </property>
  <property fmtid="{D5CDD505-2E9C-101B-9397-08002B2CF9AE}" pid="3" name="LastSaved">
    <vt:filetime>2024-03-31T19:00:00Z</vt:filetime>
  </property>
  <property fmtid="{D5CDD505-2E9C-101B-9397-08002B2CF9AE}" pid="4" name="ICV">
    <vt:lpwstr>CCBAB1D3DA1C4F3CBDA5D0059FD79F8A_13</vt:lpwstr>
  </property>
  <property fmtid="{D5CDD505-2E9C-101B-9397-08002B2CF9AE}" pid="5" name="KSOProductBuildVer">
    <vt:lpwstr>1033-12.2.0.16703</vt:lpwstr>
  </property>
</Properties>
</file>