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DF7-97EA-492E-9A27-05F18074D0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CA92A-9E80-4DC6-B0F4-2903D3B240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BFBFB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3943C-E346-42BE-9A7E-699C96FE54D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fld id="{4A3F3DF8-79D3-43B6-A3A0-B60A907736BD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8541-A2FE-4F01-8F2B-AE93549CEF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B8424-3FA0-4F8A-BEF7-36E6795E66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fld id="{3D46CC58-1931-4E91-B3C7-8C3F5EAF4197}" type="slidenum"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682B4-D59A-4817-805C-C16CEA93149B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6694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6175-7C01-422C-ACDB-F321544B2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21C56-D950-4307-AFB1-0F5B7B5AF45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951E-DE97-4FE3-B085-70DEA18FB1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D69AED-F702-4CEB-9099-8913EF741358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C8AA-707B-4028-8D2A-B56480896C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5D99-8DB4-4DDB-A35C-A0A9EF24BFD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64CD42-ECAD-41AA-BB62-1F2B4549C3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55926-8B55-4F7A-9B08-2E1C38E0D58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48696" y="381003"/>
            <a:ext cx="2476496" cy="589755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0CEA-9238-44F2-8334-7F96323BA7A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1996" y="381003"/>
            <a:ext cx="7734296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F6446-7A3B-4C37-9EC8-FA9E8C39A6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3F7FE0-5381-4718-AA18-16E4545B0E88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0E21-2DFC-43E5-8FAD-A91FAFB042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C169-4189-4748-8134-E54D78FF99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183B39-ACC1-47BE-8158-8C9772919A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11F7-61EA-4E97-ADFF-13C41C1737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069D-9B11-4AB0-80D3-29721E291CE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66C8-C1DC-415C-AF07-24B26744CC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D5B371-47A7-482B-84F6-B3E760CA3BAF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1EDB4-3782-477C-9936-92B652AC6A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160BE-3328-4D71-B1E7-D92834F2E33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9ACE81-5BD8-4FCA-AE7C-83B390EF50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0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4533-018A-4F6F-ADDD-933D376C7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F3D3-5994-48E4-B2D4-9535644DC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B00F-16D7-4A6F-BB60-5601344B60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CA4259-9E29-432F-A94B-EE7B617899E4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F286-05BF-4C46-93A5-98560A467F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8680-0C43-4273-9380-71BD810496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1DD5D8-0AF5-442E-8194-197251F7A016}" type="slidenum"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EBB103-9EE5-4C30-8588-22E15F3C7612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4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D7B5-C28E-4B0D-851F-854E88BC30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4DC5-0C4C-4C03-8497-A70C884DAD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0E289-1B89-4718-964F-41ECF7EB74C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26480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B7E9-B47B-49C7-ADD0-3A04003D2A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837F52-01C3-41FC-AA5E-509925F03D0E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C5E0-5BF2-47F0-AB2F-7A50CAC851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6E09-C784-497B-8C8D-210CBF5C65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40B9A-633E-48A3-94D2-CFF75FBFE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9104FDAA-2842-4524-96EF-24DD4984F7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20A63-EBA8-4B47-9359-F65AA2918B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713658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46464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301AA-901B-48C0-BBBE-9022836912F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61872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81F63-BE8B-4711-81CA-DF1BE0E3974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26480" y="1713658"/>
            <a:ext cx="4480560" cy="73152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rgbClr val="46464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D5352-0246-40A5-8DFC-679BAC23F50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26480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B3BDD-F43C-45E1-AA9C-7DE5BADE5F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E364A7-09FE-4E87-B9AE-025E2E56A49A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1E8F87-92B9-49DC-8D67-3BF2AEC3E8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3BDE0-B1FE-4BC1-896D-3237C93946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80E9F4-B1B7-4A78-BE16-39F3FAD660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2C24A50-6E93-43C7-BAFA-6B491BA342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150FC-5A23-4046-9800-EF1A3768CB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7AB5C-7C2C-422F-8EB7-BF196EE0C322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1E369-B370-4941-ABED-54EC2DA543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EC5D0-E14C-4E28-8D8D-5BF0B2B771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C273A3-3D93-4DFB-9108-6993ECC1F8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78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DD3AE-58BF-4EBC-9E13-B9C8EEA8D8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338B3C-137E-424C-BF85-26FEB8575FB4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1A9E1-CF80-47B6-AAF2-3B54660202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4693-4748-4355-AAFB-8B8EC9F64F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B2A220-F612-4086-9C9A-8EB4A64AAB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36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43E0-920E-4D07-B7FC-F85FB4A29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6501-8BB6-4C5D-AACC-D90A61A6A4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4270" y="685800"/>
            <a:ext cx="6079068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3F12-C122-4512-AC35-5AC0A1DCC5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1248" y="2099736"/>
            <a:ext cx="32004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0DA97-3418-4EDB-8ACA-B76E1F9A00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FC87BF-0F28-46D1-9407-5731C2BC6C09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6D50-53F6-4FB8-9D8E-C6F8B701E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53AE6-DEB6-4A07-A89A-F62F465CFCD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316FB7-48D2-42B2-B769-91BB424A75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5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910648D-1A3B-4C50-AB33-B6B45E8C836D}"/>
              </a:ext>
            </a:extLst>
          </p:cNvPr>
          <p:cNvSpPr/>
          <p:nvPr/>
        </p:nvSpPr>
        <p:spPr>
          <a:xfrm>
            <a:off x="0" y="5105396"/>
            <a:ext cx="11292840" cy="1752603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5BD913-A418-42D4-9E00-177BD1188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3" cy="9144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CA8284D-265C-4A0A-AFC2-BD2E2FE75BE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1292840" cy="51289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A194B14-1CA0-4669-8C70-3294CC55E52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6108585"/>
            <a:ext cx="9982203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rgbClr val="D9D9D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959A650-5B7A-47A4-A706-1E1093B8F8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468283-2C5E-4529-A169-B5BBEB470566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C6E7BA0-1BC0-4521-9455-F4E2C543CEC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2DD5CC3-19BD-4C87-9474-9928F91556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0D7F31-9CF3-4039-ACCD-DE5C59DF98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2F57D0C-E6D0-4F1F-814C-BF738BD966BF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BA290BC-931D-41B2-9175-A9906C593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A37FB0-665A-416F-9BCE-FFC75BF96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A75CBB-2B5F-49CE-90F7-9822B6CB08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16200004">
            <a:off x="10797612" y="998488"/>
            <a:ext cx="1904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D9D9DB"/>
                </a:solidFill>
                <a:uFillTx/>
                <a:latin typeface="Century Schoolbook"/>
              </a:defRPr>
            </a:lvl1pPr>
          </a:lstStyle>
          <a:p>
            <a:pPr lvl="0"/>
            <a:fld id="{BBE75469-C763-46DE-A887-294552A27508}" type="datetime1">
              <a:rPr lang="en-US"/>
              <a:pPr lvl="0"/>
              <a:t>8/3/2022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7928624-892D-49BB-A7AB-B7908D77778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16200004">
            <a:off x="9959371" y="4046465"/>
            <a:ext cx="35814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D9D9DB"/>
                </a:solidFill>
                <a:uFillTx/>
                <a:latin typeface="Century Schoolbook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6471F9-9543-404A-BA70-2291E791D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3600" b="0" i="0" u="none" strike="noStrike" kern="1200" cap="none" spc="0" baseline="0">
                <a:solidFill>
                  <a:srgbClr val="8E8E94"/>
                </a:solidFill>
                <a:uFillTx/>
                <a:latin typeface="Century Schoolbook"/>
              </a:defRPr>
            </a:lvl1pPr>
          </a:lstStyle>
          <a:p>
            <a:pPr lvl="0"/>
            <a:fld id="{92D679EA-699B-48D6-A1E7-D886A005F22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-50" baseline="0">
          <a:solidFill>
            <a:srgbClr val="000000"/>
          </a:solidFill>
          <a:uFillTx/>
          <a:latin typeface="Century Schoolbook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6F6F74"/>
        </a:buClr>
        <a:buSzPct val="80000"/>
        <a:buFont typeface="Arial" pitchFamily="34"/>
        <a:buChar char="•"/>
        <a:tabLst/>
        <a:defRPr lang="en-US" sz="1800" b="0" i="0" u="none" strike="noStrike" kern="1200" cap="none" spc="10" baseline="0">
          <a:solidFill>
            <a:srgbClr val="000000"/>
          </a:solidFill>
          <a:uFillTx/>
          <a:latin typeface="Century Schoolbook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US" sz="16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US" sz="14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C296-61DD-4D4D-995D-B1C70F4B89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522741"/>
            <a:ext cx="9570201" cy="824852"/>
          </a:xfrm>
        </p:spPr>
        <p:txBody>
          <a:bodyPr>
            <a:noAutofit/>
          </a:bodyPr>
          <a:lstStyle/>
          <a:p>
            <a:pPr lvl="0"/>
            <a:r>
              <a:rPr lang="en-US">
                <a:cs typeface="Calibri Light"/>
              </a:rPr>
              <a:t>FETAL HEALTH CLASSIFICATION</a:t>
            </a:r>
            <a:endParaRPr lang="en-US" sz="670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7BFCE-032A-4F91-8E0C-65EF2257DF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4105729"/>
            <a:ext cx="9144000" cy="1655758"/>
          </a:xfrm>
        </p:spPr>
        <p:txBody>
          <a:bodyPr/>
          <a:lstStyle/>
          <a:p>
            <a:pPr lvl="0">
              <a:lnSpc>
                <a:spcPct val="75000"/>
              </a:lnSpc>
            </a:pPr>
            <a:r>
              <a:rPr lang="en-US" sz="1900" dirty="0">
                <a:cs typeface="Calibri"/>
              </a:rPr>
              <a:t>ANANTHARAMAN J</a:t>
            </a:r>
          </a:p>
          <a:p>
            <a:pPr lvl="0">
              <a:lnSpc>
                <a:spcPct val="75000"/>
              </a:lnSpc>
            </a:pPr>
            <a:r>
              <a:rPr lang="en-US" sz="1900" dirty="0">
                <a:cs typeface="Calibri"/>
              </a:rPr>
              <a:t>RATHAKRISHNAN R K</a:t>
            </a:r>
          </a:p>
          <a:p>
            <a:pPr lvl="0">
              <a:lnSpc>
                <a:spcPct val="75000"/>
              </a:lnSpc>
            </a:pPr>
            <a:r>
              <a:rPr lang="en-US" sz="1900" dirty="0">
                <a:cs typeface="Calibri"/>
              </a:rPr>
              <a:t>NANDHINI M </a:t>
            </a:r>
            <a:endParaRPr lang="en-US" sz="1900" dirty="0"/>
          </a:p>
          <a:p>
            <a:pPr lvl="0">
              <a:lnSpc>
                <a:spcPct val="75000"/>
              </a:lnSpc>
            </a:pPr>
            <a:r>
              <a:rPr lang="en-US" sz="1900">
                <a:cs typeface="Calibri"/>
              </a:rPr>
              <a:t>BEULAH S</a:t>
            </a:r>
            <a:endParaRPr lang="en-US" sz="1900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7996A-950F-44C9-A670-FC995A390C9A}"/>
              </a:ext>
            </a:extLst>
          </p:cNvPr>
          <p:cNvSpPr txBox="1"/>
          <p:nvPr/>
        </p:nvSpPr>
        <p:spPr>
          <a:xfrm>
            <a:off x="6594528" y="2257164"/>
            <a:ext cx="4073469" cy="19389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A6A6A6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A6A6A6"/>
                </a:solidFill>
                <a:uFillTx/>
                <a:latin typeface="Calibri"/>
                <a:ea typeface="Calibri"/>
                <a:cs typeface="Calibri"/>
              </a:rPr>
              <a:t>VELLORE ISTITUTE OF TECHNOLOGY,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 dirty="0">
                <a:solidFill>
                  <a:srgbClr val="A6A6A6"/>
                </a:solidFill>
                <a:uFillTx/>
                <a:latin typeface="Calibri"/>
                <a:ea typeface="Calibri"/>
                <a:cs typeface="Calibri"/>
              </a:rPr>
              <a:t>CHENNAI , INDIA.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E25E-D198-44FC-8236-BAFF02D1D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9683" y="-10753"/>
            <a:ext cx="9692640" cy="1325559"/>
          </a:xfrm>
        </p:spPr>
        <p:txBody>
          <a:bodyPr anchorCtr="1"/>
          <a:lstStyle/>
          <a:p>
            <a:pPr lvl="0" algn="ctr"/>
            <a:r>
              <a:rPr lang="en-IN"/>
              <a:t>MODELS USED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EEF539B3-5809-4153-AD2F-1AC7E276B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18" y="1662050"/>
            <a:ext cx="7763960" cy="489652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2D4FFFB5-62E1-498E-9502-29150E45E4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BEST PERFORMED MODELS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9C1BE670-927A-4214-8A64-7FE62BA077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2203658"/>
            <a:ext cx="8595360" cy="4351336"/>
          </a:xfrm>
        </p:spPr>
        <p:txBody>
          <a:bodyPr/>
          <a:lstStyle/>
          <a:p>
            <a:pPr lvl="0">
              <a:buFont typeface="Wingdings" pitchFamily="2"/>
              <a:buChar char="Ø"/>
            </a:pPr>
            <a:r>
              <a:rPr lang="en-IN" sz="3200"/>
              <a:t>CatBoost Regressor</a:t>
            </a:r>
          </a:p>
          <a:p>
            <a:pPr lvl="0">
              <a:buFont typeface="Wingdings" pitchFamily="2"/>
              <a:buChar char="Ø"/>
            </a:pPr>
            <a:r>
              <a:rPr lang="en-IN" sz="3200"/>
              <a:t>Extra Trees Regressor </a:t>
            </a:r>
          </a:p>
          <a:p>
            <a:pPr lvl="0">
              <a:buFont typeface="Wingdings" pitchFamily="2"/>
              <a:buChar char="Ø"/>
            </a:pPr>
            <a:r>
              <a:rPr lang="en-IN" sz="3200"/>
              <a:t>Random Forest Regressor</a:t>
            </a:r>
          </a:p>
          <a:p>
            <a:pPr lvl="0">
              <a:buFont typeface="Wingdings" pitchFamily="2"/>
              <a:buChar char="Ø"/>
            </a:pPr>
            <a:r>
              <a:rPr lang="en-IN" sz="3200"/>
              <a:t>Light Gradient Boosting Machine</a:t>
            </a:r>
          </a:p>
          <a:p>
            <a:pPr lvl="0">
              <a:buFont typeface="Wingdings" pitchFamily="2"/>
              <a:buChar char="Ø"/>
            </a:pPr>
            <a:r>
              <a:rPr lang="en-IN" sz="3200"/>
              <a:t>Gradient Boosting Regressor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EB5D3A-A561-46C2-8F8B-EDA7F58B9E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7380" y="2226518"/>
            <a:ext cx="10515600" cy="4351336"/>
          </a:xfrm>
        </p:spPr>
        <p:txBody>
          <a:bodyPr/>
          <a:lstStyle/>
          <a:p>
            <a:pPr lvl="0"/>
            <a:r>
              <a:rPr lang="en-US">
                <a:cs typeface="Calibri"/>
              </a:rPr>
              <a:t>1.Robinson, B.: A review of nichd standardized nomenclature for cardiotocography: the importance of speaking a common language when describing electronic fetal monitoring. Reviews in Obstetrics and Gynecology 1(2), 56 (2008)</a:t>
            </a:r>
          </a:p>
          <a:p>
            <a:pPr lvl="0"/>
            <a:r>
              <a:rPr lang="en-US">
                <a:cs typeface="Calibri"/>
              </a:rPr>
              <a:t>2.Alfirevic, Z., Devane, D., Gyte, G.M., et al.: Continuous cardiotocography (ctg) as a form of electronic fetal monitoring (efm) for fetal assessment during labour. Cochrane Database Syst. Rev. 3 (2006)</a:t>
            </a:r>
          </a:p>
          <a:p>
            <a:pPr lvl="0"/>
            <a:r>
              <a:rPr lang="en-US">
                <a:cs typeface="Calibri"/>
              </a:rPr>
              <a:t>3.Macones, G.A., Hankins, G.D., Spong, C.Y., Hauth, J., Moore, T.: The 2008 national institute of child health and human development workshop report on electronic fetal monitoring: update on definitions, interpretation, and research guidelines. Journal of Obstetric, Gynecologic, &amp; Neonatal Nursing 37(5), 510–515 (2008)</a:t>
            </a:r>
          </a:p>
          <a:p>
            <a:pPr lvl="0"/>
            <a:endParaRPr lang="en-US">
              <a:cs typeface="Calibri"/>
            </a:endParaRPr>
          </a:p>
          <a:p>
            <a:pPr lvl="0"/>
            <a:endParaRPr lang="en-US">
              <a:cs typeface="Calibri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26A810-FEC4-411A-B642-F1A4CB0730C2}"/>
              </a:ext>
            </a:extLst>
          </p:cNvPr>
          <p:cNvSpPr txBox="1"/>
          <p:nvPr/>
        </p:nvSpPr>
        <p:spPr>
          <a:xfrm>
            <a:off x="2541721" y="591516"/>
            <a:ext cx="6746927" cy="11079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6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  <a:cs typeface="Calibri Light"/>
              </a:rPr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C8A34F-663C-45DA-9B81-1C8D67DADE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257354"/>
            <a:ext cx="10515600" cy="4351336"/>
          </a:xfrm>
        </p:spPr>
        <p:txBody>
          <a:bodyPr/>
          <a:lstStyle/>
          <a:p>
            <a:pPr lvl="0"/>
            <a:r>
              <a:rPr lang="en-US">
                <a:cs typeface="Calibri"/>
              </a:rPr>
              <a:t>4.Kupka, T., Wrobel, J., Jezewski, J., Gacek, A.: Evaluation of fetal heart rate baseline estimation method using testing signals based on a statistical model. In: 28th Annual International Conference of the IEEE Engineering in Medicine and Biology Society, EMBS 2006, August 30-September 3, pp. 3728–3731 (2006)</a:t>
            </a:r>
          </a:p>
          <a:p>
            <a:pPr lvl="0"/>
            <a:r>
              <a:rPr lang="en-US">
                <a:cs typeface="Calibri"/>
              </a:rPr>
              <a:t>5.Ocak, H., Ertunc, H.: Prediction of fetal state from the cardiotocogram recordings using adaptive neuro-fuzzy inference systems. Neural Computing and Applications, 1–7 (2012)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44F3-DF3C-4897-8A09-A5F4C58825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US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585B-B471-4C0E-B10A-DA385D0D70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2100020"/>
            <a:ext cx="8595360" cy="4351336"/>
          </a:xfrm>
        </p:spPr>
        <p:txBody>
          <a:bodyPr/>
          <a:lstStyle/>
          <a:p>
            <a:pPr lvl="0"/>
            <a:r>
              <a:rPr lang="en-US">
                <a:cs typeface="Calibri"/>
              </a:rPr>
              <a:t>Reduction of child mortality is reflected in several of the United Nations' Sustainable Development Goals and is a key indicator of human progress.</a:t>
            </a:r>
          </a:p>
          <a:p>
            <a:pPr lvl="0"/>
            <a:r>
              <a:rPr lang="en-US">
                <a:cs typeface="Calibri"/>
              </a:rPr>
              <a:t>Parallel to notion of child mortality is of course maternal mortality, which accounts for 295 000 deaths during and following pregnancy and childbirth (as of 2017).</a:t>
            </a:r>
          </a:p>
          <a:p>
            <a:pPr lvl="0"/>
            <a:r>
              <a:rPr lang="en-US">
                <a:cs typeface="Calibri"/>
              </a:rPr>
              <a:t>Prediction of fetal health state from the dataset using machine learning models if the fetal is healthy or unhealthy.</a:t>
            </a:r>
          </a:p>
          <a:p>
            <a:pPr lvl="0"/>
            <a:r>
              <a:rPr lang="en-US">
                <a:cs typeface="Calibri"/>
              </a:rPr>
              <a:t>The datset consist of 2126 measurements extracted from cardiotocograms with 22 attributes.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BAF5-DD01-4A02-BF3A-EAE4FAB759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9683" y="329147"/>
            <a:ext cx="9692640" cy="1325559"/>
          </a:xfrm>
        </p:spPr>
        <p:txBody>
          <a:bodyPr anchorCtr="1"/>
          <a:lstStyle/>
          <a:p>
            <a:pPr lvl="0" algn="ctr"/>
            <a:r>
              <a:rPr lang="en-US">
                <a:cs typeface="Calibri Ligh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83C7-0F78-4B75-AA34-F83B592B49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2177515"/>
            <a:ext cx="8595360" cy="4351336"/>
          </a:xfrm>
        </p:spPr>
        <p:txBody>
          <a:bodyPr/>
          <a:lstStyle/>
          <a:p>
            <a:pPr lvl="0"/>
            <a:r>
              <a:rPr lang="en-US">
                <a:cs typeface="Calibri"/>
              </a:rPr>
              <a:t>By 2030 , the UN expects that the countries end preventable deaths of newborns and children under 5 years of age.</a:t>
            </a:r>
          </a:p>
          <a:p>
            <a:pPr lvl="0"/>
            <a:r>
              <a:rPr lang="en-US">
                <a:cs typeface="Calibri"/>
              </a:rPr>
              <a:t>Child mortality is of course maternal mortality, which accounts for 295 000 deaths during and following pregnancy and childbirth (as of 2017).</a:t>
            </a:r>
          </a:p>
          <a:p>
            <a:pPr lvl="0"/>
            <a:r>
              <a:rPr lang="en-US">
                <a:cs typeface="Calibri"/>
              </a:rPr>
              <a:t>Cardiotocograms (CTGs) are a simple and cost accessible option to assess fetal health, allowing healthcare professionals to take action in order to prevent child and maternal mortality. </a:t>
            </a:r>
          </a:p>
          <a:p>
            <a:pPr lvl="0"/>
            <a:r>
              <a:rPr lang="en-US">
                <a:cs typeface="Calibri"/>
              </a:rPr>
              <a:t>The equipment works by sending ultrasound pulses and reading its responses shedding light on fetal heart rate , movements and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1442B83-9452-4C98-A7EB-7F4559E61DEC}"/>
              </a:ext>
            </a:extLst>
          </p:cNvPr>
          <p:cNvSpPr txBox="1"/>
          <p:nvPr/>
        </p:nvSpPr>
        <p:spPr>
          <a:xfrm>
            <a:off x="664905" y="444883"/>
            <a:ext cx="3593335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METHODS TO USE : 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96CF652-3905-432E-81CB-85A7248E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36" y="1471607"/>
            <a:ext cx="5348663" cy="471738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7BE4ACAD-2E5A-46B9-80C8-72C9B585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09" y="2371459"/>
            <a:ext cx="7116171" cy="38295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E4B4B570-6621-45E2-A30C-323428F937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IN"/>
              <a:t>FETAL HEALTH CONDITIONS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2BB1CD9-49FE-40ED-ACFF-6B1E60F4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01" y="1325559"/>
            <a:ext cx="7534802" cy="53006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F6DC57-0C7C-4E53-A02F-55939FC50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9683" y="0"/>
            <a:ext cx="9692640" cy="1325559"/>
          </a:xfrm>
        </p:spPr>
        <p:txBody>
          <a:bodyPr anchorCtr="1"/>
          <a:lstStyle/>
          <a:p>
            <a:pPr lvl="0" algn="ctr"/>
            <a:r>
              <a:rPr lang="en-IN"/>
              <a:t>ACCELERATIONS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111487A-3833-4C30-8C36-BF177E99E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2" y="1448089"/>
            <a:ext cx="7335271" cy="532923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93FD27-210B-465A-A1E1-EA2C9D25C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9683" y="0"/>
            <a:ext cx="9692640" cy="1325559"/>
          </a:xfrm>
        </p:spPr>
        <p:txBody>
          <a:bodyPr/>
          <a:lstStyle/>
          <a:p>
            <a:pPr lvl="0"/>
            <a:r>
              <a:rPr lang="en-IN"/>
              <a:t>PROLONGED DECELERATIONS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B2F009C-FA52-486F-8E5A-89734D10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1" y="1325559"/>
            <a:ext cx="7478173" cy="53435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16FF4D-0740-4B5B-B870-211335289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9673" y="0"/>
            <a:ext cx="9692640" cy="1325559"/>
          </a:xfrm>
        </p:spPr>
        <p:txBody>
          <a:bodyPr/>
          <a:lstStyle/>
          <a:p>
            <a:pPr lvl="0"/>
            <a:r>
              <a:rPr lang="en-IN" sz="3600"/>
              <a:t>ABNORMAL SHORT TERM VARIABILITY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EA07B9-DB84-4543-85DC-3D63D34C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9" y="1243849"/>
            <a:ext cx="7297168" cy="535780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7C43A7-8325-49E4-8B50-8E09432E40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9683" y="-81710"/>
            <a:ext cx="9692640" cy="1325559"/>
          </a:xfrm>
        </p:spPr>
        <p:txBody>
          <a:bodyPr/>
          <a:lstStyle/>
          <a:p>
            <a:pPr lvl="0"/>
            <a:r>
              <a:rPr lang="en-IN" sz="3600"/>
              <a:t>ABNORMAL LONG TERM VARIABILITY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office%20theme</Template>
  <TotalTime>648</TotalTime>
  <Words>505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Century Schoolbook</vt:lpstr>
      <vt:lpstr>Wingdings</vt:lpstr>
      <vt:lpstr>Wingdings 2</vt:lpstr>
      <vt:lpstr>View</vt:lpstr>
      <vt:lpstr>FETAL HEALTH CLASSIFICATION</vt:lpstr>
      <vt:lpstr>INTRODUCTION</vt:lpstr>
      <vt:lpstr>OBJECTIVE</vt:lpstr>
      <vt:lpstr>PowerPoint Presentation</vt:lpstr>
      <vt:lpstr>FETAL HEALTH CONDITIONS</vt:lpstr>
      <vt:lpstr>ACCELERATIONS</vt:lpstr>
      <vt:lpstr>PROLONGED DECELERATIONS</vt:lpstr>
      <vt:lpstr>ABNORMAL SHORT TERM VARIABILITY</vt:lpstr>
      <vt:lpstr>ABNORMAL LONG TERM VARIABILITY</vt:lpstr>
      <vt:lpstr>MODELS USED</vt:lpstr>
      <vt:lpstr>BEST PERFORMED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 K</dc:creator>
  <cp:lastModifiedBy>NANDHINI MAHESH</cp:lastModifiedBy>
  <cp:revision>121</cp:revision>
  <dcterms:created xsi:type="dcterms:W3CDTF">2022-04-28T06:35:01Z</dcterms:created>
  <dcterms:modified xsi:type="dcterms:W3CDTF">2022-08-03T09:51:16Z</dcterms:modified>
</cp:coreProperties>
</file>