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2: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4: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11.jpg" /></Relationships>
</file>

<file path=ppt/slides/_rels/slide14.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1" name="Google Shape;61;p7"/>
          <p:cNvSpPr/>
          <p:nvPr/>
        </p:nvSpPr>
        <p:spPr>
          <a:xfrm>
            <a:off x="1971674" y="1638624"/>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7"/>
          <p:cNvSpPr/>
          <p:nvPr/>
        </p:nvSpPr>
        <p:spPr>
          <a:xfrm rot="10800000">
            <a:off x="3800408" y="5229220"/>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SzPts val="1400"/>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
        <p:nvSpPr>
          <p:cNvPr id="66" name="Google Shape;66;p7"/>
          <p:cNvSpPr txBox="1"/>
          <p:nvPr/>
        </p:nvSpPr>
        <p:spPr>
          <a:xfrm>
            <a:off x="14126500" y="2287075"/>
            <a:ext cx="9382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7"/>
          <p:cNvSpPr txBox="1"/>
          <p:nvPr/>
        </p:nvSpPr>
        <p:spPr>
          <a:xfrm flipH="1">
            <a:off x="-34900" y="55425"/>
            <a:ext cx="11894400" cy="463800"/>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8" name="Google Shape;68;p7"/>
          <p:cNvSpPr txBox="1"/>
          <p:nvPr/>
        </p:nvSpPr>
        <p:spPr>
          <a:xfrm>
            <a:off x="429000" y="3212943"/>
            <a:ext cx="62295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t>STUDENT NAME :   NANDHINI.P</a:t>
            </a:r>
            <a:endParaRPr b="1" dirty="0"/>
          </a:p>
          <a:p>
            <a:pPr marL="0" lvl="0" indent="0" algn="l" rtl="0">
              <a:spcBef>
                <a:spcPts val="0"/>
              </a:spcBef>
              <a:spcAft>
                <a:spcPts val="0"/>
              </a:spcAft>
              <a:buNone/>
            </a:pPr>
            <a:r>
              <a:rPr lang="en-US" b="1" dirty="0"/>
              <a:t>REGISTER NO     :    312218934</a:t>
            </a:r>
            <a:endParaRPr b="1" dirty="0"/>
          </a:p>
          <a:p>
            <a:pPr marL="0" lvl="0" indent="0" algn="l" rtl="0">
              <a:spcBef>
                <a:spcPts val="0"/>
              </a:spcBef>
              <a:spcAft>
                <a:spcPts val="0"/>
              </a:spcAft>
              <a:buNone/>
            </a:pPr>
            <a:r>
              <a:rPr lang="en-US" b="1" dirty="0"/>
              <a:t>NM I’D.                  :    unm1699312218934</a:t>
            </a:r>
            <a:endParaRPr b="1" dirty="0"/>
          </a:p>
          <a:p>
            <a:pPr marL="0" lvl="0" indent="0" algn="l" rtl="0">
              <a:spcBef>
                <a:spcPts val="0"/>
              </a:spcBef>
              <a:spcAft>
                <a:spcPts val="0"/>
              </a:spcAft>
              <a:buNone/>
            </a:pPr>
            <a:r>
              <a:rPr lang="en-US" b="1" dirty="0"/>
              <a:t>DEPARTMENT     :   B.COM(general)</a:t>
            </a:r>
            <a:endParaRPr b="1" dirty="0"/>
          </a:p>
          <a:p>
            <a:pPr marL="0" lvl="0" indent="0" algn="l" rtl="0">
              <a:spcBef>
                <a:spcPts val="0"/>
              </a:spcBef>
              <a:spcAft>
                <a:spcPts val="0"/>
              </a:spcAft>
              <a:buNone/>
            </a:pPr>
            <a:r>
              <a:rPr lang="en-US" b="1" dirty="0"/>
              <a:t>COLLEGE             :   AVICHI COLLEGE OF ARTS AND SCIENCE</a:t>
            </a:r>
            <a:endParaRPr b="1" dirty="0"/>
          </a:p>
        </p:txBody>
      </p:sp>
      <p:sp>
        <p:nvSpPr>
          <p:cNvPr id="69" name="Google Shape;69;p7"/>
          <p:cNvSpPr txBox="1"/>
          <p:nvPr/>
        </p:nvSpPr>
        <p:spPr>
          <a:xfrm rot="10800000" flipH="1">
            <a:off x="792450" y="2816642"/>
            <a:ext cx="37413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 name="Google Shape;186;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7" name="Google Shape;187;p16"/>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8" name="Google Shape;188;p16"/>
          <p:cNvSpPr txBox="1">
            <a:spLocks noGrp="1"/>
          </p:cNvSpPr>
          <p:nvPr>
            <p:ph type="title"/>
          </p:nvPr>
        </p:nvSpPr>
        <p:spPr>
          <a:xfrm>
            <a:off x="755332" y="385444"/>
            <a:ext cx="10681200" cy="670800"/>
          </a:xfrm>
          <a:prstGeom prst="rect">
            <a:avLst/>
          </a:prstGeom>
          <a:noFill/>
          <a:ln>
            <a:noFill/>
          </a:ln>
        </p:spPr>
        <p:txBody>
          <a:bodyPr spcFirstLastPara="1" wrap="square" lIns="0" tIns="16500" rIns="0" bIns="0" anchor="t" anchorCtr="0">
            <a:spAutoFit/>
          </a:bodyPr>
          <a:lstStyle/>
          <a:p>
            <a:pPr marL="0" lvl="0" indent="0" algn="l" rtl="0">
              <a:lnSpc>
                <a:spcPct val="100000"/>
              </a:lnSpc>
              <a:spcBef>
                <a:spcPts val="0"/>
              </a:spcBef>
              <a:spcAft>
                <a:spcPts val="0"/>
              </a:spcAft>
              <a:buSzPts val="1400"/>
              <a:buNone/>
            </a:pPr>
            <a:r>
              <a:rPr lang="en-US" sz="4250"/>
              <a:t>THE “WOW” IN OUR SOLUTION</a:t>
            </a:r>
            <a:endParaRPr sz="4250"/>
          </a:p>
        </p:txBody>
      </p:sp>
      <p:sp>
        <p:nvSpPr>
          <p:cNvPr id="189" name="Google Shape;189;p16"/>
          <p:cNvSpPr txBox="1"/>
          <p:nvPr/>
        </p:nvSpPr>
        <p:spPr>
          <a:xfrm>
            <a:off x="11277218" y="6473337"/>
            <a:ext cx="228600" cy="17632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Trebuchet MS"/>
              <a:ea typeface="Trebuchet MS"/>
              <a:cs typeface="Trebuchet MS"/>
              <a:sym typeface="Trebuchet MS"/>
            </a:endParaRPr>
          </a:p>
        </p:txBody>
      </p:sp>
      <p:sp>
        <p:nvSpPr>
          <p:cNvPr id="190" name="Google Shape;190;p16"/>
          <p:cNvSpPr txBox="1"/>
          <p:nvPr/>
        </p:nvSpPr>
        <p:spPr>
          <a:xfrm>
            <a:off x="1914650" y="3775516"/>
            <a:ext cx="85341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
        <p:nvSpPr>
          <p:cNvPr id="191" name="Google Shape;191;p16"/>
          <p:cNvSpPr txBox="1"/>
          <p:nvPr/>
        </p:nvSpPr>
        <p:spPr>
          <a:xfrm>
            <a:off x="2134000" y="1506438"/>
            <a:ext cx="8714400" cy="30477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1.    Effective data visualization makes it </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       easier to present complex data ion an           </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       engaging and understandable way.</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2.    Well-presented impact on  data have a   </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        significant impact on decision-makers, </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        helping to drive change and innovation.      </a:t>
            </a:r>
            <a:endParaRPr sz="3100" b="1"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17"/>
          <p:cNvSpPr txBox="1"/>
          <p:nvPr/>
        </p:nvSpPr>
        <p:spPr>
          <a:xfrm>
            <a:off x="620325" y="1182925"/>
            <a:ext cx="8914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17"/>
          <p:cNvSpPr txBox="1"/>
          <p:nvPr/>
        </p:nvSpPr>
        <p:spPr>
          <a:xfrm>
            <a:off x="1586325" y="1778225"/>
            <a:ext cx="7948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highlight>
                <a:srgbClr val="0D0D0D"/>
              </a:highlight>
              <a:latin typeface="Calibri"/>
              <a:ea typeface="Calibri"/>
              <a:cs typeface="Calibri"/>
              <a:sym typeface="Calibri"/>
            </a:endParaRPr>
          </a:p>
        </p:txBody>
      </p:sp>
      <p:sp>
        <p:nvSpPr>
          <p:cNvPr id="203" name="Google Shape;203;p17"/>
          <p:cNvSpPr txBox="1"/>
          <p:nvPr/>
        </p:nvSpPr>
        <p:spPr>
          <a:xfrm>
            <a:off x="1244650" y="1716575"/>
            <a:ext cx="7948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highlight>
                <a:schemeClr val="dk1"/>
              </a:highlight>
              <a:latin typeface="Calibri"/>
              <a:ea typeface="Calibri"/>
              <a:cs typeface="Calibri"/>
              <a:sym typeface="Calibri"/>
            </a:endParaRPr>
          </a:p>
        </p:txBody>
      </p:sp>
      <p:sp>
        <p:nvSpPr>
          <p:cNvPr id="204" name="Google Shape;204;p17"/>
          <p:cNvSpPr txBox="1"/>
          <p:nvPr/>
        </p:nvSpPr>
        <p:spPr>
          <a:xfrm>
            <a:off x="1424025" y="1371600"/>
            <a:ext cx="7948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17"/>
          <p:cNvSpPr txBox="1"/>
          <p:nvPr/>
        </p:nvSpPr>
        <p:spPr>
          <a:xfrm rot="-1170">
            <a:off x="739773" y="1325405"/>
            <a:ext cx="8817601" cy="5464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100"/>
              <a:buFont typeface="Arial"/>
              <a:buNone/>
            </a:pPr>
            <a:r>
              <a:rPr lang="en-US" sz="3100" b="1" i="0" u="none" strike="noStrike" cap="none">
                <a:solidFill>
                  <a:srgbClr val="000000"/>
                </a:solidFill>
                <a:latin typeface="Calibri"/>
                <a:ea typeface="Calibri"/>
                <a:cs typeface="Calibri"/>
                <a:sym typeface="Calibri"/>
              </a:rPr>
              <a:t>STEP-1</a:t>
            </a:r>
            <a:r>
              <a:rPr lang="en-US" sz="2400" b="1" i="0" u="none" strike="noStrike" cap="none">
                <a:solidFill>
                  <a:srgbClr val="000000"/>
                </a:solidFill>
                <a:latin typeface="Calibri"/>
                <a:ea typeface="Calibri"/>
                <a:cs typeface="Calibri"/>
                <a:sym typeface="Calibri"/>
              </a:rPr>
              <a:t> </a:t>
            </a:r>
            <a:endParaRPr sz="2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a:t>
            </a:r>
            <a:r>
              <a:rPr lang="en-US" sz="2500" b="1" i="0" u="none" strike="noStrike" cap="none">
                <a:solidFill>
                  <a:srgbClr val="000000"/>
                </a:solidFill>
                <a:latin typeface="Calibri"/>
                <a:ea typeface="Calibri"/>
                <a:cs typeface="Calibri"/>
                <a:sym typeface="Calibri"/>
              </a:rPr>
              <a:t>DOWNLOAD THE EMPLOYEE DATASET AND OPEN THE EMPLOYEE DATASET IN EXCEL.</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STEP-2</a:t>
            </a:r>
            <a:endParaRPr sz="3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      </a:t>
            </a:r>
            <a:r>
              <a:rPr lang="en-US" sz="2600" b="1" i="0" u="none" strike="noStrike" cap="none">
                <a:solidFill>
                  <a:srgbClr val="000000"/>
                </a:solidFill>
                <a:latin typeface="Calibri"/>
                <a:ea typeface="Calibri"/>
                <a:cs typeface="Calibri"/>
                <a:sym typeface="Calibri"/>
              </a:rPr>
              <a:t>SELECT THE ENTIRE DATA AND CLICK ON DATA AND CLICK ON FILTER OPTION.</a:t>
            </a:r>
            <a:endParaRPr sz="26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STEP-3</a:t>
            </a:r>
            <a:endParaRPr sz="3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       </a:t>
            </a:r>
            <a:r>
              <a:rPr lang="en-US" sz="2600" b="1" i="0" u="none" strike="noStrike" cap="none">
                <a:solidFill>
                  <a:srgbClr val="000000"/>
                </a:solidFill>
                <a:latin typeface="Calibri"/>
                <a:ea typeface="Calibri"/>
                <a:cs typeface="Calibri"/>
                <a:sym typeface="Calibri"/>
              </a:rPr>
              <a:t>FILTER THE EMPLOYEE DATASET FROM A TO Z ORDERS</a:t>
            </a:r>
            <a:endParaRPr sz="26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STEP-4</a:t>
            </a:r>
            <a:endParaRPr sz="3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       </a:t>
            </a:r>
            <a:r>
              <a:rPr lang="en-US" sz="2600" b="1" i="0" u="none" strike="noStrike" cap="none">
                <a:solidFill>
                  <a:srgbClr val="000000"/>
                </a:solidFill>
                <a:latin typeface="Calibri"/>
                <a:ea typeface="Calibri"/>
                <a:cs typeface="Calibri"/>
                <a:sym typeface="Calibri"/>
              </a:rPr>
              <a:t>SELECT ENTIRE DATA AND CLICK ON INSERT AND CLICK ON PIVOT TABLE TO CREATE PIVOT TABLE.</a:t>
            </a:r>
            <a:endParaRPr sz="26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rgbClr val="000000"/>
                </a:solidFill>
                <a:latin typeface="Calibri"/>
                <a:ea typeface="Calibri"/>
                <a:cs typeface="Calibri"/>
                <a:sym typeface="Calibri"/>
              </a:rPr>
              <a:t>        </a:t>
            </a:r>
            <a:endParaRPr sz="3000" b="1"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963957" y="1053144"/>
            <a:ext cx="10681200" cy="4032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3000"/>
              <a:t>STEP-5</a:t>
            </a:r>
            <a:endParaRPr sz="3000"/>
          </a:p>
          <a:p>
            <a:pPr marL="0" lvl="0" indent="0" algn="l" rtl="0">
              <a:lnSpc>
                <a:spcPct val="100000"/>
              </a:lnSpc>
              <a:spcBef>
                <a:spcPts val="0"/>
              </a:spcBef>
              <a:spcAft>
                <a:spcPts val="0"/>
              </a:spcAft>
              <a:buSzPts val="1400"/>
              <a:buNone/>
            </a:pPr>
            <a:r>
              <a:rPr lang="en-US" sz="3000"/>
              <a:t>         </a:t>
            </a:r>
            <a:r>
              <a:rPr lang="en-US" sz="2600"/>
              <a:t>DRAG THE NEEDED DATA AND CREATE A PIVOT TABLE.</a:t>
            </a:r>
            <a:endParaRPr sz="2600"/>
          </a:p>
          <a:p>
            <a:pPr marL="0" lvl="0" indent="0" algn="l" rtl="0">
              <a:lnSpc>
                <a:spcPct val="100000"/>
              </a:lnSpc>
              <a:spcBef>
                <a:spcPts val="0"/>
              </a:spcBef>
              <a:spcAft>
                <a:spcPts val="0"/>
              </a:spcAft>
              <a:buSzPts val="1400"/>
              <a:buNone/>
            </a:pPr>
            <a:r>
              <a:rPr lang="en-US" sz="3000"/>
              <a:t>STEP-6</a:t>
            </a:r>
            <a:endParaRPr sz="3000"/>
          </a:p>
          <a:p>
            <a:pPr marL="0" lvl="0" indent="0" algn="l" rtl="0">
              <a:lnSpc>
                <a:spcPct val="100000"/>
              </a:lnSpc>
              <a:spcBef>
                <a:spcPts val="0"/>
              </a:spcBef>
              <a:spcAft>
                <a:spcPts val="0"/>
              </a:spcAft>
              <a:buSzPts val="1400"/>
              <a:buNone/>
            </a:pPr>
            <a:r>
              <a:rPr lang="en-US" sz="3000"/>
              <a:t>         </a:t>
            </a:r>
            <a:r>
              <a:rPr lang="en-US" sz="2600"/>
              <a:t>SELECT THE PIVOT TABLE AND CLICK ON INSERT.</a:t>
            </a:r>
            <a:endParaRPr sz="2600"/>
          </a:p>
          <a:p>
            <a:pPr marL="0" lvl="0" indent="0" algn="l" rtl="0">
              <a:lnSpc>
                <a:spcPct val="100000"/>
              </a:lnSpc>
              <a:spcBef>
                <a:spcPts val="0"/>
              </a:spcBef>
              <a:spcAft>
                <a:spcPts val="0"/>
              </a:spcAft>
              <a:buSzPts val="1400"/>
              <a:buNone/>
            </a:pPr>
            <a:r>
              <a:rPr lang="en-US" sz="3000"/>
              <a:t>STEP-7</a:t>
            </a:r>
            <a:endParaRPr sz="3000"/>
          </a:p>
          <a:p>
            <a:pPr marL="0" lvl="0" indent="0" algn="l" rtl="0">
              <a:lnSpc>
                <a:spcPct val="100000"/>
              </a:lnSpc>
              <a:spcBef>
                <a:spcPts val="0"/>
              </a:spcBef>
              <a:spcAft>
                <a:spcPts val="0"/>
              </a:spcAft>
              <a:buSzPts val="1400"/>
              <a:buNone/>
            </a:pPr>
            <a:r>
              <a:rPr lang="en-US" sz="3000"/>
              <a:t>         </a:t>
            </a:r>
            <a:r>
              <a:rPr lang="en-US" sz="2600"/>
              <a:t>NOW CLICK ON THE CHART THAT YOU WANT.</a:t>
            </a:r>
            <a:endParaRPr sz="2600"/>
          </a:p>
          <a:p>
            <a:pPr marL="0" lvl="0" indent="0" algn="l" rtl="0">
              <a:lnSpc>
                <a:spcPct val="100000"/>
              </a:lnSpc>
              <a:spcBef>
                <a:spcPts val="0"/>
              </a:spcBef>
              <a:spcAft>
                <a:spcPts val="0"/>
              </a:spcAft>
              <a:buSzPts val="1400"/>
              <a:buNone/>
            </a:pPr>
            <a:r>
              <a:rPr lang="en-US" sz="3000"/>
              <a:t>STEP-8 </a:t>
            </a:r>
            <a:endParaRPr sz="3000"/>
          </a:p>
          <a:p>
            <a:pPr marL="0" lvl="0" indent="0" algn="l" rtl="0">
              <a:lnSpc>
                <a:spcPct val="100000"/>
              </a:lnSpc>
              <a:spcBef>
                <a:spcPts val="0"/>
              </a:spcBef>
              <a:spcAft>
                <a:spcPts val="0"/>
              </a:spcAft>
              <a:buSzPts val="1400"/>
              <a:buNone/>
            </a:pPr>
            <a:r>
              <a:rPr lang="en-US" sz="2600"/>
              <a:t>           THE CHART IS CREATED.</a:t>
            </a:r>
            <a:endParaRPr sz="2600"/>
          </a:p>
          <a:p>
            <a:pPr marL="0" lvl="0" indent="0" algn="l" rtl="0">
              <a:lnSpc>
                <a:spcPct val="100000"/>
              </a:lnSpc>
              <a:spcBef>
                <a:spcPts val="0"/>
              </a:spcBef>
              <a:spcAft>
                <a:spcPts val="0"/>
              </a:spcAft>
              <a:buSzPts val="1400"/>
              <a:buNone/>
            </a:pP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8" name="Google Shape;218;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9" name="Google Shape;219;p19"/>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a:t>
            </a:r>
            <a:endParaRPr/>
          </a:p>
        </p:txBody>
      </p:sp>
      <p:sp>
        <p:nvSpPr>
          <p:cNvPr id="220" name="Google Shape;220;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13</a:t>
            </a:fld>
            <a:endParaRPr sz="1100" b="0" i="0" u="none" strike="noStrike" cap="none">
              <a:solidFill>
                <a:schemeClr val="dk1"/>
              </a:solidFill>
              <a:latin typeface="Trebuchet MS"/>
              <a:ea typeface="Trebuchet MS"/>
              <a:cs typeface="Trebuchet MS"/>
              <a:sym typeface="Trebuchet MS"/>
            </a:endParaRPr>
          </a:p>
        </p:txBody>
      </p:sp>
      <p:sp>
        <p:nvSpPr>
          <p:cNvPr id="221" name="Google Shape;221;p19"/>
          <p:cNvSpPr txBox="1"/>
          <p:nvPr/>
        </p:nvSpPr>
        <p:spPr>
          <a:xfrm>
            <a:off x="646673" y="1119775"/>
            <a:ext cx="81414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a:solidFill>
                  <a:srgbClr val="000000"/>
                </a:solidFill>
                <a:latin typeface="Calibri"/>
                <a:ea typeface="Calibri"/>
                <a:cs typeface="Calibri"/>
                <a:sym typeface="Calibri"/>
              </a:rPr>
              <a:t>1</a:t>
            </a:r>
            <a:r>
              <a:rPr lang="en-US" sz="3000" b="1" i="0" u="none" strike="noStrike" cap="none">
                <a:solidFill>
                  <a:srgbClr val="000000"/>
                </a:solidFill>
                <a:latin typeface="Calibri"/>
                <a:ea typeface="Calibri"/>
                <a:cs typeface="Calibri"/>
                <a:sym typeface="Calibri"/>
              </a:rPr>
              <a:t>.PIVOT TABLE</a:t>
            </a:r>
            <a:endParaRPr sz="3000" b="1" i="0" u="none" strike="noStrike" cap="none">
              <a:solidFill>
                <a:srgbClr val="000000"/>
              </a:solidFill>
              <a:latin typeface="Calibri"/>
              <a:ea typeface="Calibri"/>
              <a:cs typeface="Calibri"/>
              <a:sym typeface="Calibri"/>
            </a:endParaRPr>
          </a:p>
        </p:txBody>
      </p:sp>
      <p:sp>
        <p:nvSpPr>
          <p:cNvPr id="222" name="Google Shape;222;p19"/>
          <p:cNvSpPr txBox="1"/>
          <p:nvPr/>
        </p:nvSpPr>
        <p:spPr>
          <a:xfrm>
            <a:off x="5094125" y="3664100"/>
            <a:ext cx="71196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23" name="Google Shape;223;p19"/>
          <p:cNvPicPr preferRelativeResize="0"/>
          <p:nvPr/>
        </p:nvPicPr>
        <p:blipFill rotWithShape="1">
          <a:blip r:embed="rId4">
            <a:alphaModFix/>
          </a:blip>
          <a:srcRect/>
          <a:stretch/>
        </p:blipFill>
        <p:spPr>
          <a:xfrm>
            <a:off x="1919050" y="1925250"/>
            <a:ext cx="7056175" cy="397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2.FLOW CHART </a:t>
            </a:r>
            <a:endParaRPr/>
          </a:p>
        </p:txBody>
      </p:sp>
      <p:pic>
        <p:nvPicPr>
          <p:cNvPr id="230" name="Google Shape;230;p20"/>
          <p:cNvPicPr preferRelativeResize="0"/>
          <p:nvPr/>
        </p:nvPicPr>
        <p:blipFill rotWithShape="1">
          <a:blip r:embed="rId3">
            <a:alphaModFix/>
          </a:blip>
          <a:srcRect/>
          <a:stretch/>
        </p:blipFill>
        <p:spPr>
          <a:xfrm>
            <a:off x="1398052" y="1305200"/>
            <a:ext cx="8223375" cy="504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6" name="Google Shape;236;p21"/>
          <p:cNvSpPr txBox="1">
            <a:spLocks noGrp="1"/>
          </p:cNvSpPr>
          <p:nvPr>
            <p:ph type="sldNum" idx="12"/>
          </p:nvPr>
        </p:nvSpPr>
        <p:spPr>
          <a:xfrm>
            <a:off x="11353418" y="6473337"/>
            <a:ext cx="151200" cy="169200"/>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Clr>
                <a:srgbClr val="000000"/>
              </a:buClr>
              <a:buSzPts val="1100"/>
              <a:buFont typeface="Arial"/>
              <a:buNone/>
            </a:pPr>
            <a:fld id="{00000000-1234-1234-1234-123412341234}" type="slidenum">
              <a:rPr lang="en-US"/>
              <a:t>15</a:t>
            </a:fld>
            <a:endParaRPr/>
          </a:p>
        </p:txBody>
      </p:sp>
      <p:sp>
        <p:nvSpPr>
          <p:cNvPr id="237" name="Google Shape;237;p21"/>
          <p:cNvSpPr txBox="1"/>
          <p:nvPr/>
        </p:nvSpPr>
        <p:spPr>
          <a:xfrm>
            <a:off x="1101725" y="1605300"/>
            <a:ext cx="8012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238" name="Google Shape;238;p21"/>
          <p:cNvSpPr txBox="1"/>
          <p:nvPr/>
        </p:nvSpPr>
        <p:spPr>
          <a:xfrm>
            <a:off x="755325" y="1318150"/>
            <a:ext cx="8999100" cy="517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00000"/>
                </a:solidFill>
                <a:latin typeface="Calibri"/>
                <a:ea typeface="Calibri"/>
                <a:cs typeface="Calibri"/>
                <a:sym typeface="Calibri"/>
              </a:rPr>
              <a:t>The employee performance analysis has illuminated key aspects of our team’s strengths and areas needing improvement.  The findings suggest that while many employees excel in their roles, there are opportunities for growth that can enhance overall productivity and effectiveness.  By addressing identified weaknesses and leveraging our employees’ strengths.  We can develop targeted strategies for professional development, optimize team dynamics, and align individual goals with organizational objectives.  Continuous monitoring and iterative feedback will be crucial in sustaining performance improvements and achieving our long-term goals.</a:t>
            </a:r>
            <a:endParaRPr sz="3100" b="1"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5" name="Google Shape;75;p8"/>
          <p:cNvGrpSpPr/>
          <p:nvPr/>
        </p:nvGrpSpPr>
        <p:grpSpPr>
          <a:xfrm>
            <a:off x="7448612" y="0"/>
            <a:ext cx="4743796" cy="6858466"/>
            <a:chOff x="7448612" y="0"/>
            <a:chExt cx="4743796" cy="6858466"/>
          </a:xfrm>
        </p:grpSpPr>
        <p:sp>
          <p:nvSpPr>
            <p:cNvPr id="76" name="Google Shape;76;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5" name="Google Shape;85;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90" name="Google Shape;90;p8"/>
          <p:cNvGrpSpPr/>
          <p:nvPr/>
        </p:nvGrpSpPr>
        <p:grpSpPr>
          <a:xfrm>
            <a:off x="466725" y="6410325"/>
            <a:ext cx="3705225" cy="295275"/>
            <a:chOff x="466725" y="6410325"/>
            <a:chExt cx="3705225" cy="295275"/>
          </a:xfrm>
        </p:grpSpPr>
        <p:pic>
          <p:nvPicPr>
            <p:cNvPr id="91" name="Google Shape;91;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2" name="Google Shape;92;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3" name="Google Shape;93;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4" name="Google Shape;94;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Performance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0" name="Google Shape;100;p9"/>
          <p:cNvGrpSpPr/>
          <p:nvPr/>
        </p:nvGrpSpPr>
        <p:grpSpPr>
          <a:xfrm>
            <a:off x="7448612" y="0"/>
            <a:ext cx="4743796" cy="6858466"/>
            <a:chOff x="7448612" y="0"/>
            <a:chExt cx="4743796" cy="6858466"/>
          </a:xfrm>
        </p:grpSpPr>
        <p:sp>
          <p:nvSpPr>
            <p:cNvPr id="101" name="Google Shape;10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0" name="Google Shape;11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12" name="Google Shape;11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4" name="Google Shape;114;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5" name="Google Shape;115;p9"/>
          <p:cNvGrpSpPr/>
          <p:nvPr/>
        </p:nvGrpSpPr>
        <p:grpSpPr>
          <a:xfrm>
            <a:off x="47625" y="3819523"/>
            <a:ext cx="4124325" cy="3009898"/>
            <a:chOff x="47625" y="3819523"/>
            <a:chExt cx="4124325" cy="3009898"/>
          </a:xfrm>
        </p:grpSpPr>
        <p:pic>
          <p:nvPicPr>
            <p:cNvPr id="116" name="Google Shape;116;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7" name="Google Shape;117;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8" name="Google Shape;118;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9" name="Google Shape;119;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20" name="Google Shape;120;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10"/>
          <p:cNvGrpSpPr/>
          <p:nvPr/>
        </p:nvGrpSpPr>
        <p:grpSpPr>
          <a:xfrm>
            <a:off x="7991475" y="2933700"/>
            <a:ext cx="2762250" cy="3257550"/>
            <a:chOff x="7991475" y="2933700"/>
            <a:chExt cx="2762250" cy="3257550"/>
          </a:xfrm>
        </p:grpSpPr>
        <p:sp>
          <p:nvSpPr>
            <p:cNvPr id="126" name="Google Shape;12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8" name="Google Shape;128;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9" name="Google Shape;129;p10"/>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30" name="Google Shape;130;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2" name="Google Shape;132;p10"/>
          <p:cNvSpPr txBox="1"/>
          <p:nvPr/>
        </p:nvSpPr>
        <p:spPr>
          <a:xfrm>
            <a:off x="964350" y="4841963"/>
            <a:ext cx="83535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10"/>
          <p:cNvSpPr txBox="1"/>
          <p:nvPr/>
        </p:nvSpPr>
        <p:spPr>
          <a:xfrm>
            <a:off x="449700" y="2081775"/>
            <a:ext cx="9382800" cy="350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en-US" sz="2700" b="0" i="0" u="none" strike="noStrike" cap="none">
                <a:solidFill>
                  <a:srgbClr val="000000"/>
                </a:solidFill>
                <a:latin typeface="Calibri"/>
                <a:ea typeface="Calibri"/>
                <a:cs typeface="Calibri"/>
                <a:sym typeface="Calibri"/>
              </a:rPr>
              <a:t> </a:t>
            </a:r>
            <a:r>
              <a:rPr lang="en-US" sz="2700" b="1" i="0" u="none" strike="noStrike" cap="none">
                <a:solidFill>
                  <a:schemeClr val="dk1"/>
                </a:solidFill>
                <a:latin typeface="Calibri"/>
                <a:ea typeface="Calibri"/>
                <a:cs typeface="Calibri"/>
                <a:sym typeface="Calibri"/>
              </a:rPr>
              <a:t>It  helps  identify strength and weaknesses in employees work.</a:t>
            </a:r>
            <a:endParaRPr sz="2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chemeClr val="dk1"/>
                </a:solidFill>
                <a:latin typeface="Calibri"/>
                <a:ea typeface="Calibri"/>
                <a:cs typeface="Calibri"/>
                <a:sym typeface="Calibri"/>
              </a:rPr>
              <a:t>Leading to better targeted training and support. Analysis allows for the employees to achieve.  It provides data for making promotions, raises and terminations.  Regular</a:t>
            </a:r>
            <a:endParaRPr sz="2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chemeClr val="dk1"/>
                </a:solidFill>
                <a:latin typeface="Calibri"/>
                <a:ea typeface="Calibri"/>
                <a:cs typeface="Calibri"/>
                <a:sym typeface="Calibri"/>
              </a:rPr>
              <a:t> feedback and recognition can increase employee</a:t>
            </a:r>
            <a:endParaRPr sz="2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700"/>
              <a:buFont typeface="Arial"/>
              <a:buNone/>
            </a:pPr>
            <a:r>
              <a:rPr lang="en-US" sz="2700" b="1" i="0" u="none" strike="noStrike" cap="none">
                <a:solidFill>
                  <a:schemeClr val="dk1"/>
                </a:solidFill>
                <a:latin typeface="Calibri"/>
                <a:ea typeface="Calibri"/>
                <a:cs typeface="Calibri"/>
                <a:sym typeface="Calibri"/>
              </a:rPr>
              <a:t> motivations and satisfaction.  Ensures that individual performance is in line with the company’s objectives.</a:t>
            </a:r>
            <a:endParaRPr sz="2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700"/>
              <a:buFont typeface="Arial"/>
              <a:buNone/>
            </a:pPr>
            <a:endParaRPr sz="27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pSp>
        <p:nvGrpSpPr>
          <p:cNvPr id="138" name="Google Shape;138;p11"/>
          <p:cNvGrpSpPr/>
          <p:nvPr/>
        </p:nvGrpSpPr>
        <p:grpSpPr>
          <a:xfrm>
            <a:off x="8658225" y="2419875"/>
            <a:ext cx="3533775" cy="3810000"/>
            <a:chOff x="8658225" y="2647950"/>
            <a:chExt cx="3533775" cy="3810000"/>
          </a:xfrm>
        </p:grpSpPr>
        <p:sp>
          <p:nvSpPr>
            <p:cNvPr id="139" name="Google Shape;139;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1" name="Google Shape;141;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2" name="Google Shape;142;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3" name="Google Shape;143;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5" name="Google Shape;145;p11"/>
          <p:cNvSpPr txBox="1"/>
          <p:nvPr/>
        </p:nvSpPr>
        <p:spPr>
          <a:xfrm>
            <a:off x="881800" y="2070750"/>
            <a:ext cx="7924800" cy="5002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2700"/>
              <a:buFont typeface="Arial"/>
              <a:buNone/>
            </a:pPr>
            <a:r>
              <a:rPr lang="en-US" sz="2700" b="1" i="0" u="none" strike="noStrike" cap="none">
                <a:solidFill>
                  <a:srgbClr val="0D0D0D"/>
                </a:solidFill>
                <a:latin typeface="Times New Roman"/>
                <a:ea typeface="Times New Roman"/>
                <a:cs typeface="Times New Roman"/>
                <a:sym typeface="Times New Roman"/>
              </a:rPr>
              <a:t>This involves </a:t>
            </a:r>
            <a:r>
              <a:rPr lang="en-US" sz="2900" b="1" i="0" u="none" strike="noStrike" cap="none">
                <a:solidFill>
                  <a:srgbClr val="0D0D0D"/>
                </a:solidFill>
                <a:latin typeface="Times New Roman"/>
                <a:ea typeface="Times New Roman"/>
                <a:cs typeface="Times New Roman"/>
                <a:sym typeface="Times New Roman"/>
              </a:rPr>
              <a:t>setting specific, measurable goods and key performance indicators.  collect relevant data on the employee’s performance.  Compare the collected data against the predefined objectives and KPIs.  Share the analysis with the employee in a constructive manner.  Work with the employee to create action plans or development programs to address weaknesses and build on strengths.</a:t>
            </a:r>
            <a:endParaRPr sz="29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00"/>
              <a:buFont typeface="Arial"/>
              <a:buNone/>
            </a:pPr>
            <a:endParaRPr sz="29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12"/>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3" name="Google Shape;153;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155" name="Google Shape;155;p12"/>
          <p:cNvSpPr txBox="1"/>
          <p:nvPr/>
        </p:nvSpPr>
        <p:spPr>
          <a:xfrm>
            <a:off x="723900" y="2272238"/>
            <a:ext cx="9533700" cy="3294000"/>
          </a:xfrm>
          <a:prstGeom prst="rect">
            <a:avLst/>
          </a:prstGeom>
          <a:noFill/>
          <a:ln>
            <a:noFill/>
          </a:ln>
        </p:spPr>
        <p:txBody>
          <a:bodyPr spcFirstLastPara="1" wrap="square" lIns="91425" tIns="91425" rIns="91425" bIns="91425" anchor="t" anchorCtr="0">
            <a:spAutoFit/>
          </a:bodyPr>
          <a:lstStyle/>
          <a:p>
            <a:pPr marL="457200" marR="0" lvl="0" indent="-444500" algn="l" rtl="0">
              <a:lnSpc>
                <a:spcPct val="100000"/>
              </a:lnSpc>
              <a:spcBef>
                <a:spcPts val="0"/>
              </a:spcBef>
              <a:spcAft>
                <a:spcPts val="0"/>
              </a:spcAft>
              <a:buClr>
                <a:srgbClr val="000000"/>
              </a:buClr>
              <a:buSzPts val="3400"/>
              <a:buFont typeface="Calibri"/>
              <a:buAutoNum type="arabicPeriod"/>
            </a:pPr>
            <a:r>
              <a:rPr lang="en-US" sz="3400" b="1" i="0" u="none" strike="noStrike" cap="none">
                <a:solidFill>
                  <a:srgbClr val="000000"/>
                </a:solidFill>
                <a:latin typeface="Calibri"/>
                <a:ea typeface="Calibri"/>
                <a:cs typeface="Calibri"/>
                <a:sym typeface="Calibri"/>
              </a:rPr>
              <a:t>Managers and supervisors</a:t>
            </a:r>
            <a:endParaRPr sz="3400" b="1" i="0" u="none" strike="noStrike" cap="none">
              <a:solidFill>
                <a:srgbClr val="000000"/>
              </a:solidFill>
              <a:latin typeface="Calibri"/>
              <a:ea typeface="Calibri"/>
              <a:cs typeface="Calibri"/>
              <a:sym typeface="Calibri"/>
            </a:endParaRPr>
          </a:p>
          <a:p>
            <a:pPr marL="457200" marR="0" lvl="0" indent="-444500" algn="l" rtl="0">
              <a:lnSpc>
                <a:spcPct val="100000"/>
              </a:lnSpc>
              <a:spcBef>
                <a:spcPts val="0"/>
              </a:spcBef>
              <a:spcAft>
                <a:spcPts val="0"/>
              </a:spcAft>
              <a:buClr>
                <a:srgbClr val="000000"/>
              </a:buClr>
              <a:buSzPts val="3400"/>
              <a:buFont typeface="Calibri"/>
              <a:buAutoNum type="arabicPeriod"/>
            </a:pPr>
            <a:r>
              <a:rPr lang="en-US" sz="3400" b="1" i="0" u="none" strike="noStrike" cap="none">
                <a:solidFill>
                  <a:srgbClr val="000000"/>
                </a:solidFill>
                <a:latin typeface="Calibri"/>
                <a:ea typeface="Calibri"/>
                <a:cs typeface="Calibri"/>
                <a:sym typeface="Calibri"/>
              </a:rPr>
              <a:t>HR professionals</a:t>
            </a:r>
            <a:endParaRPr sz="3400" b="1" i="0" u="none" strike="noStrike" cap="none">
              <a:solidFill>
                <a:srgbClr val="000000"/>
              </a:solidFill>
              <a:latin typeface="Calibri"/>
              <a:ea typeface="Calibri"/>
              <a:cs typeface="Calibri"/>
              <a:sym typeface="Calibri"/>
            </a:endParaRPr>
          </a:p>
          <a:p>
            <a:pPr marL="457200" marR="0" lvl="0" indent="-444500" algn="l" rtl="0">
              <a:lnSpc>
                <a:spcPct val="100000"/>
              </a:lnSpc>
              <a:spcBef>
                <a:spcPts val="0"/>
              </a:spcBef>
              <a:spcAft>
                <a:spcPts val="0"/>
              </a:spcAft>
              <a:buClr>
                <a:srgbClr val="000000"/>
              </a:buClr>
              <a:buSzPts val="3400"/>
              <a:buFont typeface="Calibri"/>
              <a:buAutoNum type="arabicPeriod"/>
            </a:pPr>
            <a:r>
              <a:rPr lang="en-US" sz="3400" b="1" i="0" u="none" strike="noStrike" cap="none">
                <a:solidFill>
                  <a:srgbClr val="000000"/>
                </a:solidFill>
                <a:latin typeface="Calibri"/>
                <a:ea typeface="Calibri"/>
                <a:cs typeface="Calibri"/>
                <a:sym typeface="Calibri"/>
              </a:rPr>
              <a:t>Executives and Leadership</a:t>
            </a:r>
            <a:endParaRPr sz="3400" b="1" i="0" u="none" strike="noStrike" cap="none">
              <a:solidFill>
                <a:srgbClr val="000000"/>
              </a:solidFill>
              <a:latin typeface="Calibri"/>
              <a:ea typeface="Calibri"/>
              <a:cs typeface="Calibri"/>
              <a:sym typeface="Calibri"/>
            </a:endParaRPr>
          </a:p>
          <a:p>
            <a:pPr marL="457200" marR="0" lvl="0" indent="-444500" algn="l" rtl="0">
              <a:lnSpc>
                <a:spcPct val="100000"/>
              </a:lnSpc>
              <a:spcBef>
                <a:spcPts val="0"/>
              </a:spcBef>
              <a:spcAft>
                <a:spcPts val="0"/>
              </a:spcAft>
              <a:buClr>
                <a:srgbClr val="000000"/>
              </a:buClr>
              <a:buSzPts val="3400"/>
              <a:buFont typeface="Calibri"/>
              <a:buAutoNum type="arabicPeriod"/>
            </a:pPr>
            <a:r>
              <a:rPr lang="en-US" sz="3400" b="1" i="0" u="none" strike="noStrike" cap="none">
                <a:solidFill>
                  <a:srgbClr val="000000"/>
                </a:solidFill>
                <a:latin typeface="Calibri"/>
                <a:ea typeface="Calibri"/>
                <a:cs typeface="Calibri"/>
                <a:sym typeface="Calibri"/>
              </a:rPr>
              <a:t>Employees Themselves</a:t>
            </a:r>
            <a:endParaRPr sz="3400" b="1" i="0" u="none" strike="noStrike" cap="none">
              <a:solidFill>
                <a:srgbClr val="000000"/>
              </a:solidFill>
              <a:latin typeface="Calibri"/>
              <a:ea typeface="Calibri"/>
              <a:cs typeface="Calibri"/>
              <a:sym typeface="Calibri"/>
            </a:endParaRPr>
          </a:p>
          <a:p>
            <a:pPr marL="457200" marR="0" lvl="0" indent="-444500" algn="l" rtl="0">
              <a:lnSpc>
                <a:spcPct val="100000"/>
              </a:lnSpc>
              <a:spcBef>
                <a:spcPts val="0"/>
              </a:spcBef>
              <a:spcAft>
                <a:spcPts val="0"/>
              </a:spcAft>
              <a:buClr>
                <a:srgbClr val="000000"/>
              </a:buClr>
              <a:buSzPts val="3400"/>
              <a:buFont typeface="Calibri"/>
              <a:buAutoNum type="arabicPeriod"/>
            </a:pPr>
            <a:r>
              <a:rPr lang="en-US" sz="3400" b="1" i="0" u="none" strike="noStrike" cap="none">
                <a:solidFill>
                  <a:srgbClr val="000000"/>
                </a:solidFill>
                <a:latin typeface="Calibri"/>
                <a:ea typeface="Calibri"/>
                <a:cs typeface="Calibri"/>
                <a:sym typeface="Calibri"/>
              </a:rPr>
              <a:t>Team Leaders</a:t>
            </a:r>
            <a:endParaRPr sz="3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13"/>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4" name="Google Shape;164;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5" name="Google Shape;16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6" name="Google Shape;166;p13"/>
          <p:cNvSpPr txBox="1"/>
          <p:nvPr/>
        </p:nvSpPr>
        <p:spPr>
          <a:xfrm>
            <a:off x="4743575" y="1945000"/>
            <a:ext cx="7473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13"/>
          <p:cNvSpPr txBox="1"/>
          <p:nvPr/>
        </p:nvSpPr>
        <p:spPr>
          <a:xfrm>
            <a:off x="2751709" y="1607731"/>
            <a:ext cx="9465766" cy="375484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none" strike="noStrike" cap="none" dirty="0">
                <a:solidFill>
                  <a:srgbClr val="000000"/>
                </a:solidFill>
                <a:latin typeface="Calibri"/>
                <a:ea typeface="Calibri"/>
                <a:cs typeface="Calibri"/>
                <a:sym typeface="Calibri"/>
              </a:rPr>
              <a:t>FILTERING - REMOVE VALUES </a:t>
            </a:r>
            <a:endParaRPr sz="29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900"/>
              <a:buFont typeface="Arial"/>
              <a:buNone/>
            </a:pPr>
            <a:r>
              <a:rPr lang="en-US" sz="2900" b="1" i="0" u="none" strike="noStrike" cap="none" dirty="0">
                <a:solidFill>
                  <a:srgbClr val="000000"/>
                </a:solidFill>
                <a:latin typeface="Calibri"/>
                <a:ea typeface="Calibri"/>
                <a:cs typeface="Calibri"/>
                <a:sym typeface="Calibri"/>
              </a:rPr>
              <a:t>PIVOT TABLE - SUMMARY OF EMPLOYEE </a:t>
            </a:r>
            <a:endParaRPr sz="29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900"/>
              <a:buFont typeface="Arial"/>
              <a:buNone/>
            </a:pPr>
            <a:r>
              <a:rPr lang="en-US" sz="2900" b="1" i="0" u="none" strike="noStrike" cap="none" dirty="0">
                <a:solidFill>
                  <a:srgbClr val="000000"/>
                </a:solidFill>
                <a:latin typeface="Calibri"/>
                <a:ea typeface="Calibri"/>
                <a:cs typeface="Calibri"/>
                <a:sym typeface="Calibri"/>
              </a:rPr>
              <a:t>                           PERFORMANCE</a:t>
            </a:r>
            <a:endParaRPr sz="29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900"/>
              <a:buFont typeface="Arial"/>
              <a:buNone/>
            </a:pPr>
            <a:r>
              <a:rPr lang="en-US" sz="2900" b="1" i="0" u="none" strike="noStrike" cap="none" dirty="0">
                <a:solidFill>
                  <a:srgbClr val="000000"/>
                </a:solidFill>
                <a:latin typeface="Calibri"/>
                <a:ea typeface="Calibri"/>
                <a:cs typeface="Calibri"/>
                <a:sym typeface="Calibri"/>
              </a:rPr>
              <a:t>FLOW CHART - FINAL REPORT</a:t>
            </a:r>
          </a:p>
          <a:p>
            <a:pPr marL="0" marR="0" lvl="0" indent="0" algn="l" rtl="0">
              <a:lnSpc>
                <a:spcPct val="100000"/>
              </a:lnSpc>
              <a:spcBef>
                <a:spcPts val="0"/>
              </a:spcBef>
              <a:spcAft>
                <a:spcPts val="0"/>
              </a:spcAft>
              <a:buClr>
                <a:srgbClr val="000000"/>
              </a:buClr>
              <a:buSzPts val="2900"/>
              <a:buFont typeface="Arial"/>
              <a:buNone/>
            </a:pPr>
            <a:r>
              <a:rPr lang="en-US" sz="2900" b="1" dirty="0">
                <a:latin typeface="Calibri"/>
                <a:ea typeface="Calibri"/>
                <a:cs typeface="Calibri"/>
                <a:sym typeface="Calibri"/>
              </a:rPr>
              <a:t>COST-EFFECTIVE - LEVERAGE YOUR EXISTING EXCEL INFRASTRUCTURE, ELIMINATING THE NEED FOR ADDITIONAL SOFTWARE OR TRAINING.</a:t>
            </a:r>
          </a:p>
          <a:p>
            <a:pPr marL="0" marR="0" lvl="0" indent="0" algn="l" rtl="0">
              <a:lnSpc>
                <a:spcPct val="100000"/>
              </a:lnSpc>
              <a:spcBef>
                <a:spcPts val="0"/>
              </a:spcBef>
              <a:spcAft>
                <a:spcPts val="0"/>
              </a:spcAft>
              <a:buClr>
                <a:srgbClr val="000000"/>
              </a:buClr>
              <a:buSzPts val="2900"/>
              <a:buFont typeface="Arial"/>
              <a:buNone/>
            </a:pPr>
            <a:endParaRPr lang="en-US" sz="2900" b="1"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25" y="-5"/>
            <a:ext cx="10681500" cy="523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3400"/>
              <a:t>Dataset Description</a:t>
            </a:r>
            <a:endParaRPr sz="3400"/>
          </a:p>
        </p:txBody>
      </p:sp>
      <p:sp>
        <p:nvSpPr>
          <p:cNvPr id="173" name="Google Shape;173;p14"/>
          <p:cNvSpPr txBox="1"/>
          <p:nvPr/>
        </p:nvSpPr>
        <p:spPr>
          <a:xfrm>
            <a:off x="755325" y="523200"/>
            <a:ext cx="9382800" cy="6464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EMPLOYEE  DATA SET - </a:t>
            </a:r>
            <a:r>
              <a:rPr lang="en-US" sz="2400" b="0" i="0" u="none" strike="noStrike" cap="none">
                <a:solidFill>
                  <a:srgbClr val="000000"/>
                </a:solidFill>
                <a:latin typeface="Calibri"/>
                <a:ea typeface="Calibri"/>
                <a:cs typeface="Calibri"/>
                <a:sym typeface="Calibri"/>
              </a:rPr>
              <a:t>KAGGLE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9 FEATURES IN EXCEL:</a:t>
            </a:r>
            <a:endParaRPr sz="2400" b="1"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EMPLOYEE ID - </a:t>
            </a:r>
            <a:r>
              <a:rPr lang="en-US" sz="2400" b="0" i="0" u="none" strike="noStrike" cap="none">
                <a:solidFill>
                  <a:srgbClr val="000000"/>
                </a:solidFill>
                <a:latin typeface="Calibri"/>
                <a:ea typeface="Calibri"/>
                <a:cs typeface="Calibri"/>
                <a:sym typeface="Calibri"/>
              </a:rPr>
              <a:t>ALPHANUMERIC(TEXT)</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NAME              - </a:t>
            </a:r>
            <a:r>
              <a:rPr lang="en-US" sz="2400" b="0" i="0" u="none" strike="noStrike" cap="none">
                <a:solidFill>
                  <a:srgbClr val="000000"/>
                </a:solidFill>
                <a:latin typeface="Calibri"/>
                <a:ea typeface="Calibri"/>
                <a:cs typeface="Calibri"/>
                <a:sym typeface="Calibri"/>
              </a:rPr>
              <a:t>ALPHABETICAL (TEXT)</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GENDER          - </a:t>
            </a:r>
            <a:r>
              <a:rPr lang="en-US" sz="2400" b="0" i="0" u="none" strike="noStrike" cap="none">
                <a:solidFill>
                  <a:srgbClr val="000000"/>
                </a:solidFill>
                <a:latin typeface="Calibri"/>
                <a:ea typeface="Calibri"/>
                <a:cs typeface="Calibri"/>
                <a:sym typeface="Calibri"/>
              </a:rPr>
              <a:t>ALPHABETICAL (TEXT)</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SALARY           - </a:t>
            </a:r>
            <a:r>
              <a:rPr lang="en-US" sz="2400" b="0" i="0" u="none" strike="noStrike" cap="none">
                <a:solidFill>
                  <a:srgbClr val="000000"/>
                </a:solidFill>
                <a:latin typeface="Calibri"/>
                <a:ea typeface="Calibri"/>
                <a:cs typeface="Calibri"/>
                <a:sym typeface="Calibri"/>
              </a:rPr>
              <a:t>NUMERICAL</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JOB ROLE        -  </a:t>
            </a:r>
            <a:r>
              <a:rPr lang="en-US" sz="2400" b="0" i="0" u="none" strike="noStrike" cap="none">
                <a:solidFill>
                  <a:srgbClr val="000000"/>
                </a:solidFill>
                <a:latin typeface="Calibri"/>
                <a:ea typeface="Calibri"/>
                <a:cs typeface="Calibri"/>
                <a:sym typeface="Calibri"/>
              </a:rPr>
              <a:t>ALPHABETICAL (TEXT)</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FTE                   -  </a:t>
            </a:r>
            <a:r>
              <a:rPr lang="en-US" sz="2400" b="0" i="0" u="none" strike="noStrike" cap="none">
                <a:solidFill>
                  <a:srgbClr val="000000"/>
                </a:solidFill>
                <a:latin typeface="Calibri"/>
                <a:ea typeface="Calibri"/>
                <a:cs typeface="Calibri"/>
                <a:sym typeface="Calibri"/>
              </a:rPr>
              <a:t>NUMERICAL</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MARITAL</a:t>
            </a:r>
            <a:endParaRPr sz="24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      STATUS           -   </a:t>
            </a:r>
            <a:r>
              <a:rPr lang="en-US" sz="2400" b="0" i="0" u="none" strike="noStrike" cap="none">
                <a:solidFill>
                  <a:srgbClr val="000000"/>
                </a:solidFill>
                <a:latin typeface="Calibri"/>
                <a:ea typeface="Calibri"/>
                <a:cs typeface="Calibri"/>
                <a:sym typeface="Calibri"/>
              </a:rPr>
              <a:t>ALPHABETICAL(TEXT)</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REMOTE WORK -  </a:t>
            </a:r>
            <a:r>
              <a:rPr lang="en-US" sz="2400" b="0" i="0" u="none" strike="noStrike" cap="none">
                <a:solidFill>
                  <a:srgbClr val="000000"/>
                </a:solidFill>
                <a:latin typeface="Calibri"/>
                <a:ea typeface="Calibri"/>
                <a:cs typeface="Calibri"/>
                <a:sym typeface="Calibri"/>
              </a:rPr>
              <a:t>ALPHABETICAL(TEXT) </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COMPANY TENURE  -  </a:t>
            </a:r>
            <a:r>
              <a:rPr lang="en-US" sz="2400" b="0" i="0" u="none" strike="noStrike" cap="none">
                <a:solidFill>
                  <a:srgbClr val="000000"/>
                </a:solidFill>
                <a:latin typeface="Calibri"/>
                <a:ea typeface="Calibri"/>
                <a:cs typeface="Calibri"/>
                <a:sym typeface="Calibri"/>
              </a:rPr>
              <a:t>NUMERICAL </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        </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      </a:t>
            </a:r>
            <a:r>
              <a:rPr lang="en-US" sz="2400" b="1" i="0" u="none" strike="noStrike" cap="none">
                <a:solidFill>
                  <a:srgbClr val="000000"/>
                </a:solidFill>
                <a:latin typeface="Calibri"/>
                <a:ea typeface="Calibri"/>
                <a:cs typeface="Calibri"/>
                <a:sym typeface="Calibri"/>
              </a:rPr>
              <a:t>3 FEATURES USED:</a:t>
            </a:r>
            <a:endParaRPr sz="2400" b="1"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COMPANY TENURE - </a:t>
            </a:r>
            <a:r>
              <a:rPr lang="en-US" sz="2400" b="0" i="0" u="none" strike="noStrike" cap="none">
                <a:solidFill>
                  <a:srgbClr val="000000"/>
                </a:solidFill>
                <a:latin typeface="Calibri"/>
                <a:ea typeface="Calibri"/>
                <a:cs typeface="Calibri"/>
                <a:sym typeface="Calibri"/>
              </a:rPr>
              <a:t>NUMERICAL</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JOB LEVEL                 - </a:t>
            </a:r>
            <a:r>
              <a:rPr lang="en-US" sz="2400" b="0" i="0" u="none" strike="noStrike" cap="none">
                <a:solidFill>
                  <a:srgbClr val="000000"/>
                </a:solidFill>
                <a:latin typeface="Calibri"/>
                <a:ea typeface="Calibri"/>
                <a:cs typeface="Calibri"/>
                <a:sym typeface="Calibri"/>
              </a:rPr>
              <a:t> NUMERICAL</a:t>
            </a:r>
            <a:endParaRPr sz="2400" b="0" i="0" u="none" strike="noStrike" cap="none">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400" b="1" i="0" u="none" strike="noStrike" cap="none">
                <a:solidFill>
                  <a:srgbClr val="000000"/>
                </a:solidFill>
                <a:latin typeface="Calibri"/>
                <a:ea typeface="Calibri"/>
                <a:cs typeface="Calibri"/>
                <a:sym typeface="Calibri"/>
              </a:rPr>
              <a:t>WORK LIFE BALANCE - </a:t>
            </a:r>
            <a:r>
              <a:rPr lang="en-US" sz="2400" b="0" i="0" u="none" strike="noStrike" cap="none">
                <a:solidFill>
                  <a:srgbClr val="000000"/>
                </a:solidFill>
                <a:latin typeface="Calibri"/>
                <a:ea typeface="Calibri"/>
                <a:cs typeface="Calibri"/>
                <a:sym typeface="Calibri"/>
              </a:rPr>
              <a:t>ALPHABETICAL(TEXT)</a:t>
            </a:r>
            <a:endParaRPr sz="25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ctrTitle"/>
          </p:nvPr>
        </p:nvSpPr>
        <p:spPr>
          <a:xfrm>
            <a:off x="407404" y="223515"/>
            <a:ext cx="5800851"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3200"/>
              <a:t>PROJECT FOCUS :</a:t>
            </a:r>
            <a:endParaRPr/>
          </a:p>
        </p:txBody>
      </p:sp>
      <p:sp>
        <p:nvSpPr>
          <p:cNvPr id="179" name="Google Shape;179;p15"/>
          <p:cNvSpPr txBox="1">
            <a:spLocks noGrp="1"/>
          </p:cNvSpPr>
          <p:nvPr>
            <p:ph type="subTitle" idx="1"/>
          </p:nvPr>
        </p:nvSpPr>
        <p:spPr>
          <a:xfrm>
            <a:off x="407404" y="869430"/>
            <a:ext cx="8876504" cy="36009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SzPts val="1400"/>
              <a:buNone/>
            </a:pPr>
            <a:r>
              <a:rPr lang="en-US" sz="1800" b="1">
                <a:solidFill>
                  <a:schemeClr val="dk1"/>
                </a:solidFill>
                <a:latin typeface="Calibri"/>
                <a:ea typeface="Calibri"/>
                <a:cs typeface="Calibri"/>
                <a:sym typeface="Calibri"/>
              </a:rPr>
              <a:t>This project focuses on leveraging Excel to analyze employee data. Key tasks include;</a:t>
            </a:r>
            <a:endParaRPr b="1"/>
          </a:p>
          <a:p>
            <a:pPr marL="0" marR="0" lvl="0" indent="0" algn="l" rtl="0">
              <a:lnSpc>
                <a:spcPct val="100000"/>
              </a:lnSpc>
              <a:spcBef>
                <a:spcPts val="0"/>
              </a:spcBef>
              <a:spcAft>
                <a:spcPts val="0"/>
              </a:spcAft>
              <a:buSzPts val="1400"/>
              <a:buNone/>
            </a:pPr>
            <a:endParaRPr sz="1800" b="1">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400"/>
              <a:buFont typeface="Calibri"/>
              <a:buAutoNum type="arabicPeriod"/>
            </a:pPr>
            <a:r>
              <a:rPr lang="en-US" sz="1800" b="1">
                <a:solidFill>
                  <a:schemeClr val="dk1"/>
                </a:solidFill>
                <a:latin typeface="Calibri"/>
                <a:ea typeface="Calibri"/>
                <a:cs typeface="Calibri"/>
                <a:sym typeface="Calibri"/>
              </a:rPr>
              <a:t>**Data Organization:** Importing, cleaning, and structuring employee data for clarity and consistency.</a:t>
            </a:r>
            <a:endParaRPr/>
          </a:p>
          <a:p>
            <a:pPr marL="0" marR="0" lvl="0" indent="0" algn="l" rtl="0">
              <a:lnSpc>
                <a:spcPct val="100000"/>
              </a:lnSpc>
              <a:spcBef>
                <a:spcPts val="0"/>
              </a:spcBef>
              <a:spcAft>
                <a:spcPts val="0"/>
              </a:spcAft>
              <a:buSzPts val="1400"/>
              <a:buNone/>
            </a:pP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800" b="1">
                <a:solidFill>
                  <a:schemeClr val="dk1"/>
                </a:solidFill>
                <a:latin typeface="Calibri"/>
                <a:ea typeface="Calibri"/>
                <a:cs typeface="Calibri"/>
                <a:sym typeface="Calibri"/>
              </a:rPr>
              <a:t>2. **Analysis:** Applying Excel functions and formulas to assess performance metrics, filling missing values , and other key indicators.</a:t>
            </a:r>
            <a:endParaRPr/>
          </a:p>
          <a:p>
            <a:pPr marL="0" marR="0" lvl="0" indent="0" algn="l" rtl="0">
              <a:lnSpc>
                <a:spcPct val="100000"/>
              </a:lnSpc>
              <a:spcBef>
                <a:spcPts val="0"/>
              </a:spcBef>
              <a:spcAft>
                <a:spcPts val="0"/>
              </a:spcAft>
              <a:buSzPts val="1400"/>
              <a:buNone/>
            </a:pP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800" b="1">
                <a:solidFill>
                  <a:schemeClr val="dk1"/>
                </a:solidFill>
                <a:latin typeface="Calibri"/>
                <a:ea typeface="Calibri"/>
                <a:cs typeface="Calibri"/>
                <a:sym typeface="Calibri"/>
              </a:rPr>
              <a:t>3. **Visualization:** Creating charts, graphs, and pivot tables to visualize trends and patterns.</a:t>
            </a:r>
            <a:endParaRPr/>
          </a:p>
          <a:p>
            <a:pPr marL="0" marR="0" lvl="0" indent="0" algn="l" rtl="0">
              <a:lnSpc>
                <a:spcPct val="100000"/>
              </a:lnSpc>
              <a:spcBef>
                <a:spcPts val="0"/>
              </a:spcBef>
              <a:spcAft>
                <a:spcPts val="0"/>
              </a:spcAft>
              <a:buSzPts val="1400"/>
              <a:buNone/>
            </a:pP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SzPts val="1400"/>
              <a:buNone/>
            </a:pPr>
            <a:r>
              <a:rPr lang="en-US" sz="1800" b="1">
                <a:solidFill>
                  <a:schemeClr val="dk1"/>
                </a:solidFill>
                <a:latin typeface="Calibri"/>
                <a:ea typeface="Calibri"/>
                <a:cs typeface="Calibri"/>
                <a:sym typeface="Calibri"/>
              </a:rPr>
              <a:t>4. **Reporting:** Summarizing findings to inform HR strategies and decision-making.</a:t>
            </a:r>
            <a:endParaRPr/>
          </a:p>
          <a:p>
            <a:pPr marL="457200" lvl="0" indent="-228600" algn="l" rtl="0">
              <a:lnSpc>
                <a:spcPct val="100000"/>
              </a:lnSpc>
              <a:spcBef>
                <a:spcPts val="0"/>
              </a:spcBef>
              <a:spcAft>
                <a:spcPts val="0"/>
              </a:spcAft>
              <a:buSzPts val="1400"/>
              <a:buNone/>
            </a:pP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PROJECT FOCUS :</vt:lpstr>
      <vt:lpstr>THE “WOW” IN OUR SOLUTION</vt:lpstr>
      <vt:lpstr>PowerPoint Presentation</vt:lpstr>
      <vt:lpstr>STEP-5          DRAG THE NEEDED DATA AND CREATE A PIVOT TABLE. STEP-6          SELECT THE PIVOT TABLE AND CLICK ON INSERT. STEP-7          NOW CLICK ON THE CHART THAT YOU WANT. STEP-8             THE CHART IS CREATED. </vt:lpstr>
      <vt:lpstr>RESULT</vt:lpstr>
      <vt:lpstr>2.FLOW CHART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nandhini8749@gmail.com</cp:lastModifiedBy>
  <cp:revision>2</cp:revision>
  <dcterms:modified xsi:type="dcterms:W3CDTF">2024-09-13T05:11:22Z</dcterms:modified>
</cp:coreProperties>
</file>