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5" r:id="rId5"/>
    <p:sldId id="257" r:id="rId6"/>
    <p:sldId id="258" r:id="rId7"/>
    <p:sldId id="259" r:id="rId8"/>
    <p:sldId id="280" r:id="rId9"/>
    <p:sldId id="284" r:id="rId10"/>
    <p:sldId id="283" r:id="rId11"/>
    <p:sldId id="264" r:id="rId12"/>
    <p:sldId id="268" r:id="rId13"/>
    <p:sldId id="277" r:id="rId14"/>
    <p:sldId id="269" r:id="rId15"/>
    <p:sldId id="278" r:id="rId16"/>
    <p:sldId id="267" r:id="rId17"/>
    <p:sldId id="273" r:id="rId18"/>
    <p:sldId id="282" r:id="rId19"/>
    <p:sldId id="27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FD94-96FD-43E8-B2FC-CCFD570581C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01FFD-6236-4D80-B89D-53631A817A2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6"/>
        <p:cNvGrpSpPr/>
        <p:nvPr/>
      </p:nvGrpSpPr>
      <p:grpSpPr>
        <a:xfrm>
          <a:off x="0" y="0"/>
          <a:ext cx="0" cy="0"/>
          <a:chOff x="0" y="0"/>
          <a:chExt cx="0" cy="0"/>
        </a:xfrm>
      </p:grpSpPr>
      <p:sp>
        <p:nvSpPr>
          <p:cNvPr id="2137" name="Google Shape;2137;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8" name="Google Shape;21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322EF4-88B8-4D87-8425-C3CFA4F23A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1322EF4-88B8-4D87-8425-C3CFA4F23A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1322EF4-88B8-4D87-8425-C3CFA4F23A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1322EF4-88B8-4D87-8425-C3CFA4F23A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1322EF4-88B8-4D87-8425-C3CFA4F23A0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1322EF4-88B8-4D87-8425-C3CFA4F23A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1322EF4-88B8-4D87-8425-C3CFA4F23A0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322EF4-88B8-4D87-8425-C3CFA4F23A0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2EF4-88B8-4D87-8425-C3CFA4F23A0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322EF4-88B8-4D87-8425-C3CFA4F23A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322EF4-88B8-4D87-8425-C3CFA4F23A0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DD318-14A7-4559-836D-0F9EC71C63E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2EF4-88B8-4D87-8425-C3CFA4F23A0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DD318-14A7-4559-836D-0F9EC71C63E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p13"/>
          <p:cNvSpPr txBox="1">
            <a:spLocks noGrp="1"/>
          </p:cNvSpPr>
          <p:nvPr>
            <p:ph type="ctrTitle"/>
          </p:nvPr>
        </p:nvSpPr>
        <p:spPr>
          <a:xfrm>
            <a:off x="636103" y="1815548"/>
            <a:ext cx="10901100" cy="2100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Font typeface="Times New Roman" panose="02020603050405020304"/>
              <a:buNone/>
            </a:pPr>
            <a:r>
              <a:rPr lang="en-US" sz="2400" b="1" dirty="0">
                <a:latin typeface="Times New Roman" panose="02020603050405020304"/>
                <a:ea typeface="Times New Roman" panose="02020603050405020304"/>
                <a:cs typeface="Times New Roman" panose="02020603050405020304"/>
                <a:sym typeface="Times New Roman" panose="02020603050405020304"/>
              </a:rPr>
              <a:t>A STUDY TO INVESTIGATE THE POTENTIAL ASSOCIATION OF INTERLEUKIN-2 RECEPTOR B GENE (IL-2R b) WITH RISK OF ENDOMETRIOSIS IN INDIAN WOMEN </a:t>
            </a:r>
            <a:br>
              <a:rPr lang="en-US" sz="2400" b="1" dirty="0">
                <a:latin typeface="Times New Roman" panose="02020603050405020304"/>
                <a:ea typeface="Times New Roman" panose="02020603050405020304"/>
                <a:cs typeface="Times New Roman" panose="02020603050405020304"/>
                <a:sym typeface="Times New Roman" panose="02020603050405020304"/>
              </a:rPr>
            </a:br>
            <a:br>
              <a:rPr lang="en-US" sz="2400" dirty="0">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(FIRST INTERNAL ASSESSMENT)</a:t>
            </a:r>
            <a:endParaRPr dirty="0"/>
          </a:p>
        </p:txBody>
      </p:sp>
      <p:sp>
        <p:nvSpPr>
          <p:cNvPr id="2141" name="Google Shape;2141;p13"/>
          <p:cNvSpPr txBox="1">
            <a:spLocks noGrp="1"/>
          </p:cNvSpPr>
          <p:nvPr>
            <p:ph type="subTitle" idx="1"/>
          </p:nvPr>
        </p:nvSpPr>
        <p:spPr>
          <a:xfrm>
            <a:off x="6765192" y="4240523"/>
            <a:ext cx="5367300" cy="22206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000"/>
              <a:buNone/>
            </a:pPr>
            <a:r>
              <a:rPr lang="en-US" sz="3000" b="1">
                <a:latin typeface="Times New Roman" panose="02020603050405020304"/>
                <a:ea typeface="Times New Roman" panose="02020603050405020304"/>
                <a:cs typeface="Times New Roman" panose="02020603050405020304"/>
                <a:sym typeface="Times New Roman" panose="02020603050405020304"/>
              </a:rPr>
              <a:t>Reg. No: B0118022</a:t>
            </a:r>
            <a:endParaRPr lang="en-US"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000"/>
              <a:buNone/>
            </a:pPr>
            <a:r>
              <a:rPr lang="en-US" sz="3000" b="1">
                <a:latin typeface="Times New Roman" panose="02020603050405020304"/>
                <a:ea typeface="Times New Roman" panose="02020603050405020304"/>
                <a:cs typeface="Times New Roman" panose="02020603050405020304"/>
                <a:sym typeface="Times New Roman" panose="02020603050405020304"/>
              </a:rPr>
              <a:t>                B0118024</a:t>
            </a:r>
            <a:endParaRPr lang="en-US"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r" rtl="0">
              <a:lnSpc>
                <a:spcPct val="90000"/>
              </a:lnSpc>
              <a:spcBef>
                <a:spcPts val="1000"/>
              </a:spcBef>
              <a:spcAft>
                <a:spcPts val="0"/>
              </a:spcAft>
              <a:buClr>
                <a:schemeClr val="dk1"/>
              </a:buClr>
              <a:buSzPts val="3000"/>
              <a:buNone/>
            </a:pP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142" name="Google Shape;2142;p13"/>
          <p:cNvSpPr txBox="1">
            <a:spLocks noGrp="1"/>
          </p:cNvSpPr>
          <p:nvPr>
            <p:ph type="sldNum" idx="12"/>
          </p:nvPr>
        </p:nvSpPr>
        <p:spPr>
          <a:xfrm>
            <a:off x="9448800" y="6461182"/>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panose="02020603050405020304"/>
                <a:ea typeface="Times New Roman" panose="02020603050405020304"/>
                <a:cs typeface="Times New Roman" panose="02020603050405020304"/>
                <a:sym typeface="Times New Roman" panose="02020603050405020304"/>
              </a:rPr>
            </a:fld>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2143" name="Google Shape;2143;p13"/>
          <p:cNvPicPr preferRelativeResize="0"/>
          <p:nvPr/>
        </p:nvPicPr>
        <p:blipFill rotWithShape="1">
          <a:blip r:embed="rId1"/>
          <a:srcRect l="1893" t="21019" r="2495" b="8681"/>
          <a:stretch>
            <a:fillRect/>
          </a:stretch>
        </p:blipFill>
        <p:spPr>
          <a:xfrm>
            <a:off x="2401703" y="468114"/>
            <a:ext cx="6223000" cy="10233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1005" y="954405"/>
            <a:ext cx="8178964" cy="5395176"/>
            <a:chOff x="1825" y="171"/>
            <a:chExt cx="8586" cy="4426"/>
          </a:xfrm>
        </p:grpSpPr>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3" y="307"/>
              <a:ext cx="8308" cy="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4"/>
            <p:cNvSpPr/>
            <p:nvPr/>
          </p:nvSpPr>
          <p:spPr bwMode="auto">
            <a:xfrm>
              <a:off x="1825" y="170"/>
              <a:ext cx="8586" cy="4426"/>
            </a:xfrm>
            <a:custGeom>
              <a:avLst/>
              <a:gdLst>
                <a:gd name="T0" fmla="+- 0 10299 1825"/>
                <a:gd name="T1" fmla="*/ T0 w 8586"/>
                <a:gd name="T2" fmla="+- 0 283 171"/>
                <a:gd name="T3" fmla="*/ 283 h 4426"/>
                <a:gd name="T4" fmla="+- 0 10271 1825"/>
                <a:gd name="T5" fmla="*/ T4 w 8586"/>
                <a:gd name="T6" fmla="+- 0 283 171"/>
                <a:gd name="T7" fmla="*/ 283 h 4426"/>
                <a:gd name="T8" fmla="+- 0 10271 1825"/>
                <a:gd name="T9" fmla="*/ T8 w 8586"/>
                <a:gd name="T10" fmla="+- 0 311 171"/>
                <a:gd name="T11" fmla="*/ 311 h 4426"/>
                <a:gd name="T12" fmla="+- 0 10271 1825"/>
                <a:gd name="T13" fmla="*/ T12 w 8586"/>
                <a:gd name="T14" fmla="+- 0 4457 171"/>
                <a:gd name="T15" fmla="*/ 4457 h 4426"/>
                <a:gd name="T16" fmla="+- 0 1965 1825"/>
                <a:gd name="T17" fmla="*/ T16 w 8586"/>
                <a:gd name="T18" fmla="+- 0 4457 171"/>
                <a:gd name="T19" fmla="*/ 4457 h 4426"/>
                <a:gd name="T20" fmla="+- 0 1965 1825"/>
                <a:gd name="T21" fmla="*/ T20 w 8586"/>
                <a:gd name="T22" fmla="+- 0 311 171"/>
                <a:gd name="T23" fmla="*/ 311 h 4426"/>
                <a:gd name="T24" fmla="+- 0 10271 1825"/>
                <a:gd name="T25" fmla="*/ T24 w 8586"/>
                <a:gd name="T26" fmla="+- 0 311 171"/>
                <a:gd name="T27" fmla="*/ 311 h 4426"/>
                <a:gd name="T28" fmla="+- 0 10271 1825"/>
                <a:gd name="T29" fmla="*/ T28 w 8586"/>
                <a:gd name="T30" fmla="+- 0 283 171"/>
                <a:gd name="T31" fmla="*/ 283 h 4426"/>
                <a:gd name="T32" fmla="+- 0 1937 1825"/>
                <a:gd name="T33" fmla="*/ T32 w 8586"/>
                <a:gd name="T34" fmla="+- 0 283 171"/>
                <a:gd name="T35" fmla="*/ 283 h 4426"/>
                <a:gd name="T36" fmla="+- 0 1937 1825"/>
                <a:gd name="T37" fmla="*/ T36 w 8586"/>
                <a:gd name="T38" fmla="+- 0 311 171"/>
                <a:gd name="T39" fmla="*/ 311 h 4426"/>
                <a:gd name="T40" fmla="+- 0 1937 1825"/>
                <a:gd name="T41" fmla="*/ T40 w 8586"/>
                <a:gd name="T42" fmla="+- 0 4457 171"/>
                <a:gd name="T43" fmla="*/ 4457 h 4426"/>
                <a:gd name="T44" fmla="+- 0 1937 1825"/>
                <a:gd name="T45" fmla="*/ T44 w 8586"/>
                <a:gd name="T46" fmla="+- 0 4485 171"/>
                <a:gd name="T47" fmla="*/ 4485 h 4426"/>
                <a:gd name="T48" fmla="+- 0 10299 1825"/>
                <a:gd name="T49" fmla="*/ T48 w 8586"/>
                <a:gd name="T50" fmla="+- 0 4485 171"/>
                <a:gd name="T51" fmla="*/ 4485 h 4426"/>
                <a:gd name="T52" fmla="+- 0 10299 1825"/>
                <a:gd name="T53" fmla="*/ T52 w 8586"/>
                <a:gd name="T54" fmla="+- 0 4458 171"/>
                <a:gd name="T55" fmla="*/ 4458 h 4426"/>
                <a:gd name="T56" fmla="+- 0 10299 1825"/>
                <a:gd name="T57" fmla="*/ T56 w 8586"/>
                <a:gd name="T58" fmla="+- 0 4457 171"/>
                <a:gd name="T59" fmla="*/ 4457 h 4426"/>
                <a:gd name="T60" fmla="+- 0 10299 1825"/>
                <a:gd name="T61" fmla="*/ T60 w 8586"/>
                <a:gd name="T62" fmla="+- 0 311 171"/>
                <a:gd name="T63" fmla="*/ 311 h 4426"/>
                <a:gd name="T64" fmla="+- 0 10299 1825"/>
                <a:gd name="T65" fmla="*/ T64 w 8586"/>
                <a:gd name="T66" fmla="+- 0 311 171"/>
                <a:gd name="T67" fmla="*/ 311 h 4426"/>
                <a:gd name="T68" fmla="+- 0 10299 1825"/>
                <a:gd name="T69" fmla="*/ T68 w 8586"/>
                <a:gd name="T70" fmla="+- 0 283 171"/>
                <a:gd name="T71" fmla="*/ 283 h 4426"/>
                <a:gd name="T72" fmla="+- 0 10411 1825"/>
                <a:gd name="T73" fmla="*/ T72 w 8586"/>
                <a:gd name="T74" fmla="+- 0 171 171"/>
                <a:gd name="T75" fmla="*/ 171 h 4426"/>
                <a:gd name="T76" fmla="+- 0 10327 1825"/>
                <a:gd name="T77" fmla="*/ T76 w 8586"/>
                <a:gd name="T78" fmla="+- 0 171 171"/>
                <a:gd name="T79" fmla="*/ 171 h 4426"/>
                <a:gd name="T80" fmla="+- 0 10327 1825"/>
                <a:gd name="T81" fmla="*/ T80 w 8586"/>
                <a:gd name="T82" fmla="+- 0 255 171"/>
                <a:gd name="T83" fmla="*/ 255 h 4426"/>
                <a:gd name="T84" fmla="+- 0 10327 1825"/>
                <a:gd name="T85" fmla="*/ T84 w 8586"/>
                <a:gd name="T86" fmla="+- 0 4513 171"/>
                <a:gd name="T87" fmla="*/ 4513 h 4426"/>
                <a:gd name="T88" fmla="+- 0 1909 1825"/>
                <a:gd name="T89" fmla="*/ T88 w 8586"/>
                <a:gd name="T90" fmla="+- 0 4513 171"/>
                <a:gd name="T91" fmla="*/ 4513 h 4426"/>
                <a:gd name="T92" fmla="+- 0 1909 1825"/>
                <a:gd name="T93" fmla="*/ T92 w 8586"/>
                <a:gd name="T94" fmla="+- 0 255 171"/>
                <a:gd name="T95" fmla="*/ 255 h 4426"/>
                <a:gd name="T96" fmla="+- 0 10327 1825"/>
                <a:gd name="T97" fmla="*/ T96 w 8586"/>
                <a:gd name="T98" fmla="+- 0 255 171"/>
                <a:gd name="T99" fmla="*/ 255 h 4426"/>
                <a:gd name="T100" fmla="+- 0 10327 1825"/>
                <a:gd name="T101" fmla="*/ T100 w 8586"/>
                <a:gd name="T102" fmla="+- 0 171 171"/>
                <a:gd name="T103" fmla="*/ 171 h 4426"/>
                <a:gd name="T104" fmla="+- 0 1825 1825"/>
                <a:gd name="T105" fmla="*/ T104 w 8586"/>
                <a:gd name="T106" fmla="+- 0 171 171"/>
                <a:gd name="T107" fmla="*/ 171 h 4426"/>
                <a:gd name="T108" fmla="+- 0 1825 1825"/>
                <a:gd name="T109" fmla="*/ T108 w 8586"/>
                <a:gd name="T110" fmla="+- 0 255 171"/>
                <a:gd name="T111" fmla="*/ 255 h 4426"/>
                <a:gd name="T112" fmla="+- 0 1825 1825"/>
                <a:gd name="T113" fmla="*/ T112 w 8586"/>
                <a:gd name="T114" fmla="+- 0 4513 171"/>
                <a:gd name="T115" fmla="*/ 4513 h 4426"/>
                <a:gd name="T116" fmla="+- 0 1825 1825"/>
                <a:gd name="T117" fmla="*/ T116 w 8586"/>
                <a:gd name="T118" fmla="+- 0 4597 171"/>
                <a:gd name="T119" fmla="*/ 4597 h 4426"/>
                <a:gd name="T120" fmla="+- 0 10411 1825"/>
                <a:gd name="T121" fmla="*/ T120 w 8586"/>
                <a:gd name="T122" fmla="+- 0 4597 171"/>
                <a:gd name="T123" fmla="*/ 4597 h 4426"/>
                <a:gd name="T124" fmla="+- 0 10411 1825"/>
                <a:gd name="T125" fmla="*/ T124 w 8586"/>
                <a:gd name="T126" fmla="+- 0 4514 171"/>
                <a:gd name="T127" fmla="*/ 4514 h 4426"/>
                <a:gd name="T128" fmla="+- 0 10411 1825"/>
                <a:gd name="T129" fmla="*/ T128 w 8586"/>
                <a:gd name="T130" fmla="+- 0 4513 171"/>
                <a:gd name="T131" fmla="*/ 4513 h 4426"/>
                <a:gd name="T132" fmla="+- 0 10411 1825"/>
                <a:gd name="T133" fmla="*/ T132 w 8586"/>
                <a:gd name="T134" fmla="+- 0 255 171"/>
                <a:gd name="T135" fmla="*/ 255 h 4426"/>
                <a:gd name="T136" fmla="+- 0 10411 1825"/>
                <a:gd name="T137" fmla="*/ T136 w 8586"/>
                <a:gd name="T138" fmla="+- 0 255 171"/>
                <a:gd name="T139" fmla="*/ 255 h 4426"/>
                <a:gd name="T140" fmla="+- 0 10411 1825"/>
                <a:gd name="T141" fmla="*/ T140 w 8586"/>
                <a:gd name="T142" fmla="+- 0 171 171"/>
                <a:gd name="T143" fmla="*/ 171 h 44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8586" h="4426">
                  <a:moveTo>
                    <a:pt x="8474" y="112"/>
                  </a:moveTo>
                  <a:lnTo>
                    <a:pt x="8446" y="112"/>
                  </a:lnTo>
                  <a:lnTo>
                    <a:pt x="8446" y="140"/>
                  </a:lnTo>
                  <a:lnTo>
                    <a:pt x="8446" y="4286"/>
                  </a:lnTo>
                  <a:lnTo>
                    <a:pt x="140" y="4286"/>
                  </a:lnTo>
                  <a:lnTo>
                    <a:pt x="140" y="140"/>
                  </a:lnTo>
                  <a:lnTo>
                    <a:pt x="8446" y="140"/>
                  </a:lnTo>
                  <a:lnTo>
                    <a:pt x="8446" y="112"/>
                  </a:lnTo>
                  <a:lnTo>
                    <a:pt x="112" y="112"/>
                  </a:lnTo>
                  <a:lnTo>
                    <a:pt x="112" y="140"/>
                  </a:lnTo>
                  <a:lnTo>
                    <a:pt x="112" y="4286"/>
                  </a:lnTo>
                  <a:lnTo>
                    <a:pt x="112" y="4314"/>
                  </a:lnTo>
                  <a:lnTo>
                    <a:pt x="8474" y="4314"/>
                  </a:lnTo>
                  <a:lnTo>
                    <a:pt x="8474" y="4287"/>
                  </a:lnTo>
                  <a:lnTo>
                    <a:pt x="8474" y="4286"/>
                  </a:lnTo>
                  <a:lnTo>
                    <a:pt x="8474" y="140"/>
                  </a:lnTo>
                  <a:lnTo>
                    <a:pt x="8474" y="112"/>
                  </a:lnTo>
                  <a:close/>
                  <a:moveTo>
                    <a:pt x="8586" y="0"/>
                  </a:moveTo>
                  <a:lnTo>
                    <a:pt x="8502" y="0"/>
                  </a:lnTo>
                  <a:lnTo>
                    <a:pt x="8502" y="84"/>
                  </a:lnTo>
                  <a:lnTo>
                    <a:pt x="8502" y="4342"/>
                  </a:lnTo>
                  <a:lnTo>
                    <a:pt x="84" y="4342"/>
                  </a:lnTo>
                  <a:lnTo>
                    <a:pt x="84" y="84"/>
                  </a:lnTo>
                  <a:lnTo>
                    <a:pt x="8502" y="84"/>
                  </a:lnTo>
                  <a:lnTo>
                    <a:pt x="8502" y="0"/>
                  </a:lnTo>
                  <a:lnTo>
                    <a:pt x="0" y="0"/>
                  </a:lnTo>
                  <a:lnTo>
                    <a:pt x="0" y="84"/>
                  </a:lnTo>
                  <a:lnTo>
                    <a:pt x="0" y="4342"/>
                  </a:lnTo>
                  <a:lnTo>
                    <a:pt x="0" y="4426"/>
                  </a:lnTo>
                  <a:lnTo>
                    <a:pt x="8586" y="4426"/>
                  </a:lnTo>
                  <a:lnTo>
                    <a:pt x="8586" y="4343"/>
                  </a:lnTo>
                  <a:lnTo>
                    <a:pt x="8586" y="4342"/>
                  </a:lnTo>
                  <a:lnTo>
                    <a:pt x="8586" y="84"/>
                  </a:lnTo>
                  <a:lnTo>
                    <a:pt x="858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sp>
        <p:nvSpPr>
          <p:cNvPr id="4" name="TextBox 3"/>
          <p:cNvSpPr txBox="1"/>
          <p:nvPr/>
        </p:nvSpPr>
        <p:spPr>
          <a:xfrm>
            <a:off x="8158480" y="3296886"/>
            <a:ext cx="4907279" cy="969496"/>
          </a:xfrm>
          <a:prstGeom prst="rect">
            <a:avLst/>
          </a:prstGeom>
          <a:noFill/>
        </p:spPr>
        <p:txBody>
          <a:bodyPr wrap="square" rtlCol="0">
            <a:spAutoFit/>
          </a:bodyPr>
          <a:lstStyle/>
          <a:p>
            <a:pPr marL="391795" marR="770890" algn="ctr">
              <a:spcAft>
                <a:spcPts val="0"/>
              </a:spcAft>
            </a:pP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Lanes</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MW</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DNA</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ladder</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1-12 showing</a:t>
            </a:r>
            <a:r>
              <a:rPr lang="en-US" sz="1900" b="1" spc="29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167 bp</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amplicon in</a:t>
            </a:r>
            <a:r>
              <a:rPr lang="en-US" sz="1900" b="1" spc="-5"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1900" b="1" dirty="0">
                <a:solidFill>
                  <a:schemeClr val="accent2">
                    <a:lumMod val="75000"/>
                  </a:schemeClr>
                </a:solidFill>
                <a:effectLst/>
                <a:latin typeface="Times New Roman" panose="02020603050405020304" pitchFamily="18" charset="0"/>
                <a:ea typeface="Times New Roman" panose="02020603050405020304" pitchFamily="18" charset="0"/>
              </a:rPr>
              <a:t>all samples</a:t>
            </a:r>
            <a:endParaRPr lang="en-IN" sz="1900" b="1"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421005" y="193040"/>
            <a:ext cx="10521315" cy="400110"/>
          </a:xfrm>
          <a:prstGeom prst="rect">
            <a:avLst/>
          </a:prstGeom>
          <a:noFill/>
        </p:spPr>
        <p:txBody>
          <a:bodyPr wrap="square" rtlCol="0">
            <a:spAutoFit/>
          </a:bodyPr>
          <a:lstStyle/>
          <a:p>
            <a:r>
              <a:rPr lang="en-US" sz="2000" b="1" dirty="0">
                <a:solidFill>
                  <a:srgbClr val="0070C0"/>
                </a:solidFill>
                <a:effectLst/>
                <a:latin typeface="Times New Roman" panose="02020603050405020304" pitchFamily="18" charset="0"/>
                <a:ea typeface="Times New Roman" panose="02020603050405020304" pitchFamily="18" charset="0"/>
              </a:rPr>
              <a:t>PCR</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Amplification</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of</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the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DNA</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samples</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confirmed</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by</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2%</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agarose</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gel</a:t>
            </a:r>
            <a:r>
              <a:rPr lang="en-US" sz="2000" b="1" spc="-28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electrophoresis</a:t>
            </a:r>
            <a:endParaRPr lang="en-IN" sz="2000" b="1"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406356" y="1689576"/>
          <a:ext cx="4833404" cy="2836926"/>
        </p:xfrm>
        <a:graphic>
          <a:graphicData uri="http://schemas.openxmlformats.org/drawingml/2006/table">
            <a:tbl>
              <a:tblPr firstRow="1" firstCol="1" lastRow="1" lastCol="1" bandRow="1" bandCol="1">
                <a:tableStyleId>{5940675A-B579-460E-94D1-54222C63F5DA}</a:tableStyleId>
              </a:tblPr>
              <a:tblGrid>
                <a:gridCol w="1674030"/>
                <a:gridCol w="3159374"/>
              </a:tblGrid>
              <a:tr h="901800">
                <a:tc>
                  <a:txBody>
                    <a:bodyPr/>
                    <a:lstStyle/>
                    <a:p>
                      <a:pPr algn="ctr">
                        <a:lnSpc>
                          <a:spcPct val="150000"/>
                        </a:lnSpc>
                        <a:spcBef>
                          <a:spcPts val="45"/>
                        </a:spcBef>
                      </a:pPr>
                      <a:r>
                        <a:rPr lang="en-US" sz="2200" dirty="0">
                          <a:effectLst/>
                          <a:latin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cs typeface="Times New Roman" panose="02020603050405020304" pitchFamily="18" charset="0"/>
                      </a:endParaRPr>
                    </a:p>
                    <a:p>
                      <a:pPr marL="210820" marR="207645" algn="ctr">
                        <a:lnSpc>
                          <a:spcPct val="150000"/>
                        </a:lnSpc>
                        <a:spcAft>
                          <a:spcPts val="0"/>
                        </a:spcAft>
                      </a:pPr>
                      <a:r>
                        <a:rPr lang="en-US" sz="2200" dirty="0">
                          <a:effectLst/>
                          <a:latin typeface="Times New Roman" panose="02020603050405020304" pitchFamily="18" charset="0"/>
                          <a:cs typeface="Times New Roman" panose="02020603050405020304" pitchFamily="18" charset="0"/>
                        </a:rPr>
                        <a:t>CC</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50000"/>
                        </a:lnSpc>
                        <a:spcBef>
                          <a:spcPts val="45"/>
                        </a:spcBef>
                      </a:pPr>
                      <a:r>
                        <a:rPr lang="en-US" sz="2200">
                          <a:effectLst/>
                          <a:latin typeface="Times New Roman" panose="02020603050405020304" pitchFamily="18" charset="0"/>
                          <a:cs typeface="Times New Roman" panose="02020603050405020304" pitchFamily="18" charset="0"/>
                        </a:rPr>
                        <a:t> </a:t>
                      </a:r>
                      <a:endParaRPr lang="en-IN" sz="2200">
                        <a:effectLst/>
                        <a:latin typeface="Times New Roman" panose="02020603050405020304" pitchFamily="18" charset="0"/>
                        <a:cs typeface="Times New Roman" panose="02020603050405020304" pitchFamily="18" charset="0"/>
                      </a:endParaRPr>
                    </a:p>
                    <a:p>
                      <a:pPr marL="476885" marR="471805" algn="ctr">
                        <a:lnSpc>
                          <a:spcPct val="150000"/>
                        </a:lnSpc>
                        <a:spcAft>
                          <a:spcPts val="0"/>
                        </a:spcAft>
                      </a:pPr>
                      <a:r>
                        <a:rPr lang="en-US" sz="2200">
                          <a:effectLst/>
                          <a:latin typeface="Times New Roman" panose="02020603050405020304" pitchFamily="18" charset="0"/>
                          <a:cs typeface="Times New Roman" panose="02020603050405020304" pitchFamily="18" charset="0"/>
                        </a:rPr>
                        <a:t>Wild</a:t>
                      </a:r>
                      <a:r>
                        <a:rPr lang="en-US" sz="2200" spc="-5">
                          <a:effectLst/>
                          <a:latin typeface="Times New Roman" panose="02020603050405020304" pitchFamily="18" charset="0"/>
                          <a:cs typeface="Times New Roman" panose="02020603050405020304" pitchFamily="18" charset="0"/>
                        </a:rPr>
                        <a:t> </a:t>
                      </a:r>
                      <a:r>
                        <a:rPr lang="en-US" sz="2200">
                          <a:effectLst/>
                          <a:latin typeface="Times New Roman" panose="02020603050405020304" pitchFamily="18" charset="0"/>
                          <a:cs typeface="Times New Roman" panose="02020603050405020304" pitchFamily="18" charset="0"/>
                        </a:rPr>
                        <a:t>type</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01200">
                <a:tc>
                  <a:txBody>
                    <a:bodyPr/>
                    <a:lstStyle/>
                    <a:p>
                      <a:pPr algn="ctr">
                        <a:lnSpc>
                          <a:spcPct val="150000"/>
                        </a:lnSpc>
                        <a:spcBef>
                          <a:spcPts val="45"/>
                        </a:spcBef>
                      </a:pPr>
                      <a:r>
                        <a:rPr lang="en-US" sz="2200" dirty="0">
                          <a:effectLst/>
                          <a:latin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cs typeface="Times New Roman" panose="02020603050405020304" pitchFamily="18" charset="0"/>
                      </a:endParaRPr>
                    </a:p>
                    <a:p>
                      <a:pPr marL="212725" marR="207010" algn="ctr">
                        <a:lnSpc>
                          <a:spcPct val="150000"/>
                        </a:lnSpc>
                        <a:spcAft>
                          <a:spcPts val="0"/>
                        </a:spcAft>
                      </a:pPr>
                      <a:r>
                        <a:rPr lang="en-US" sz="2200" dirty="0">
                          <a:effectLst/>
                          <a:latin typeface="Times New Roman" panose="02020603050405020304" pitchFamily="18" charset="0"/>
                          <a:cs typeface="Times New Roman" panose="02020603050405020304" pitchFamily="18" charset="0"/>
                        </a:rPr>
                        <a:t>TT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50000"/>
                        </a:lnSpc>
                        <a:spcBef>
                          <a:spcPts val="45"/>
                        </a:spcBef>
                      </a:pPr>
                      <a:r>
                        <a:rPr lang="en-US" sz="2200">
                          <a:effectLst/>
                          <a:latin typeface="Times New Roman" panose="02020603050405020304" pitchFamily="18" charset="0"/>
                          <a:cs typeface="Times New Roman" panose="02020603050405020304" pitchFamily="18" charset="0"/>
                        </a:rPr>
                        <a:t> </a:t>
                      </a:r>
                      <a:endParaRPr lang="en-IN" sz="2200">
                        <a:effectLst/>
                        <a:latin typeface="Times New Roman" panose="02020603050405020304" pitchFamily="18" charset="0"/>
                        <a:cs typeface="Times New Roman" panose="02020603050405020304" pitchFamily="18" charset="0"/>
                      </a:endParaRPr>
                    </a:p>
                    <a:p>
                      <a:pPr marL="476885" marR="471805" algn="ctr">
                        <a:lnSpc>
                          <a:spcPct val="150000"/>
                        </a:lnSpc>
                        <a:spcAft>
                          <a:spcPts val="0"/>
                        </a:spcAft>
                      </a:pPr>
                      <a:r>
                        <a:rPr lang="en-US" sz="2200">
                          <a:effectLst/>
                          <a:latin typeface="Times New Roman" panose="02020603050405020304" pitchFamily="18" charset="0"/>
                          <a:cs typeface="Times New Roman" panose="02020603050405020304" pitchFamily="18" charset="0"/>
                        </a:rPr>
                        <a:t>Mutant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01800">
                <a:tc>
                  <a:txBody>
                    <a:bodyPr/>
                    <a:lstStyle/>
                    <a:p>
                      <a:pPr algn="ctr">
                        <a:lnSpc>
                          <a:spcPct val="150000"/>
                        </a:lnSpc>
                        <a:spcBef>
                          <a:spcPts val="45"/>
                        </a:spcBef>
                      </a:pPr>
                      <a:r>
                        <a:rPr lang="en-US" sz="2200">
                          <a:effectLst/>
                          <a:latin typeface="Times New Roman" panose="02020603050405020304" pitchFamily="18" charset="0"/>
                          <a:cs typeface="Times New Roman" panose="02020603050405020304" pitchFamily="18" charset="0"/>
                        </a:rPr>
                        <a:t> </a:t>
                      </a:r>
                      <a:endParaRPr lang="en-IN" sz="2200">
                        <a:effectLst/>
                        <a:latin typeface="Times New Roman" panose="02020603050405020304" pitchFamily="18" charset="0"/>
                        <a:cs typeface="Times New Roman" panose="02020603050405020304" pitchFamily="18" charset="0"/>
                      </a:endParaRPr>
                    </a:p>
                    <a:p>
                      <a:pPr marL="211455" marR="207645" algn="ctr">
                        <a:lnSpc>
                          <a:spcPct val="150000"/>
                        </a:lnSpc>
                        <a:spcAft>
                          <a:spcPts val="0"/>
                        </a:spcAft>
                      </a:pPr>
                      <a:r>
                        <a:rPr lang="en-US" sz="2200">
                          <a:effectLst/>
                          <a:latin typeface="Times New Roman" panose="02020603050405020304" pitchFamily="18" charset="0"/>
                          <a:cs typeface="Times New Roman" panose="02020603050405020304" pitchFamily="18" charset="0"/>
                        </a:rPr>
                        <a:t>CT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50000"/>
                        </a:lnSpc>
                        <a:spcBef>
                          <a:spcPts val="45"/>
                        </a:spcBef>
                      </a:pPr>
                      <a:r>
                        <a:rPr lang="en-US" sz="2200" dirty="0">
                          <a:effectLst/>
                          <a:latin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cs typeface="Times New Roman" panose="02020603050405020304" pitchFamily="18" charset="0"/>
                      </a:endParaRPr>
                    </a:p>
                    <a:p>
                      <a:pPr marL="476885" marR="473710" algn="ctr">
                        <a:lnSpc>
                          <a:spcPct val="150000"/>
                        </a:lnSpc>
                        <a:spcAft>
                          <a:spcPts val="0"/>
                        </a:spcAft>
                      </a:pPr>
                      <a:r>
                        <a:rPr lang="en-US" sz="2200" dirty="0">
                          <a:effectLst/>
                          <a:latin typeface="Times New Roman" panose="02020603050405020304" pitchFamily="18" charset="0"/>
                          <a:cs typeface="Times New Roman" panose="02020603050405020304" pitchFamily="18" charset="0"/>
                        </a:rPr>
                        <a:t>Heterozygous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4" name="TextBox 3"/>
          <p:cNvSpPr txBox="1"/>
          <p:nvPr/>
        </p:nvSpPr>
        <p:spPr>
          <a:xfrm>
            <a:off x="2062480" y="480814"/>
            <a:ext cx="6096000" cy="400110"/>
          </a:xfrm>
          <a:prstGeom prst="rect">
            <a:avLst/>
          </a:prstGeom>
          <a:noFill/>
        </p:spPr>
        <p:txBody>
          <a:bodyPr wrap="square">
            <a:spAutoFit/>
          </a:bodyPr>
          <a:lstStyle/>
          <a:p>
            <a:pPr marL="1656715" algn="ctr">
              <a:spcBef>
                <a:spcPts val="795"/>
              </a:spcBef>
              <a:spcAft>
                <a:spcPts val="0"/>
              </a:spcAft>
            </a:pPr>
            <a:r>
              <a:rPr lang="en-US" sz="2000" b="1" dirty="0">
                <a:solidFill>
                  <a:srgbClr val="0070C0"/>
                </a:solidFill>
                <a:effectLst/>
                <a:latin typeface="Times New Roman" panose="02020603050405020304" pitchFamily="18" charset="0"/>
                <a:ea typeface="Times New Roman" panose="02020603050405020304" pitchFamily="18" charset="0"/>
              </a:rPr>
              <a:t>Genotypes</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observed in</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study</a:t>
            </a:r>
            <a:endParaRPr lang="en-IN" sz="2000" b="1" dirty="0">
              <a:solidFill>
                <a:srgbClr val="0070C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88679" y="-23680"/>
            <a:ext cx="6147789" cy="2197968"/>
            <a:chOff x="1450" y="177"/>
            <a:chExt cx="9067" cy="3704"/>
          </a:xfrm>
        </p:grpSpPr>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902"/>
              <a:ext cx="878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4"/>
            <p:cNvSpPr/>
            <p:nvPr/>
          </p:nvSpPr>
          <p:spPr bwMode="auto">
            <a:xfrm>
              <a:off x="1450" y="186"/>
              <a:ext cx="9067" cy="3694"/>
            </a:xfrm>
            <a:custGeom>
              <a:avLst/>
              <a:gdLst>
                <a:gd name="T0" fmla="+- 0 10517 1450"/>
                <a:gd name="T1" fmla="*/ T0 w 9067"/>
                <a:gd name="T2" fmla="+- 0 765 187"/>
                <a:gd name="T3" fmla="*/ 765 h 3694"/>
                <a:gd name="T4" fmla="+- 0 10433 1450"/>
                <a:gd name="T5" fmla="*/ T4 w 9067"/>
                <a:gd name="T6" fmla="+- 0 765 187"/>
                <a:gd name="T7" fmla="*/ 765 h 3694"/>
                <a:gd name="T8" fmla="+- 0 10433 1450"/>
                <a:gd name="T9" fmla="*/ T8 w 9067"/>
                <a:gd name="T10" fmla="+- 0 849 187"/>
                <a:gd name="T11" fmla="*/ 849 h 3694"/>
                <a:gd name="T12" fmla="+- 0 10433 1450"/>
                <a:gd name="T13" fmla="*/ T12 w 9067"/>
                <a:gd name="T14" fmla="+- 0 3797 187"/>
                <a:gd name="T15" fmla="*/ 3797 h 3694"/>
                <a:gd name="T16" fmla="+- 0 1534 1450"/>
                <a:gd name="T17" fmla="*/ T16 w 9067"/>
                <a:gd name="T18" fmla="+- 0 3797 187"/>
                <a:gd name="T19" fmla="*/ 3797 h 3694"/>
                <a:gd name="T20" fmla="+- 0 1534 1450"/>
                <a:gd name="T21" fmla="*/ T20 w 9067"/>
                <a:gd name="T22" fmla="+- 0 849 187"/>
                <a:gd name="T23" fmla="*/ 849 h 3694"/>
                <a:gd name="T24" fmla="+- 0 4474 1450"/>
                <a:gd name="T25" fmla="*/ T24 w 9067"/>
                <a:gd name="T26" fmla="+- 0 849 187"/>
                <a:gd name="T27" fmla="*/ 849 h 3694"/>
                <a:gd name="T28" fmla="+- 0 4474 1450"/>
                <a:gd name="T29" fmla="*/ T28 w 9067"/>
                <a:gd name="T30" fmla="+- 0 877 187"/>
                <a:gd name="T31" fmla="*/ 877 h 3694"/>
                <a:gd name="T32" fmla="+- 0 1562 1450"/>
                <a:gd name="T33" fmla="*/ T32 w 9067"/>
                <a:gd name="T34" fmla="+- 0 877 187"/>
                <a:gd name="T35" fmla="*/ 877 h 3694"/>
                <a:gd name="T36" fmla="+- 0 1562 1450"/>
                <a:gd name="T37" fmla="*/ T36 w 9067"/>
                <a:gd name="T38" fmla="+- 0 905 187"/>
                <a:gd name="T39" fmla="*/ 905 h 3694"/>
                <a:gd name="T40" fmla="+- 0 1562 1450"/>
                <a:gd name="T41" fmla="*/ T40 w 9067"/>
                <a:gd name="T42" fmla="+- 0 3741 187"/>
                <a:gd name="T43" fmla="*/ 3741 h 3694"/>
                <a:gd name="T44" fmla="+- 0 1562 1450"/>
                <a:gd name="T45" fmla="*/ T44 w 9067"/>
                <a:gd name="T46" fmla="+- 0 3769 187"/>
                <a:gd name="T47" fmla="*/ 3769 h 3694"/>
                <a:gd name="T48" fmla="+- 0 10405 1450"/>
                <a:gd name="T49" fmla="*/ T48 w 9067"/>
                <a:gd name="T50" fmla="+- 0 3769 187"/>
                <a:gd name="T51" fmla="*/ 3769 h 3694"/>
                <a:gd name="T52" fmla="+- 0 10405 1450"/>
                <a:gd name="T53" fmla="*/ T52 w 9067"/>
                <a:gd name="T54" fmla="+- 0 877 187"/>
                <a:gd name="T55" fmla="*/ 877 h 3694"/>
                <a:gd name="T56" fmla="+- 0 10377 1450"/>
                <a:gd name="T57" fmla="*/ T56 w 9067"/>
                <a:gd name="T58" fmla="+- 0 877 187"/>
                <a:gd name="T59" fmla="*/ 877 h 3694"/>
                <a:gd name="T60" fmla="+- 0 10377 1450"/>
                <a:gd name="T61" fmla="*/ T60 w 9067"/>
                <a:gd name="T62" fmla="+- 0 905 187"/>
                <a:gd name="T63" fmla="*/ 905 h 3694"/>
                <a:gd name="T64" fmla="+- 0 10377 1450"/>
                <a:gd name="T65" fmla="*/ T64 w 9067"/>
                <a:gd name="T66" fmla="+- 0 3741 187"/>
                <a:gd name="T67" fmla="*/ 3741 h 3694"/>
                <a:gd name="T68" fmla="+- 0 1590 1450"/>
                <a:gd name="T69" fmla="*/ T68 w 9067"/>
                <a:gd name="T70" fmla="+- 0 3741 187"/>
                <a:gd name="T71" fmla="*/ 3741 h 3694"/>
                <a:gd name="T72" fmla="+- 0 1590 1450"/>
                <a:gd name="T73" fmla="*/ T72 w 9067"/>
                <a:gd name="T74" fmla="+- 0 905 187"/>
                <a:gd name="T75" fmla="*/ 905 h 3694"/>
                <a:gd name="T76" fmla="+- 0 4474 1450"/>
                <a:gd name="T77" fmla="*/ T76 w 9067"/>
                <a:gd name="T78" fmla="+- 0 905 187"/>
                <a:gd name="T79" fmla="*/ 905 h 3694"/>
                <a:gd name="T80" fmla="+- 0 4474 1450"/>
                <a:gd name="T81" fmla="*/ T80 w 9067"/>
                <a:gd name="T82" fmla="+- 0 2819 187"/>
                <a:gd name="T83" fmla="*/ 2819 h 3694"/>
                <a:gd name="T84" fmla="+- 0 4456 1450"/>
                <a:gd name="T85" fmla="*/ T84 w 9067"/>
                <a:gd name="T86" fmla="+- 0 2819 187"/>
                <a:gd name="T87" fmla="*/ 2819 h 3694"/>
                <a:gd name="T88" fmla="+- 0 4492 1450"/>
                <a:gd name="T89" fmla="*/ T88 w 9067"/>
                <a:gd name="T90" fmla="+- 0 2854 187"/>
                <a:gd name="T91" fmla="*/ 2854 h 3694"/>
                <a:gd name="T92" fmla="+- 0 4527 1450"/>
                <a:gd name="T93" fmla="*/ T92 w 9067"/>
                <a:gd name="T94" fmla="+- 0 2819 187"/>
                <a:gd name="T95" fmla="*/ 2819 h 3694"/>
                <a:gd name="T96" fmla="+- 0 4509 1450"/>
                <a:gd name="T97" fmla="*/ T96 w 9067"/>
                <a:gd name="T98" fmla="+- 0 2819 187"/>
                <a:gd name="T99" fmla="*/ 2819 h 3694"/>
                <a:gd name="T100" fmla="+- 0 4509 1450"/>
                <a:gd name="T101" fmla="*/ T100 w 9067"/>
                <a:gd name="T102" fmla="+- 0 905 187"/>
                <a:gd name="T103" fmla="*/ 905 h 3694"/>
                <a:gd name="T104" fmla="+- 0 10377 1450"/>
                <a:gd name="T105" fmla="*/ T104 w 9067"/>
                <a:gd name="T106" fmla="+- 0 905 187"/>
                <a:gd name="T107" fmla="*/ 905 h 3694"/>
                <a:gd name="T108" fmla="+- 0 10377 1450"/>
                <a:gd name="T109" fmla="*/ T108 w 9067"/>
                <a:gd name="T110" fmla="+- 0 877 187"/>
                <a:gd name="T111" fmla="*/ 877 h 3694"/>
                <a:gd name="T112" fmla="+- 0 4509 1450"/>
                <a:gd name="T113" fmla="*/ T112 w 9067"/>
                <a:gd name="T114" fmla="+- 0 877 187"/>
                <a:gd name="T115" fmla="*/ 877 h 3694"/>
                <a:gd name="T116" fmla="+- 0 4509 1450"/>
                <a:gd name="T117" fmla="*/ T116 w 9067"/>
                <a:gd name="T118" fmla="+- 0 849 187"/>
                <a:gd name="T119" fmla="*/ 849 h 3694"/>
                <a:gd name="T120" fmla="+- 0 10433 1450"/>
                <a:gd name="T121" fmla="*/ T120 w 9067"/>
                <a:gd name="T122" fmla="+- 0 849 187"/>
                <a:gd name="T123" fmla="*/ 849 h 3694"/>
                <a:gd name="T124" fmla="+- 0 10433 1450"/>
                <a:gd name="T125" fmla="*/ T124 w 9067"/>
                <a:gd name="T126" fmla="+- 0 765 187"/>
                <a:gd name="T127" fmla="*/ 765 h 3694"/>
                <a:gd name="T128" fmla="+- 0 4509 1450"/>
                <a:gd name="T129" fmla="*/ T128 w 9067"/>
                <a:gd name="T130" fmla="+- 0 765 187"/>
                <a:gd name="T131" fmla="*/ 765 h 3694"/>
                <a:gd name="T132" fmla="+- 0 4509 1450"/>
                <a:gd name="T133" fmla="*/ T132 w 9067"/>
                <a:gd name="T134" fmla="+- 0 187 187"/>
                <a:gd name="T135" fmla="*/ 187 h 3694"/>
                <a:gd name="T136" fmla="+- 0 4474 1450"/>
                <a:gd name="T137" fmla="*/ T136 w 9067"/>
                <a:gd name="T138" fmla="+- 0 187 187"/>
                <a:gd name="T139" fmla="*/ 187 h 3694"/>
                <a:gd name="T140" fmla="+- 0 4474 1450"/>
                <a:gd name="T141" fmla="*/ T140 w 9067"/>
                <a:gd name="T142" fmla="+- 0 765 187"/>
                <a:gd name="T143" fmla="*/ 765 h 3694"/>
                <a:gd name="T144" fmla="+- 0 1450 1450"/>
                <a:gd name="T145" fmla="*/ T144 w 9067"/>
                <a:gd name="T146" fmla="+- 0 765 187"/>
                <a:gd name="T147" fmla="*/ 765 h 3694"/>
                <a:gd name="T148" fmla="+- 0 1450 1450"/>
                <a:gd name="T149" fmla="*/ T148 w 9067"/>
                <a:gd name="T150" fmla="+- 0 849 187"/>
                <a:gd name="T151" fmla="*/ 849 h 3694"/>
                <a:gd name="T152" fmla="+- 0 1450 1450"/>
                <a:gd name="T153" fmla="*/ T152 w 9067"/>
                <a:gd name="T154" fmla="+- 0 3797 187"/>
                <a:gd name="T155" fmla="*/ 3797 h 3694"/>
                <a:gd name="T156" fmla="+- 0 1450 1450"/>
                <a:gd name="T157" fmla="*/ T156 w 9067"/>
                <a:gd name="T158" fmla="+- 0 3881 187"/>
                <a:gd name="T159" fmla="*/ 3881 h 3694"/>
                <a:gd name="T160" fmla="+- 0 10517 1450"/>
                <a:gd name="T161" fmla="*/ T160 w 9067"/>
                <a:gd name="T162" fmla="+- 0 3881 187"/>
                <a:gd name="T163" fmla="*/ 3881 h 3694"/>
                <a:gd name="T164" fmla="+- 0 10517 1450"/>
                <a:gd name="T165" fmla="*/ T164 w 9067"/>
                <a:gd name="T166" fmla="+- 0 3797 187"/>
                <a:gd name="T167" fmla="*/ 3797 h 3694"/>
                <a:gd name="T168" fmla="+- 0 10517 1450"/>
                <a:gd name="T169" fmla="*/ T168 w 9067"/>
                <a:gd name="T170" fmla="+- 0 3797 187"/>
                <a:gd name="T171" fmla="*/ 3797 h 3694"/>
                <a:gd name="T172" fmla="+- 0 10517 1450"/>
                <a:gd name="T173" fmla="*/ T172 w 9067"/>
                <a:gd name="T174" fmla="+- 0 849 187"/>
                <a:gd name="T175" fmla="*/ 849 h 3694"/>
                <a:gd name="T176" fmla="+- 0 10517 1450"/>
                <a:gd name="T177" fmla="*/ T176 w 9067"/>
                <a:gd name="T178" fmla="+- 0 848 187"/>
                <a:gd name="T179" fmla="*/ 848 h 3694"/>
                <a:gd name="T180" fmla="+- 0 10517 1450"/>
                <a:gd name="T181" fmla="*/ T180 w 9067"/>
                <a:gd name="T182" fmla="+- 0 765 187"/>
                <a:gd name="T183" fmla="*/ 765 h 36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067" h="3694">
                  <a:moveTo>
                    <a:pt x="9067" y="578"/>
                  </a:moveTo>
                  <a:lnTo>
                    <a:pt x="8983" y="578"/>
                  </a:lnTo>
                  <a:lnTo>
                    <a:pt x="8983" y="662"/>
                  </a:lnTo>
                  <a:lnTo>
                    <a:pt x="8983" y="3610"/>
                  </a:lnTo>
                  <a:lnTo>
                    <a:pt x="84" y="3610"/>
                  </a:lnTo>
                  <a:lnTo>
                    <a:pt x="84" y="662"/>
                  </a:lnTo>
                  <a:lnTo>
                    <a:pt x="3024" y="662"/>
                  </a:lnTo>
                  <a:lnTo>
                    <a:pt x="3024" y="690"/>
                  </a:lnTo>
                  <a:lnTo>
                    <a:pt x="112" y="690"/>
                  </a:lnTo>
                  <a:lnTo>
                    <a:pt x="112" y="718"/>
                  </a:lnTo>
                  <a:lnTo>
                    <a:pt x="112" y="3554"/>
                  </a:lnTo>
                  <a:lnTo>
                    <a:pt x="112" y="3582"/>
                  </a:lnTo>
                  <a:lnTo>
                    <a:pt x="8955" y="3582"/>
                  </a:lnTo>
                  <a:lnTo>
                    <a:pt x="8955" y="690"/>
                  </a:lnTo>
                  <a:lnTo>
                    <a:pt x="8927" y="690"/>
                  </a:lnTo>
                  <a:lnTo>
                    <a:pt x="8927" y="718"/>
                  </a:lnTo>
                  <a:lnTo>
                    <a:pt x="8927" y="3554"/>
                  </a:lnTo>
                  <a:lnTo>
                    <a:pt x="140" y="3554"/>
                  </a:lnTo>
                  <a:lnTo>
                    <a:pt x="140" y="718"/>
                  </a:lnTo>
                  <a:lnTo>
                    <a:pt x="3024" y="718"/>
                  </a:lnTo>
                  <a:lnTo>
                    <a:pt x="3024" y="2632"/>
                  </a:lnTo>
                  <a:lnTo>
                    <a:pt x="3006" y="2632"/>
                  </a:lnTo>
                  <a:lnTo>
                    <a:pt x="3042" y="2667"/>
                  </a:lnTo>
                  <a:lnTo>
                    <a:pt x="3077" y="2632"/>
                  </a:lnTo>
                  <a:lnTo>
                    <a:pt x="3059" y="2632"/>
                  </a:lnTo>
                  <a:lnTo>
                    <a:pt x="3059" y="718"/>
                  </a:lnTo>
                  <a:lnTo>
                    <a:pt x="8927" y="718"/>
                  </a:lnTo>
                  <a:lnTo>
                    <a:pt x="8927" y="690"/>
                  </a:lnTo>
                  <a:lnTo>
                    <a:pt x="3059" y="690"/>
                  </a:lnTo>
                  <a:lnTo>
                    <a:pt x="3059" y="662"/>
                  </a:lnTo>
                  <a:lnTo>
                    <a:pt x="8983" y="662"/>
                  </a:lnTo>
                  <a:lnTo>
                    <a:pt x="8983" y="578"/>
                  </a:lnTo>
                  <a:lnTo>
                    <a:pt x="3059" y="578"/>
                  </a:lnTo>
                  <a:lnTo>
                    <a:pt x="3059" y="0"/>
                  </a:lnTo>
                  <a:lnTo>
                    <a:pt x="3024" y="0"/>
                  </a:lnTo>
                  <a:lnTo>
                    <a:pt x="3024" y="578"/>
                  </a:lnTo>
                  <a:lnTo>
                    <a:pt x="0" y="578"/>
                  </a:lnTo>
                  <a:lnTo>
                    <a:pt x="0" y="662"/>
                  </a:lnTo>
                  <a:lnTo>
                    <a:pt x="0" y="3610"/>
                  </a:lnTo>
                  <a:lnTo>
                    <a:pt x="0" y="3694"/>
                  </a:lnTo>
                  <a:lnTo>
                    <a:pt x="9067" y="3694"/>
                  </a:lnTo>
                  <a:lnTo>
                    <a:pt x="9067" y="3610"/>
                  </a:lnTo>
                  <a:lnTo>
                    <a:pt x="9067" y="662"/>
                  </a:lnTo>
                  <a:lnTo>
                    <a:pt x="9067" y="661"/>
                  </a:lnTo>
                  <a:lnTo>
                    <a:pt x="9067" y="57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4" name="Freeform 5"/>
            <p:cNvSpPr/>
            <p:nvPr/>
          </p:nvSpPr>
          <p:spPr bwMode="auto">
            <a:xfrm>
              <a:off x="4456" y="186"/>
              <a:ext cx="71" cy="2667"/>
            </a:xfrm>
            <a:custGeom>
              <a:avLst/>
              <a:gdLst>
                <a:gd name="T0" fmla="+- 0 4456 4456"/>
                <a:gd name="T1" fmla="*/ T0 w 71"/>
                <a:gd name="T2" fmla="+- 0 2819 187"/>
                <a:gd name="T3" fmla="*/ 2819 h 2667"/>
                <a:gd name="T4" fmla="+- 0 4474 4456"/>
                <a:gd name="T5" fmla="*/ T4 w 71"/>
                <a:gd name="T6" fmla="+- 0 2819 187"/>
                <a:gd name="T7" fmla="*/ 2819 h 2667"/>
                <a:gd name="T8" fmla="+- 0 4474 4456"/>
                <a:gd name="T9" fmla="*/ T8 w 71"/>
                <a:gd name="T10" fmla="+- 0 187 187"/>
                <a:gd name="T11" fmla="*/ 187 h 2667"/>
                <a:gd name="T12" fmla="+- 0 4509 4456"/>
                <a:gd name="T13" fmla="*/ T12 w 71"/>
                <a:gd name="T14" fmla="+- 0 187 187"/>
                <a:gd name="T15" fmla="*/ 187 h 2667"/>
                <a:gd name="T16" fmla="+- 0 4509 4456"/>
                <a:gd name="T17" fmla="*/ T16 w 71"/>
                <a:gd name="T18" fmla="+- 0 2819 187"/>
                <a:gd name="T19" fmla="*/ 2819 h 2667"/>
                <a:gd name="T20" fmla="+- 0 4527 4456"/>
                <a:gd name="T21" fmla="*/ T20 w 71"/>
                <a:gd name="T22" fmla="+- 0 2819 187"/>
                <a:gd name="T23" fmla="*/ 2819 h 2667"/>
                <a:gd name="T24" fmla="+- 0 4492 4456"/>
                <a:gd name="T25" fmla="*/ T24 w 71"/>
                <a:gd name="T26" fmla="+- 0 2854 187"/>
                <a:gd name="T27" fmla="*/ 2854 h 2667"/>
                <a:gd name="T28" fmla="+- 0 4456 4456"/>
                <a:gd name="T29" fmla="*/ T28 w 71"/>
                <a:gd name="T30" fmla="+- 0 2819 187"/>
                <a:gd name="T31" fmla="*/ 2819 h 2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71" h="2667">
                  <a:moveTo>
                    <a:pt x="0" y="2632"/>
                  </a:moveTo>
                  <a:lnTo>
                    <a:pt x="18" y="2632"/>
                  </a:lnTo>
                  <a:lnTo>
                    <a:pt x="18" y="0"/>
                  </a:lnTo>
                  <a:lnTo>
                    <a:pt x="53" y="0"/>
                  </a:lnTo>
                  <a:lnTo>
                    <a:pt x="53" y="2632"/>
                  </a:lnTo>
                  <a:lnTo>
                    <a:pt x="71" y="2632"/>
                  </a:lnTo>
                  <a:lnTo>
                    <a:pt x="36" y="2667"/>
                  </a:lnTo>
                  <a:lnTo>
                    <a:pt x="0" y="2632"/>
                  </a:lnTo>
                  <a:close/>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sp>
        <p:nvSpPr>
          <p:cNvPr id="6" name="TextBox 5"/>
          <p:cNvSpPr txBox="1"/>
          <p:nvPr/>
        </p:nvSpPr>
        <p:spPr>
          <a:xfrm>
            <a:off x="7104610" y="1048820"/>
            <a:ext cx="4188702" cy="400110"/>
          </a:xfrm>
          <a:prstGeom prst="rect">
            <a:avLst/>
          </a:prstGeom>
          <a:noFill/>
        </p:spPr>
        <p:txBody>
          <a:bodyPr wrap="square" rtlCol="0">
            <a:spAutoFit/>
          </a:bodyPr>
          <a:lstStyle/>
          <a:p>
            <a:r>
              <a:rPr lang="en-US" sz="2000" b="1" dirty="0">
                <a:solidFill>
                  <a:srgbClr val="0070C0"/>
                </a:solidFill>
                <a:effectLst/>
                <a:latin typeface="Times New Roman" panose="02020603050405020304" pitchFamily="18" charset="0"/>
                <a:ea typeface="Times New Roman" panose="02020603050405020304" pitchFamily="18" charset="0"/>
              </a:rPr>
              <a:t>CC</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Genotype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observed</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the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study</a:t>
            </a:r>
            <a:endParaRPr lang="en-IN" sz="2000" b="1" dirty="0">
              <a:solidFill>
                <a:srgbClr val="0070C0"/>
              </a:solidFill>
            </a:endParaRPr>
          </a:p>
        </p:txBody>
      </p:sp>
      <p:grpSp>
        <p:nvGrpSpPr>
          <p:cNvPr id="7" name="Group 6"/>
          <p:cNvGrpSpPr/>
          <p:nvPr/>
        </p:nvGrpSpPr>
        <p:grpSpPr bwMode="auto">
          <a:xfrm>
            <a:off x="488679" y="2285528"/>
            <a:ext cx="6147789" cy="2112893"/>
            <a:chOff x="1450" y="201"/>
            <a:chExt cx="9640" cy="355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584"/>
              <a:ext cx="9362" cy="3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4"/>
            <p:cNvSpPr/>
            <p:nvPr/>
          </p:nvSpPr>
          <p:spPr bwMode="auto">
            <a:xfrm>
              <a:off x="1450" y="210"/>
              <a:ext cx="9640" cy="3540"/>
            </a:xfrm>
            <a:custGeom>
              <a:avLst/>
              <a:gdLst>
                <a:gd name="T0" fmla="+- 0 11090 1450"/>
                <a:gd name="T1" fmla="*/ T0 w 9640"/>
                <a:gd name="T2" fmla="+- 0 445 211"/>
                <a:gd name="T3" fmla="*/ 445 h 3540"/>
                <a:gd name="T4" fmla="+- 0 4558 1450"/>
                <a:gd name="T5" fmla="*/ T4 w 9640"/>
                <a:gd name="T6" fmla="+- 0 445 211"/>
                <a:gd name="T7" fmla="*/ 445 h 3540"/>
                <a:gd name="T8" fmla="+- 0 4558 1450"/>
                <a:gd name="T9" fmla="*/ T8 w 9640"/>
                <a:gd name="T10" fmla="+- 0 211 211"/>
                <a:gd name="T11" fmla="*/ 211 h 3540"/>
                <a:gd name="T12" fmla="+- 0 4523 1450"/>
                <a:gd name="T13" fmla="*/ T12 w 9640"/>
                <a:gd name="T14" fmla="+- 0 211 211"/>
                <a:gd name="T15" fmla="*/ 211 h 3540"/>
                <a:gd name="T16" fmla="+- 0 4523 1450"/>
                <a:gd name="T17" fmla="*/ T16 w 9640"/>
                <a:gd name="T18" fmla="+- 0 445 211"/>
                <a:gd name="T19" fmla="*/ 445 h 3540"/>
                <a:gd name="T20" fmla="+- 0 1450 1450"/>
                <a:gd name="T21" fmla="*/ T20 w 9640"/>
                <a:gd name="T22" fmla="+- 0 445 211"/>
                <a:gd name="T23" fmla="*/ 445 h 3540"/>
                <a:gd name="T24" fmla="+- 0 1450 1450"/>
                <a:gd name="T25" fmla="*/ T24 w 9640"/>
                <a:gd name="T26" fmla="+- 0 529 211"/>
                <a:gd name="T27" fmla="*/ 529 h 3540"/>
                <a:gd name="T28" fmla="+- 0 1450 1450"/>
                <a:gd name="T29" fmla="*/ T28 w 9640"/>
                <a:gd name="T30" fmla="+- 0 3667 211"/>
                <a:gd name="T31" fmla="*/ 3667 h 3540"/>
                <a:gd name="T32" fmla="+- 0 1450 1450"/>
                <a:gd name="T33" fmla="*/ T32 w 9640"/>
                <a:gd name="T34" fmla="+- 0 3751 211"/>
                <a:gd name="T35" fmla="*/ 3751 h 3540"/>
                <a:gd name="T36" fmla="+- 0 11090 1450"/>
                <a:gd name="T37" fmla="*/ T36 w 9640"/>
                <a:gd name="T38" fmla="+- 0 3751 211"/>
                <a:gd name="T39" fmla="*/ 3751 h 3540"/>
                <a:gd name="T40" fmla="+- 0 11090 1450"/>
                <a:gd name="T41" fmla="*/ T40 w 9640"/>
                <a:gd name="T42" fmla="+- 0 3668 211"/>
                <a:gd name="T43" fmla="*/ 3668 h 3540"/>
                <a:gd name="T44" fmla="+- 0 11090 1450"/>
                <a:gd name="T45" fmla="*/ T44 w 9640"/>
                <a:gd name="T46" fmla="+- 0 3667 211"/>
                <a:gd name="T47" fmla="*/ 3667 h 3540"/>
                <a:gd name="T48" fmla="+- 0 11090 1450"/>
                <a:gd name="T49" fmla="*/ T48 w 9640"/>
                <a:gd name="T50" fmla="+- 0 530 211"/>
                <a:gd name="T51" fmla="*/ 530 h 3540"/>
                <a:gd name="T52" fmla="+- 0 11006 1450"/>
                <a:gd name="T53" fmla="*/ T52 w 9640"/>
                <a:gd name="T54" fmla="+- 0 530 211"/>
                <a:gd name="T55" fmla="*/ 530 h 3540"/>
                <a:gd name="T56" fmla="+- 0 11006 1450"/>
                <a:gd name="T57" fmla="*/ T56 w 9640"/>
                <a:gd name="T58" fmla="+- 0 3667 211"/>
                <a:gd name="T59" fmla="*/ 3667 h 3540"/>
                <a:gd name="T60" fmla="+- 0 1534 1450"/>
                <a:gd name="T61" fmla="*/ T60 w 9640"/>
                <a:gd name="T62" fmla="+- 0 3667 211"/>
                <a:gd name="T63" fmla="*/ 3667 h 3540"/>
                <a:gd name="T64" fmla="+- 0 1534 1450"/>
                <a:gd name="T65" fmla="*/ T64 w 9640"/>
                <a:gd name="T66" fmla="+- 0 529 211"/>
                <a:gd name="T67" fmla="*/ 529 h 3540"/>
                <a:gd name="T68" fmla="+- 0 4523 1450"/>
                <a:gd name="T69" fmla="*/ T68 w 9640"/>
                <a:gd name="T70" fmla="+- 0 529 211"/>
                <a:gd name="T71" fmla="*/ 529 h 3540"/>
                <a:gd name="T72" fmla="+- 0 4523 1450"/>
                <a:gd name="T73" fmla="*/ T72 w 9640"/>
                <a:gd name="T74" fmla="+- 0 557 211"/>
                <a:gd name="T75" fmla="*/ 557 h 3540"/>
                <a:gd name="T76" fmla="+- 0 1562 1450"/>
                <a:gd name="T77" fmla="*/ T76 w 9640"/>
                <a:gd name="T78" fmla="+- 0 557 211"/>
                <a:gd name="T79" fmla="*/ 557 h 3540"/>
                <a:gd name="T80" fmla="+- 0 1562 1450"/>
                <a:gd name="T81" fmla="*/ T80 w 9640"/>
                <a:gd name="T82" fmla="+- 0 585 211"/>
                <a:gd name="T83" fmla="*/ 585 h 3540"/>
                <a:gd name="T84" fmla="+- 0 1562 1450"/>
                <a:gd name="T85" fmla="*/ T84 w 9640"/>
                <a:gd name="T86" fmla="+- 0 3611 211"/>
                <a:gd name="T87" fmla="*/ 3611 h 3540"/>
                <a:gd name="T88" fmla="+- 0 1562 1450"/>
                <a:gd name="T89" fmla="*/ T88 w 9640"/>
                <a:gd name="T90" fmla="+- 0 3639 211"/>
                <a:gd name="T91" fmla="*/ 3639 h 3540"/>
                <a:gd name="T92" fmla="+- 0 10978 1450"/>
                <a:gd name="T93" fmla="*/ T92 w 9640"/>
                <a:gd name="T94" fmla="+- 0 3639 211"/>
                <a:gd name="T95" fmla="*/ 3639 h 3540"/>
                <a:gd name="T96" fmla="+- 0 10978 1450"/>
                <a:gd name="T97" fmla="*/ T96 w 9640"/>
                <a:gd name="T98" fmla="+- 0 3612 211"/>
                <a:gd name="T99" fmla="*/ 3612 h 3540"/>
                <a:gd name="T100" fmla="+- 0 10978 1450"/>
                <a:gd name="T101" fmla="*/ T100 w 9640"/>
                <a:gd name="T102" fmla="+- 0 3611 211"/>
                <a:gd name="T103" fmla="*/ 3611 h 3540"/>
                <a:gd name="T104" fmla="+- 0 10978 1450"/>
                <a:gd name="T105" fmla="*/ T104 w 9640"/>
                <a:gd name="T106" fmla="+- 0 586 211"/>
                <a:gd name="T107" fmla="*/ 586 h 3540"/>
                <a:gd name="T108" fmla="+- 0 10950 1450"/>
                <a:gd name="T109" fmla="*/ T108 w 9640"/>
                <a:gd name="T110" fmla="+- 0 586 211"/>
                <a:gd name="T111" fmla="*/ 586 h 3540"/>
                <a:gd name="T112" fmla="+- 0 10950 1450"/>
                <a:gd name="T113" fmla="*/ T112 w 9640"/>
                <a:gd name="T114" fmla="+- 0 3611 211"/>
                <a:gd name="T115" fmla="*/ 3611 h 3540"/>
                <a:gd name="T116" fmla="+- 0 1590 1450"/>
                <a:gd name="T117" fmla="*/ T116 w 9640"/>
                <a:gd name="T118" fmla="+- 0 3611 211"/>
                <a:gd name="T119" fmla="*/ 3611 h 3540"/>
                <a:gd name="T120" fmla="+- 0 1590 1450"/>
                <a:gd name="T121" fmla="*/ T120 w 9640"/>
                <a:gd name="T122" fmla="+- 0 585 211"/>
                <a:gd name="T123" fmla="*/ 585 h 3540"/>
                <a:gd name="T124" fmla="+- 0 4523 1450"/>
                <a:gd name="T125" fmla="*/ T124 w 9640"/>
                <a:gd name="T126" fmla="+- 0 585 211"/>
                <a:gd name="T127" fmla="*/ 585 h 3540"/>
                <a:gd name="T128" fmla="+- 0 4523 1450"/>
                <a:gd name="T129" fmla="*/ T128 w 9640"/>
                <a:gd name="T130" fmla="+- 0 3100 211"/>
                <a:gd name="T131" fmla="*/ 3100 h 3540"/>
                <a:gd name="T132" fmla="+- 0 4505 1450"/>
                <a:gd name="T133" fmla="*/ T132 w 9640"/>
                <a:gd name="T134" fmla="+- 0 3100 211"/>
                <a:gd name="T135" fmla="*/ 3100 h 3540"/>
                <a:gd name="T136" fmla="+- 0 4541 1450"/>
                <a:gd name="T137" fmla="*/ T136 w 9640"/>
                <a:gd name="T138" fmla="+- 0 3136 211"/>
                <a:gd name="T139" fmla="*/ 3136 h 3540"/>
                <a:gd name="T140" fmla="+- 0 4576 1450"/>
                <a:gd name="T141" fmla="*/ T140 w 9640"/>
                <a:gd name="T142" fmla="+- 0 3100 211"/>
                <a:gd name="T143" fmla="*/ 3100 h 3540"/>
                <a:gd name="T144" fmla="+- 0 4558 1450"/>
                <a:gd name="T145" fmla="*/ T144 w 9640"/>
                <a:gd name="T146" fmla="+- 0 3100 211"/>
                <a:gd name="T147" fmla="*/ 3100 h 3540"/>
                <a:gd name="T148" fmla="+- 0 4558 1450"/>
                <a:gd name="T149" fmla="*/ T148 w 9640"/>
                <a:gd name="T150" fmla="+- 0 585 211"/>
                <a:gd name="T151" fmla="*/ 585 h 3540"/>
                <a:gd name="T152" fmla="+- 0 10978 1450"/>
                <a:gd name="T153" fmla="*/ T152 w 9640"/>
                <a:gd name="T154" fmla="+- 0 585 211"/>
                <a:gd name="T155" fmla="*/ 585 h 3540"/>
                <a:gd name="T156" fmla="+- 0 10978 1450"/>
                <a:gd name="T157" fmla="*/ T156 w 9640"/>
                <a:gd name="T158" fmla="+- 0 557 211"/>
                <a:gd name="T159" fmla="*/ 557 h 3540"/>
                <a:gd name="T160" fmla="+- 0 4558 1450"/>
                <a:gd name="T161" fmla="*/ T160 w 9640"/>
                <a:gd name="T162" fmla="+- 0 557 211"/>
                <a:gd name="T163" fmla="*/ 557 h 3540"/>
                <a:gd name="T164" fmla="+- 0 4558 1450"/>
                <a:gd name="T165" fmla="*/ T164 w 9640"/>
                <a:gd name="T166" fmla="+- 0 529 211"/>
                <a:gd name="T167" fmla="*/ 529 h 3540"/>
                <a:gd name="T168" fmla="+- 0 11090 1450"/>
                <a:gd name="T169" fmla="*/ T168 w 9640"/>
                <a:gd name="T170" fmla="+- 0 529 211"/>
                <a:gd name="T171" fmla="*/ 529 h 3540"/>
                <a:gd name="T172" fmla="+- 0 11090 1450"/>
                <a:gd name="T173" fmla="*/ T172 w 9640"/>
                <a:gd name="T174" fmla="+- 0 445 211"/>
                <a:gd name="T175" fmla="*/ 445 h 35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9640" h="3540">
                  <a:moveTo>
                    <a:pt x="9640" y="234"/>
                  </a:moveTo>
                  <a:lnTo>
                    <a:pt x="3108" y="234"/>
                  </a:lnTo>
                  <a:lnTo>
                    <a:pt x="3108" y="0"/>
                  </a:lnTo>
                  <a:lnTo>
                    <a:pt x="3073" y="0"/>
                  </a:lnTo>
                  <a:lnTo>
                    <a:pt x="3073" y="234"/>
                  </a:lnTo>
                  <a:lnTo>
                    <a:pt x="0" y="234"/>
                  </a:lnTo>
                  <a:lnTo>
                    <a:pt x="0" y="318"/>
                  </a:lnTo>
                  <a:lnTo>
                    <a:pt x="0" y="3456"/>
                  </a:lnTo>
                  <a:lnTo>
                    <a:pt x="0" y="3540"/>
                  </a:lnTo>
                  <a:lnTo>
                    <a:pt x="9640" y="3540"/>
                  </a:lnTo>
                  <a:lnTo>
                    <a:pt x="9640" y="3457"/>
                  </a:lnTo>
                  <a:lnTo>
                    <a:pt x="9640" y="3456"/>
                  </a:lnTo>
                  <a:lnTo>
                    <a:pt x="9640" y="319"/>
                  </a:lnTo>
                  <a:lnTo>
                    <a:pt x="9556" y="319"/>
                  </a:lnTo>
                  <a:lnTo>
                    <a:pt x="9556" y="3456"/>
                  </a:lnTo>
                  <a:lnTo>
                    <a:pt x="84" y="3456"/>
                  </a:lnTo>
                  <a:lnTo>
                    <a:pt x="84" y="318"/>
                  </a:lnTo>
                  <a:lnTo>
                    <a:pt x="3073" y="318"/>
                  </a:lnTo>
                  <a:lnTo>
                    <a:pt x="3073" y="346"/>
                  </a:lnTo>
                  <a:lnTo>
                    <a:pt x="112" y="346"/>
                  </a:lnTo>
                  <a:lnTo>
                    <a:pt x="112" y="374"/>
                  </a:lnTo>
                  <a:lnTo>
                    <a:pt x="112" y="3400"/>
                  </a:lnTo>
                  <a:lnTo>
                    <a:pt x="112" y="3428"/>
                  </a:lnTo>
                  <a:lnTo>
                    <a:pt x="9528" y="3428"/>
                  </a:lnTo>
                  <a:lnTo>
                    <a:pt x="9528" y="3401"/>
                  </a:lnTo>
                  <a:lnTo>
                    <a:pt x="9528" y="3400"/>
                  </a:lnTo>
                  <a:lnTo>
                    <a:pt x="9528" y="375"/>
                  </a:lnTo>
                  <a:lnTo>
                    <a:pt x="9500" y="375"/>
                  </a:lnTo>
                  <a:lnTo>
                    <a:pt x="9500" y="3400"/>
                  </a:lnTo>
                  <a:lnTo>
                    <a:pt x="140" y="3400"/>
                  </a:lnTo>
                  <a:lnTo>
                    <a:pt x="140" y="374"/>
                  </a:lnTo>
                  <a:lnTo>
                    <a:pt x="3073" y="374"/>
                  </a:lnTo>
                  <a:lnTo>
                    <a:pt x="3073" y="2889"/>
                  </a:lnTo>
                  <a:lnTo>
                    <a:pt x="3055" y="2889"/>
                  </a:lnTo>
                  <a:lnTo>
                    <a:pt x="3091" y="2925"/>
                  </a:lnTo>
                  <a:lnTo>
                    <a:pt x="3126" y="2889"/>
                  </a:lnTo>
                  <a:lnTo>
                    <a:pt x="3108" y="2889"/>
                  </a:lnTo>
                  <a:lnTo>
                    <a:pt x="3108" y="374"/>
                  </a:lnTo>
                  <a:lnTo>
                    <a:pt x="9528" y="374"/>
                  </a:lnTo>
                  <a:lnTo>
                    <a:pt x="9528" y="346"/>
                  </a:lnTo>
                  <a:lnTo>
                    <a:pt x="3108" y="346"/>
                  </a:lnTo>
                  <a:lnTo>
                    <a:pt x="3108" y="318"/>
                  </a:lnTo>
                  <a:lnTo>
                    <a:pt x="9640" y="318"/>
                  </a:lnTo>
                  <a:lnTo>
                    <a:pt x="9640" y="2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10" name="Freeform 5"/>
            <p:cNvSpPr/>
            <p:nvPr/>
          </p:nvSpPr>
          <p:spPr bwMode="auto">
            <a:xfrm>
              <a:off x="4505" y="210"/>
              <a:ext cx="71" cy="2925"/>
            </a:xfrm>
            <a:custGeom>
              <a:avLst/>
              <a:gdLst>
                <a:gd name="T0" fmla="+- 0 4505 4505"/>
                <a:gd name="T1" fmla="*/ T0 w 71"/>
                <a:gd name="T2" fmla="+- 0 3100 211"/>
                <a:gd name="T3" fmla="*/ 3100 h 2925"/>
                <a:gd name="T4" fmla="+- 0 4523 4505"/>
                <a:gd name="T5" fmla="*/ T4 w 71"/>
                <a:gd name="T6" fmla="+- 0 3100 211"/>
                <a:gd name="T7" fmla="*/ 3100 h 2925"/>
                <a:gd name="T8" fmla="+- 0 4523 4505"/>
                <a:gd name="T9" fmla="*/ T8 w 71"/>
                <a:gd name="T10" fmla="+- 0 211 211"/>
                <a:gd name="T11" fmla="*/ 211 h 2925"/>
                <a:gd name="T12" fmla="+- 0 4558 4505"/>
                <a:gd name="T13" fmla="*/ T12 w 71"/>
                <a:gd name="T14" fmla="+- 0 211 211"/>
                <a:gd name="T15" fmla="*/ 211 h 2925"/>
                <a:gd name="T16" fmla="+- 0 4558 4505"/>
                <a:gd name="T17" fmla="*/ T16 w 71"/>
                <a:gd name="T18" fmla="+- 0 3100 211"/>
                <a:gd name="T19" fmla="*/ 3100 h 2925"/>
                <a:gd name="T20" fmla="+- 0 4576 4505"/>
                <a:gd name="T21" fmla="*/ T20 w 71"/>
                <a:gd name="T22" fmla="+- 0 3100 211"/>
                <a:gd name="T23" fmla="*/ 3100 h 2925"/>
                <a:gd name="T24" fmla="+- 0 4541 4505"/>
                <a:gd name="T25" fmla="*/ T24 w 71"/>
                <a:gd name="T26" fmla="+- 0 3136 211"/>
                <a:gd name="T27" fmla="*/ 3136 h 2925"/>
                <a:gd name="T28" fmla="+- 0 4505 4505"/>
                <a:gd name="T29" fmla="*/ T28 w 71"/>
                <a:gd name="T30" fmla="+- 0 3100 211"/>
                <a:gd name="T31" fmla="*/ 3100 h 292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71" h="2925">
                  <a:moveTo>
                    <a:pt x="0" y="2889"/>
                  </a:moveTo>
                  <a:lnTo>
                    <a:pt x="18" y="2889"/>
                  </a:lnTo>
                  <a:lnTo>
                    <a:pt x="18" y="0"/>
                  </a:lnTo>
                  <a:lnTo>
                    <a:pt x="53" y="0"/>
                  </a:lnTo>
                  <a:lnTo>
                    <a:pt x="53" y="2889"/>
                  </a:lnTo>
                  <a:lnTo>
                    <a:pt x="71" y="2889"/>
                  </a:lnTo>
                  <a:lnTo>
                    <a:pt x="36" y="2925"/>
                  </a:lnTo>
                  <a:lnTo>
                    <a:pt x="0" y="2889"/>
                  </a:lnTo>
                  <a:close/>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sp>
        <p:nvSpPr>
          <p:cNvPr id="11" name="TextBox 10"/>
          <p:cNvSpPr txBox="1"/>
          <p:nvPr/>
        </p:nvSpPr>
        <p:spPr>
          <a:xfrm>
            <a:off x="7104610" y="3214531"/>
            <a:ext cx="4188702" cy="400110"/>
          </a:xfrm>
          <a:prstGeom prst="rect">
            <a:avLst/>
          </a:prstGeom>
          <a:noFill/>
        </p:spPr>
        <p:txBody>
          <a:bodyPr wrap="square" rtlCol="0">
            <a:spAutoFit/>
          </a:bodyPr>
          <a:lstStyle/>
          <a:p>
            <a:r>
              <a:rPr lang="en-US" sz="2000" b="1" dirty="0">
                <a:solidFill>
                  <a:srgbClr val="0070C0"/>
                </a:solidFill>
                <a:effectLst/>
                <a:latin typeface="Times New Roman" panose="02020603050405020304" pitchFamily="18" charset="0"/>
                <a:ea typeface="Times New Roman" panose="02020603050405020304" pitchFamily="18" charset="0"/>
              </a:rPr>
              <a:t>CT Genotype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observed</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the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study</a:t>
            </a:r>
            <a:endParaRPr lang="en-IN" sz="2000" b="1" dirty="0">
              <a:solidFill>
                <a:srgbClr val="0070C0"/>
              </a:solidFill>
            </a:endParaRPr>
          </a:p>
        </p:txBody>
      </p:sp>
      <p:grpSp>
        <p:nvGrpSpPr>
          <p:cNvPr id="12" name="Group 11"/>
          <p:cNvGrpSpPr/>
          <p:nvPr/>
        </p:nvGrpSpPr>
        <p:grpSpPr bwMode="auto">
          <a:xfrm>
            <a:off x="488679" y="4504755"/>
            <a:ext cx="6147789" cy="2106941"/>
            <a:chOff x="1450" y="372"/>
            <a:chExt cx="9565" cy="3552"/>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65"/>
              <a:ext cx="9287" cy="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4"/>
            <p:cNvSpPr/>
            <p:nvPr/>
          </p:nvSpPr>
          <p:spPr bwMode="auto">
            <a:xfrm>
              <a:off x="1450" y="382"/>
              <a:ext cx="9565" cy="3542"/>
            </a:xfrm>
            <a:custGeom>
              <a:avLst/>
              <a:gdLst>
                <a:gd name="T0" fmla="+- 0 10903 1450"/>
                <a:gd name="T1" fmla="*/ T0 w 9565"/>
                <a:gd name="T2" fmla="+- 0 768 382"/>
                <a:gd name="T3" fmla="*/ 768 h 3542"/>
                <a:gd name="T4" fmla="+- 0 10875 1450"/>
                <a:gd name="T5" fmla="*/ T4 w 9565"/>
                <a:gd name="T6" fmla="+- 0 768 382"/>
                <a:gd name="T7" fmla="*/ 768 h 3542"/>
                <a:gd name="T8" fmla="+- 0 10875 1450"/>
                <a:gd name="T9" fmla="*/ T8 w 9565"/>
                <a:gd name="T10" fmla="+- 0 3783 382"/>
                <a:gd name="T11" fmla="*/ 3783 h 3542"/>
                <a:gd name="T12" fmla="+- 0 10903 1450"/>
                <a:gd name="T13" fmla="*/ T12 w 9565"/>
                <a:gd name="T14" fmla="+- 0 3783 382"/>
                <a:gd name="T15" fmla="*/ 3783 h 3542"/>
                <a:gd name="T16" fmla="+- 0 10903 1450"/>
                <a:gd name="T17" fmla="*/ T16 w 9565"/>
                <a:gd name="T18" fmla="+- 0 768 382"/>
                <a:gd name="T19" fmla="*/ 768 h 3542"/>
                <a:gd name="T20" fmla="+- 0 11015 1450"/>
                <a:gd name="T21" fmla="*/ T20 w 9565"/>
                <a:gd name="T22" fmla="+- 0 712 382"/>
                <a:gd name="T23" fmla="*/ 712 h 3542"/>
                <a:gd name="T24" fmla="+- 0 10931 1450"/>
                <a:gd name="T25" fmla="*/ T24 w 9565"/>
                <a:gd name="T26" fmla="+- 0 712 382"/>
                <a:gd name="T27" fmla="*/ 712 h 3542"/>
                <a:gd name="T28" fmla="+- 0 10931 1450"/>
                <a:gd name="T29" fmla="*/ T28 w 9565"/>
                <a:gd name="T30" fmla="+- 0 3839 382"/>
                <a:gd name="T31" fmla="*/ 3839 h 3542"/>
                <a:gd name="T32" fmla="+- 0 11015 1450"/>
                <a:gd name="T33" fmla="*/ T32 w 9565"/>
                <a:gd name="T34" fmla="+- 0 3839 382"/>
                <a:gd name="T35" fmla="*/ 3839 h 3542"/>
                <a:gd name="T36" fmla="+- 0 11015 1450"/>
                <a:gd name="T37" fmla="*/ T36 w 9565"/>
                <a:gd name="T38" fmla="+- 0 712 382"/>
                <a:gd name="T39" fmla="*/ 712 h 3542"/>
                <a:gd name="T40" fmla="+- 0 11015 1450"/>
                <a:gd name="T41" fmla="*/ T40 w 9565"/>
                <a:gd name="T42" fmla="+- 0 628 382"/>
                <a:gd name="T43" fmla="*/ 628 h 3542"/>
                <a:gd name="T44" fmla="+- 0 4511 1450"/>
                <a:gd name="T45" fmla="*/ T44 w 9565"/>
                <a:gd name="T46" fmla="+- 0 628 382"/>
                <a:gd name="T47" fmla="*/ 628 h 3542"/>
                <a:gd name="T48" fmla="+- 0 4511 1450"/>
                <a:gd name="T49" fmla="*/ T48 w 9565"/>
                <a:gd name="T50" fmla="+- 0 382 382"/>
                <a:gd name="T51" fmla="*/ 382 h 3542"/>
                <a:gd name="T52" fmla="+- 0 4476 1450"/>
                <a:gd name="T53" fmla="*/ T52 w 9565"/>
                <a:gd name="T54" fmla="+- 0 382 382"/>
                <a:gd name="T55" fmla="*/ 382 h 3542"/>
                <a:gd name="T56" fmla="+- 0 4476 1450"/>
                <a:gd name="T57" fmla="*/ T56 w 9565"/>
                <a:gd name="T58" fmla="+- 0 628 382"/>
                <a:gd name="T59" fmla="*/ 628 h 3542"/>
                <a:gd name="T60" fmla="+- 0 1450 1450"/>
                <a:gd name="T61" fmla="*/ T60 w 9565"/>
                <a:gd name="T62" fmla="+- 0 628 382"/>
                <a:gd name="T63" fmla="*/ 628 h 3542"/>
                <a:gd name="T64" fmla="+- 0 1450 1450"/>
                <a:gd name="T65" fmla="*/ T64 w 9565"/>
                <a:gd name="T66" fmla="+- 0 712 382"/>
                <a:gd name="T67" fmla="*/ 712 h 3542"/>
                <a:gd name="T68" fmla="+- 0 1450 1450"/>
                <a:gd name="T69" fmla="*/ T68 w 9565"/>
                <a:gd name="T70" fmla="+- 0 3840 382"/>
                <a:gd name="T71" fmla="*/ 3840 h 3542"/>
                <a:gd name="T72" fmla="+- 0 1450 1450"/>
                <a:gd name="T73" fmla="*/ T72 w 9565"/>
                <a:gd name="T74" fmla="+- 0 3924 382"/>
                <a:gd name="T75" fmla="*/ 3924 h 3542"/>
                <a:gd name="T76" fmla="+- 0 11015 1450"/>
                <a:gd name="T77" fmla="*/ T76 w 9565"/>
                <a:gd name="T78" fmla="+- 0 3924 382"/>
                <a:gd name="T79" fmla="*/ 3924 h 3542"/>
                <a:gd name="T80" fmla="+- 0 11015 1450"/>
                <a:gd name="T81" fmla="*/ T80 w 9565"/>
                <a:gd name="T82" fmla="+- 0 3840 382"/>
                <a:gd name="T83" fmla="*/ 3840 h 3542"/>
                <a:gd name="T84" fmla="+- 0 1534 1450"/>
                <a:gd name="T85" fmla="*/ T84 w 9565"/>
                <a:gd name="T86" fmla="+- 0 3840 382"/>
                <a:gd name="T87" fmla="*/ 3840 h 3542"/>
                <a:gd name="T88" fmla="+- 0 1534 1450"/>
                <a:gd name="T89" fmla="*/ T88 w 9565"/>
                <a:gd name="T90" fmla="+- 0 712 382"/>
                <a:gd name="T91" fmla="*/ 712 h 3542"/>
                <a:gd name="T92" fmla="+- 0 4476 1450"/>
                <a:gd name="T93" fmla="*/ T92 w 9565"/>
                <a:gd name="T94" fmla="+- 0 712 382"/>
                <a:gd name="T95" fmla="*/ 712 h 3542"/>
                <a:gd name="T96" fmla="+- 0 4476 1450"/>
                <a:gd name="T97" fmla="*/ T96 w 9565"/>
                <a:gd name="T98" fmla="+- 0 740 382"/>
                <a:gd name="T99" fmla="*/ 740 h 3542"/>
                <a:gd name="T100" fmla="+- 0 1562 1450"/>
                <a:gd name="T101" fmla="*/ T100 w 9565"/>
                <a:gd name="T102" fmla="+- 0 740 382"/>
                <a:gd name="T103" fmla="*/ 740 h 3542"/>
                <a:gd name="T104" fmla="+- 0 1562 1450"/>
                <a:gd name="T105" fmla="*/ T104 w 9565"/>
                <a:gd name="T106" fmla="+- 0 768 382"/>
                <a:gd name="T107" fmla="*/ 768 h 3542"/>
                <a:gd name="T108" fmla="+- 0 1562 1450"/>
                <a:gd name="T109" fmla="*/ T108 w 9565"/>
                <a:gd name="T110" fmla="+- 0 3784 382"/>
                <a:gd name="T111" fmla="*/ 3784 h 3542"/>
                <a:gd name="T112" fmla="+- 0 1562 1450"/>
                <a:gd name="T113" fmla="*/ T112 w 9565"/>
                <a:gd name="T114" fmla="+- 0 3812 382"/>
                <a:gd name="T115" fmla="*/ 3812 h 3542"/>
                <a:gd name="T116" fmla="+- 0 10903 1450"/>
                <a:gd name="T117" fmla="*/ T116 w 9565"/>
                <a:gd name="T118" fmla="+- 0 3812 382"/>
                <a:gd name="T119" fmla="*/ 3812 h 3542"/>
                <a:gd name="T120" fmla="+- 0 10903 1450"/>
                <a:gd name="T121" fmla="*/ T120 w 9565"/>
                <a:gd name="T122" fmla="+- 0 3784 382"/>
                <a:gd name="T123" fmla="*/ 3784 h 3542"/>
                <a:gd name="T124" fmla="+- 0 1590 1450"/>
                <a:gd name="T125" fmla="*/ T124 w 9565"/>
                <a:gd name="T126" fmla="+- 0 3784 382"/>
                <a:gd name="T127" fmla="*/ 3784 h 3542"/>
                <a:gd name="T128" fmla="+- 0 1590 1450"/>
                <a:gd name="T129" fmla="*/ T128 w 9565"/>
                <a:gd name="T130" fmla="+- 0 768 382"/>
                <a:gd name="T131" fmla="*/ 768 h 3542"/>
                <a:gd name="T132" fmla="+- 0 4476 1450"/>
                <a:gd name="T133" fmla="*/ T132 w 9565"/>
                <a:gd name="T134" fmla="+- 0 768 382"/>
                <a:gd name="T135" fmla="*/ 768 h 3542"/>
                <a:gd name="T136" fmla="+- 0 4476 1450"/>
                <a:gd name="T137" fmla="*/ T136 w 9565"/>
                <a:gd name="T138" fmla="+- 0 2987 382"/>
                <a:gd name="T139" fmla="*/ 2987 h 3542"/>
                <a:gd name="T140" fmla="+- 0 4458 1450"/>
                <a:gd name="T141" fmla="*/ T140 w 9565"/>
                <a:gd name="T142" fmla="+- 0 2987 382"/>
                <a:gd name="T143" fmla="*/ 2987 h 3542"/>
                <a:gd name="T144" fmla="+- 0 4493 1450"/>
                <a:gd name="T145" fmla="*/ T144 w 9565"/>
                <a:gd name="T146" fmla="+- 0 3022 382"/>
                <a:gd name="T147" fmla="*/ 3022 h 3542"/>
                <a:gd name="T148" fmla="+- 0 4529 1450"/>
                <a:gd name="T149" fmla="*/ T148 w 9565"/>
                <a:gd name="T150" fmla="+- 0 2987 382"/>
                <a:gd name="T151" fmla="*/ 2987 h 3542"/>
                <a:gd name="T152" fmla="+- 0 4511 1450"/>
                <a:gd name="T153" fmla="*/ T152 w 9565"/>
                <a:gd name="T154" fmla="+- 0 2987 382"/>
                <a:gd name="T155" fmla="*/ 2987 h 3542"/>
                <a:gd name="T156" fmla="+- 0 4511 1450"/>
                <a:gd name="T157" fmla="*/ T156 w 9565"/>
                <a:gd name="T158" fmla="+- 0 768 382"/>
                <a:gd name="T159" fmla="*/ 768 h 3542"/>
                <a:gd name="T160" fmla="+- 0 10903 1450"/>
                <a:gd name="T161" fmla="*/ T160 w 9565"/>
                <a:gd name="T162" fmla="+- 0 768 382"/>
                <a:gd name="T163" fmla="*/ 768 h 3542"/>
                <a:gd name="T164" fmla="+- 0 10903 1450"/>
                <a:gd name="T165" fmla="*/ T164 w 9565"/>
                <a:gd name="T166" fmla="+- 0 740 382"/>
                <a:gd name="T167" fmla="*/ 740 h 3542"/>
                <a:gd name="T168" fmla="+- 0 4511 1450"/>
                <a:gd name="T169" fmla="*/ T168 w 9565"/>
                <a:gd name="T170" fmla="+- 0 740 382"/>
                <a:gd name="T171" fmla="*/ 740 h 3542"/>
                <a:gd name="T172" fmla="+- 0 4511 1450"/>
                <a:gd name="T173" fmla="*/ T172 w 9565"/>
                <a:gd name="T174" fmla="+- 0 712 382"/>
                <a:gd name="T175" fmla="*/ 712 h 3542"/>
                <a:gd name="T176" fmla="+- 0 11015 1450"/>
                <a:gd name="T177" fmla="*/ T176 w 9565"/>
                <a:gd name="T178" fmla="+- 0 712 382"/>
                <a:gd name="T179" fmla="*/ 712 h 3542"/>
                <a:gd name="T180" fmla="+- 0 11015 1450"/>
                <a:gd name="T181" fmla="*/ T180 w 9565"/>
                <a:gd name="T182" fmla="+- 0 628 382"/>
                <a:gd name="T183" fmla="*/ 628 h 35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565" h="3542">
                  <a:moveTo>
                    <a:pt x="9453" y="386"/>
                  </a:moveTo>
                  <a:lnTo>
                    <a:pt x="9425" y="386"/>
                  </a:lnTo>
                  <a:lnTo>
                    <a:pt x="9425" y="3401"/>
                  </a:lnTo>
                  <a:lnTo>
                    <a:pt x="9453" y="3401"/>
                  </a:lnTo>
                  <a:lnTo>
                    <a:pt x="9453" y="386"/>
                  </a:lnTo>
                  <a:close/>
                  <a:moveTo>
                    <a:pt x="9565" y="330"/>
                  </a:moveTo>
                  <a:lnTo>
                    <a:pt x="9481" y="330"/>
                  </a:lnTo>
                  <a:lnTo>
                    <a:pt x="9481" y="3457"/>
                  </a:lnTo>
                  <a:lnTo>
                    <a:pt x="9565" y="3457"/>
                  </a:lnTo>
                  <a:lnTo>
                    <a:pt x="9565" y="330"/>
                  </a:lnTo>
                  <a:close/>
                  <a:moveTo>
                    <a:pt x="9565" y="246"/>
                  </a:moveTo>
                  <a:lnTo>
                    <a:pt x="3061" y="246"/>
                  </a:lnTo>
                  <a:lnTo>
                    <a:pt x="3061" y="0"/>
                  </a:lnTo>
                  <a:lnTo>
                    <a:pt x="3026" y="0"/>
                  </a:lnTo>
                  <a:lnTo>
                    <a:pt x="3026" y="246"/>
                  </a:lnTo>
                  <a:lnTo>
                    <a:pt x="0" y="246"/>
                  </a:lnTo>
                  <a:lnTo>
                    <a:pt x="0" y="330"/>
                  </a:lnTo>
                  <a:lnTo>
                    <a:pt x="0" y="3458"/>
                  </a:lnTo>
                  <a:lnTo>
                    <a:pt x="0" y="3542"/>
                  </a:lnTo>
                  <a:lnTo>
                    <a:pt x="9565" y="3542"/>
                  </a:lnTo>
                  <a:lnTo>
                    <a:pt x="9565" y="3458"/>
                  </a:lnTo>
                  <a:lnTo>
                    <a:pt x="84" y="3458"/>
                  </a:lnTo>
                  <a:lnTo>
                    <a:pt x="84" y="330"/>
                  </a:lnTo>
                  <a:lnTo>
                    <a:pt x="3026" y="330"/>
                  </a:lnTo>
                  <a:lnTo>
                    <a:pt x="3026" y="358"/>
                  </a:lnTo>
                  <a:lnTo>
                    <a:pt x="112" y="358"/>
                  </a:lnTo>
                  <a:lnTo>
                    <a:pt x="112" y="386"/>
                  </a:lnTo>
                  <a:lnTo>
                    <a:pt x="112" y="3402"/>
                  </a:lnTo>
                  <a:lnTo>
                    <a:pt x="112" y="3430"/>
                  </a:lnTo>
                  <a:lnTo>
                    <a:pt x="9453" y="3430"/>
                  </a:lnTo>
                  <a:lnTo>
                    <a:pt x="9453" y="3402"/>
                  </a:lnTo>
                  <a:lnTo>
                    <a:pt x="140" y="3402"/>
                  </a:lnTo>
                  <a:lnTo>
                    <a:pt x="140" y="386"/>
                  </a:lnTo>
                  <a:lnTo>
                    <a:pt x="3026" y="386"/>
                  </a:lnTo>
                  <a:lnTo>
                    <a:pt x="3026" y="2605"/>
                  </a:lnTo>
                  <a:lnTo>
                    <a:pt x="3008" y="2605"/>
                  </a:lnTo>
                  <a:lnTo>
                    <a:pt x="3043" y="2640"/>
                  </a:lnTo>
                  <a:lnTo>
                    <a:pt x="3079" y="2605"/>
                  </a:lnTo>
                  <a:lnTo>
                    <a:pt x="3061" y="2605"/>
                  </a:lnTo>
                  <a:lnTo>
                    <a:pt x="3061" y="386"/>
                  </a:lnTo>
                  <a:lnTo>
                    <a:pt x="9453" y="386"/>
                  </a:lnTo>
                  <a:lnTo>
                    <a:pt x="9453" y="358"/>
                  </a:lnTo>
                  <a:lnTo>
                    <a:pt x="3061" y="358"/>
                  </a:lnTo>
                  <a:lnTo>
                    <a:pt x="3061" y="330"/>
                  </a:lnTo>
                  <a:lnTo>
                    <a:pt x="9565" y="330"/>
                  </a:lnTo>
                  <a:lnTo>
                    <a:pt x="9565" y="24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15" name="Freeform 5"/>
            <p:cNvSpPr/>
            <p:nvPr/>
          </p:nvSpPr>
          <p:spPr bwMode="auto">
            <a:xfrm>
              <a:off x="4458" y="382"/>
              <a:ext cx="71" cy="2640"/>
            </a:xfrm>
            <a:custGeom>
              <a:avLst/>
              <a:gdLst>
                <a:gd name="T0" fmla="+- 0 4458 4458"/>
                <a:gd name="T1" fmla="*/ T0 w 71"/>
                <a:gd name="T2" fmla="+- 0 2987 382"/>
                <a:gd name="T3" fmla="*/ 2987 h 2640"/>
                <a:gd name="T4" fmla="+- 0 4476 4458"/>
                <a:gd name="T5" fmla="*/ T4 w 71"/>
                <a:gd name="T6" fmla="+- 0 2987 382"/>
                <a:gd name="T7" fmla="*/ 2987 h 2640"/>
                <a:gd name="T8" fmla="+- 0 4476 4458"/>
                <a:gd name="T9" fmla="*/ T8 w 71"/>
                <a:gd name="T10" fmla="+- 0 382 382"/>
                <a:gd name="T11" fmla="*/ 382 h 2640"/>
                <a:gd name="T12" fmla="+- 0 4511 4458"/>
                <a:gd name="T13" fmla="*/ T12 w 71"/>
                <a:gd name="T14" fmla="+- 0 382 382"/>
                <a:gd name="T15" fmla="*/ 382 h 2640"/>
                <a:gd name="T16" fmla="+- 0 4511 4458"/>
                <a:gd name="T17" fmla="*/ T16 w 71"/>
                <a:gd name="T18" fmla="+- 0 2987 382"/>
                <a:gd name="T19" fmla="*/ 2987 h 2640"/>
                <a:gd name="T20" fmla="+- 0 4529 4458"/>
                <a:gd name="T21" fmla="*/ T20 w 71"/>
                <a:gd name="T22" fmla="+- 0 2987 382"/>
                <a:gd name="T23" fmla="*/ 2987 h 2640"/>
                <a:gd name="T24" fmla="+- 0 4493 4458"/>
                <a:gd name="T25" fmla="*/ T24 w 71"/>
                <a:gd name="T26" fmla="+- 0 3022 382"/>
                <a:gd name="T27" fmla="*/ 3022 h 2640"/>
                <a:gd name="T28" fmla="+- 0 4458 4458"/>
                <a:gd name="T29" fmla="*/ T28 w 71"/>
                <a:gd name="T30" fmla="+- 0 2987 382"/>
                <a:gd name="T31" fmla="*/ 2987 h 26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71" h="2640">
                  <a:moveTo>
                    <a:pt x="0" y="2605"/>
                  </a:moveTo>
                  <a:lnTo>
                    <a:pt x="18" y="2605"/>
                  </a:lnTo>
                  <a:lnTo>
                    <a:pt x="18" y="0"/>
                  </a:lnTo>
                  <a:lnTo>
                    <a:pt x="53" y="0"/>
                  </a:lnTo>
                  <a:lnTo>
                    <a:pt x="53" y="2605"/>
                  </a:lnTo>
                  <a:lnTo>
                    <a:pt x="71" y="2605"/>
                  </a:lnTo>
                  <a:lnTo>
                    <a:pt x="35" y="2640"/>
                  </a:lnTo>
                  <a:lnTo>
                    <a:pt x="0" y="2605"/>
                  </a:lnTo>
                  <a:close/>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sp>
        <p:nvSpPr>
          <p:cNvPr id="16" name="TextBox 15"/>
          <p:cNvSpPr txBox="1"/>
          <p:nvPr/>
        </p:nvSpPr>
        <p:spPr>
          <a:xfrm>
            <a:off x="7104610" y="5454580"/>
            <a:ext cx="4188702" cy="400110"/>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ea typeface="Times New Roman" panose="02020603050405020304" pitchFamily="18" charset="0"/>
              </a:rPr>
              <a:t>T</a:t>
            </a:r>
            <a:r>
              <a:rPr lang="en-US" sz="2000" b="1" dirty="0">
                <a:solidFill>
                  <a:srgbClr val="0070C0"/>
                </a:solidFill>
                <a:effectLst/>
                <a:latin typeface="Times New Roman" panose="02020603050405020304" pitchFamily="18" charset="0"/>
                <a:ea typeface="Times New Roman" panose="02020603050405020304" pitchFamily="18" charset="0"/>
              </a:rPr>
              <a:t>T Genotype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observed</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the</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study</a:t>
            </a:r>
            <a:endParaRPr lang="en-IN" sz="2000"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29971" y="1543526"/>
          <a:ext cx="9942831" cy="4706922"/>
        </p:xfrm>
        <a:graphic>
          <a:graphicData uri="http://schemas.openxmlformats.org/drawingml/2006/table">
            <a:tbl>
              <a:tblPr firstRow="1" firstCol="1" lastRow="1" lastCol="1" bandRow="1" bandCol="1">
                <a:tableStyleId>{5940675A-B579-460E-94D1-54222C63F5DA}</a:tableStyleId>
              </a:tblPr>
              <a:tblGrid>
                <a:gridCol w="1888236"/>
                <a:gridCol w="1450842"/>
                <a:gridCol w="904098"/>
                <a:gridCol w="901844"/>
                <a:gridCol w="1049521"/>
                <a:gridCol w="1051776"/>
                <a:gridCol w="1051776"/>
                <a:gridCol w="1644738"/>
              </a:tblGrid>
              <a:tr h="887294">
                <a:tc rowSpan="2" gridSpan="2">
                  <a:txBody>
                    <a:bodyPr/>
                    <a:lstStyle/>
                    <a:p>
                      <a:pPr algn="ct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173355" algn="ctr">
                        <a:lnSpc>
                          <a:spcPts val="1285"/>
                        </a:lnSpc>
                        <a:spcBef>
                          <a:spcPts val="785"/>
                        </a:spcBef>
                        <a:spcAft>
                          <a:spcPts val="0"/>
                        </a:spcAft>
                      </a:pPr>
                      <a:r>
                        <a:rPr lang="en-US" sz="1800" b="1" dirty="0">
                          <a:effectLst/>
                          <a:latin typeface="Times New Roman" panose="02020603050405020304" pitchFamily="18" charset="0"/>
                          <a:cs typeface="Times New Roman" panose="02020603050405020304" pitchFamily="18" charset="0"/>
                        </a:rPr>
                        <a:t>Interleukin-</a:t>
                      </a:r>
                      <a:r>
                        <a:rPr lang="en-US" sz="1800" b="1" spc="-1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2</a:t>
                      </a:r>
                      <a:r>
                        <a:rPr lang="en-US" sz="1800" b="1" spc="-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Receptor</a:t>
                      </a:r>
                      <a:endParaRPr lang="en-US" sz="1800" b="1" dirty="0">
                        <a:effectLst/>
                        <a:latin typeface="Times New Roman" panose="02020603050405020304" pitchFamily="18" charset="0"/>
                        <a:cs typeface="Times New Roman" panose="02020603050405020304" pitchFamily="18" charset="0"/>
                      </a:endParaRPr>
                    </a:p>
                    <a:p>
                      <a:pPr marL="466090" marR="353695" indent="-104140" algn="ctr">
                        <a:spcAft>
                          <a:spcPts val="0"/>
                        </a:spcAft>
                      </a:pPr>
                      <a:r>
                        <a:rPr lang="en-US" sz="1800" b="1" dirty="0">
                          <a:effectLst/>
                          <a:latin typeface="Times New Roman" panose="02020603050405020304" pitchFamily="18" charset="0"/>
                          <a:cs typeface="Times New Roman" panose="02020603050405020304" pitchFamily="18" charset="0"/>
                        </a:rPr>
                        <a:t>beta</a:t>
                      </a:r>
                      <a:r>
                        <a:rPr lang="en-US" sz="1800" b="1" spc="-7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gene(C627T)</a:t>
                      </a:r>
                      <a:r>
                        <a:rPr lang="en-US" sz="1800" b="1" spc="-28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polymorphism</a:t>
                      </a:r>
                      <a:endParaRPr lang="en-IN" sz="1800" b="1" dirty="0">
                        <a:effectLst/>
                        <a:latin typeface="Times New Roman" panose="02020603050405020304" pitchFamily="18" charset="0"/>
                        <a:cs typeface="Times New Roman" panose="02020603050405020304" pitchFamily="18" charset="0"/>
                      </a:endParaRPr>
                    </a:p>
                  </a:txBody>
                  <a:tcPr marL="0" marR="0" marT="0" marB="0"/>
                </a:tc>
                <a:tc rowSpan="2" hMerge="1">
                  <a:tcPr/>
                </a:tc>
                <a:tc gridSpan="3">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50825" algn="ctr">
                        <a:lnSpc>
                          <a:spcPts val="1285"/>
                        </a:lnSpc>
                        <a:spcBef>
                          <a:spcPts val="785"/>
                        </a:spcBef>
                        <a:spcAft>
                          <a:spcPts val="0"/>
                        </a:spcAft>
                      </a:pPr>
                      <a:r>
                        <a:rPr lang="en-US" sz="1800" b="1">
                          <a:effectLst/>
                          <a:latin typeface="Times New Roman" panose="02020603050405020304" pitchFamily="18" charset="0"/>
                          <a:cs typeface="Times New Roman" panose="02020603050405020304" pitchFamily="18" charset="0"/>
                        </a:rPr>
                        <a:t>GENOTYPES</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cPr/>
                </a:tc>
                <a:tc hMerge="1">
                  <a:tcPr/>
                </a:tc>
                <a:tc gridSpan="2">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08585" marR="90170" indent="172085" algn="ctr">
                        <a:spcBef>
                          <a:spcPts val="5"/>
                        </a:spcBef>
                        <a:spcAft>
                          <a:spcPts val="0"/>
                        </a:spcAft>
                      </a:pPr>
                      <a:r>
                        <a:rPr lang="en-US" sz="1800" b="1">
                          <a:effectLst/>
                          <a:latin typeface="Times New Roman" panose="02020603050405020304" pitchFamily="18" charset="0"/>
                          <a:cs typeface="Times New Roman" panose="02020603050405020304" pitchFamily="18" charset="0"/>
                        </a:rPr>
                        <a:t>ALLELE</a:t>
                      </a:r>
                      <a:r>
                        <a:rPr lang="en-US" sz="1800" b="1" spc="5">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FREQUENCY</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cPr/>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30810" algn="ctr">
                        <a:lnSpc>
                          <a:spcPts val="1285"/>
                        </a:lnSpc>
                        <a:spcBef>
                          <a:spcPts val="785"/>
                        </a:spcBef>
                        <a:spcAft>
                          <a:spcPts val="0"/>
                        </a:spcAft>
                      </a:pPr>
                      <a:r>
                        <a:rPr lang="en-US" sz="1800" b="1">
                          <a:effectLst/>
                          <a:latin typeface="Times New Roman" panose="02020603050405020304" pitchFamily="18" charset="0"/>
                          <a:cs typeface="Times New Roman" panose="02020603050405020304" pitchFamily="18" charset="0"/>
                        </a:rPr>
                        <a:t>P</a:t>
                      </a:r>
                      <a:r>
                        <a:rPr lang="en-US" sz="1800" b="1" spc="-10">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VALUE</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87294">
                <a:tc vMerge="1" gridSpan="2">
                  <a:tcPr marL="0" marR="0" marT="0" marB="0"/>
                </a:tc>
                <a:tc vMerge="1" hMerge="1">
                  <a:tcPr/>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3500" algn="ctr">
                        <a:spcBef>
                          <a:spcPts val="5"/>
                        </a:spcBef>
                        <a:spcAft>
                          <a:spcPts val="0"/>
                        </a:spcAft>
                      </a:pPr>
                      <a:r>
                        <a:rPr lang="en-US" sz="1800" b="1">
                          <a:effectLst/>
                          <a:latin typeface="Times New Roman" panose="02020603050405020304" pitchFamily="18" charset="0"/>
                          <a:cs typeface="Times New Roman" panose="02020603050405020304" pitchFamily="18" charset="0"/>
                        </a:rPr>
                        <a:t>CC</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8580" marR="64135" algn="ctr">
                        <a:spcBef>
                          <a:spcPts val="5"/>
                        </a:spcBef>
                        <a:spcAft>
                          <a:spcPts val="0"/>
                        </a:spcAft>
                      </a:pPr>
                      <a:r>
                        <a:rPr lang="en-US" sz="1800" b="1">
                          <a:effectLst/>
                          <a:latin typeface="Times New Roman" panose="02020603050405020304" pitchFamily="18" charset="0"/>
                          <a:cs typeface="Times New Roman" panose="02020603050405020304" pitchFamily="18" charset="0"/>
                        </a:rPr>
                        <a:t>CT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7310" marR="59055" algn="ctr">
                        <a:spcBef>
                          <a:spcPts val="5"/>
                        </a:spcBef>
                        <a:spcAft>
                          <a:spcPts val="0"/>
                        </a:spcAft>
                      </a:pPr>
                      <a:r>
                        <a:rPr lang="en-US" sz="1800" b="1">
                          <a:effectLst/>
                          <a:latin typeface="Times New Roman" panose="02020603050405020304" pitchFamily="18" charset="0"/>
                          <a:cs typeface="Times New Roman" panose="02020603050405020304" pitchFamily="18" charset="0"/>
                        </a:rPr>
                        <a:t>TT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5080" algn="ctr">
                        <a:spcBef>
                          <a:spcPts val="5"/>
                        </a:spcBef>
                        <a:spcAft>
                          <a:spcPts val="0"/>
                        </a:spcAft>
                      </a:pPr>
                      <a:r>
                        <a:rPr lang="en-US" sz="1800" b="1">
                          <a:effectLst/>
                          <a:latin typeface="Times New Roman" panose="02020603050405020304" pitchFamily="18" charset="0"/>
                          <a:cs typeface="Times New Roman" panose="02020603050405020304" pitchFamily="18" charset="0"/>
                        </a:rPr>
                        <a:t>C</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905" algn="ctr">
                        <a:spcBef>
                          <a:spcPts val="5"/>
                        </a:spcBef>
                        <a:spcAft>
                          <a:spcPts val="0"/>
                        </a:spcAft>
                      </a:pPr>
                      <a:r>
                        <a:rPr lang="en-US" sz="1800" b="1">
                          <a:effectLst/>
                          <a:latin typeface="Times New Roman" panose="02020603050405020304" pitchFamily="18" charset="0"/>
                          <a:cs typeface="Times New Roman" panose="02020603050405020304" pitchFamily="18" charset="0"/>
                        </a:rPr>
                        <a:t>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32376">
                <a:tc rowSpan="2">
                  <a:txBody>
                    <a:bodyPr/>
                    <a:lstStyle/>
                    <a:p>
                      <a:pPr algn="ctr">
                        <a:spcBef>
                          <a:spcPts val="45"/>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318135" marR="86360" indent="-215265" algn="ctr">
                        <a:lnSpc>
                          <a:spcPct val="186000"/>
                        </a:lnSpc>
                        <a:spcAft>
                          <a:spcPts val="0"/>
                        </a:spcAft>
                      </a:pPr>
                      <a:r>
                        <a:rPr lang="en-US" sz="1800" b="1" dirty="0">
                          <a:effectLst/>
                          <a:latin typeface="Times New Roman" panose="02020603050405020304" pitchFamily="18" charset="0"/>
                          <a:cs typeface="Times New Roman" panose="02020603050405020304" pitchFamily="18" charset="0"/>
                        </a:rPr>
                        <a:t>CONTROLS</a:t>
                      </a:r>
                      <a:endParaRPr lang="en-US" sz="1800" b="1" dirty="0">
                        <a:effectLst/>
                        <a:latin typeface="Times New Roman" panose="02020603050405020304" pitchFamily="18" charset="0"/>
                        <a:cs typeface="Times New Roman" panose="02020603050405020304" pitchFamily="18" charset="0"/>
                      </a:endParaRPr>
                    </a:p>
                    <a:p>
                      <a:pPr marL="318135" marR="86360" indent="-215265" algn="ctr">
                        <a:lnSpc>
                          <a:spcPct val="186000"/>
                        </a:lnSpc>
                        <a:spcAft>
                          <a:spcPts val="0"/>
                        </a:spcAft>
                      </a:pPr>
                      <a:r>
                        <a:rPr lang="en-US" sz="1800" b="1" spc="-28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 30)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2550" marR="76200" algn="ctr">
                        <a:spcAft>
                          <a:spcPts val="0"/>
                        </a:spcAft>
                      </a:pPr>
                      <a:r>
                        <a:rPr lang="en-US" sz="1800" b="1">
                          <a:effectLst/>
                          <a:latin typeface="Times New Roman" panose="02020603050405020304" pitchFamily="18" charset="0"/>
                          <a:cs typeface="Times New Roman" panose="02020603050405020304" pitchFamily="18" charset="0"/>
                        </a:rPr>
                        <a:t>Observed</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3500" algn="ctr">
                        <a:spcAft>
                          <a:spcPts val="0"/>
                        </a:spcAft>
                      </a:pPr>
                      <a:r>
                        <a:rPr lang="en-US" sz="1800" b="1">
                          <a:effectLst/>
                          <a:latin typeface="Times New Roman" panose="02020603050405020304" pitchFamily="18" charset="0"/>
                          <a:cs typeface="Times New Roman" panose="02020603050405020304" pitchFamily="18" charset="0"/>
                        </a:rPr>
                        <a:t>20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350" algn="ctr"/>
                      <a:r>
                        <a:rPr lang="en-US" sz="1800" b="1">
                          <a:effectLst/>
                          <a:latin typeface="Times New Roman" panose="02020603050405020304" pitchFamily="18" charset="0"/>
                          <a:cs typeface="Times New Roman" panose="02020603050405020304" pitchFamily="18" charset="0"/>
                        </a:rPr>
                        <a:t>7</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255" algn="ctr"/>
                      <a:r>
                        <a:rPr lang="en-US" sz="1800" b="1">
                          <a:effectLst/>
                          <a:latin typeface="Times New Roman" panose="02020603050405020304" pitchFamily="18" charset="0"/>
                          <a:cs typeface="Times New Roman" panose="02020603050405020304" pitchFamily="18" charset="0"/>
                        </a:rPr>
                        <a:t>3</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52730" algn="ctr"/>
                      <a:r>
                        <a:rPr lang="en-US" sz="1800" b="1">
                          <a:effectLst/>
                          <a:latin typeface="Times New Roman" panose="02020603050405020304" pitchFamily="18" charset="0"/>
                          <a:cs typeface="Times New Roman" panose="02020603050405020304" pitchFamily="18" charset="0"/>
                        </a:rPr>
                        <a:t>0.2308</a:t>
                      </a:r>
                      <a:endParaRPr lang="en-IN" sz="1800" b="1">
                        <a:effectLst/>
                        <a:latin typeface="Times New Roman" panose="02020603050405020304" pitchFamily="18" charset="0"/>
                        <a:cs typeface="Times New Roman" panose="02020603050405020304" pitchFamily="18" charset="0"/>
                      </a:endParaRPr>
                    </a:p>
                    <a:p>
                      <a:pPr marL="99060" marR="80010" indent="177800" algn="ctr">
                        <a:spcAft>
                          <a:spcPts val="0"/>
                        </a:spcAft>
                      </a:pPr>
                      <a:r>
                        <a:rPr lang="en-US" sz="1800" b="1">
                          <a:effectLst/>
                          <a:latin typeface="Times New Roman" panose="02020603050405020304" pitchFamily="18" charset="0"/>
                          <a:cs typeface="Times New Roman" panose="02020603050405020304" pitchFamily="18" charset="0"/>
                        </a:rPr>
                        <a:t>(Non-</a:t>
                      </a:r>
                      <a:r>
                        <a:rPr lang="en-US" sz="1800" b="1" spc="5">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significant)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527">
                <a:tc vMerge="1">
                  <a:tcPr/>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0645" marR="76200" algn="ctr">
                        <a:spcBef>
                          <a:spcPts val="5"/>
                        </a:spcBef>
                        <a:spcAft>
                          <a:spcPts val="0"/>
                        </a:spcAft>
                      </a:pPr>
                      <a:r>
                        <a:rPr lang="en-US" sz="1800" b="1">
                          <a:effectLst/>
                          <a:latin typeface="Times New Roman" panose="02020603050405020304" pitchFamily="18" charset="0"/>
                          <a:cs typeface="Times New Roman" panose="02020603050405020304" pitchFamily="18" charset="0"/>
                        </a:rPr>
                        <a:t>Expected</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4770" algn="ctr">
                        <a:spcBef>
                          <a:spcPts val="5"/>
                        </a:spcBef>
                        <a:spcAft>
                          <a:spcPts val="0"/>
                        </a:spcAft>
                      </a:pPr>
                      <a:r>
                        <a:rPr lang="en-US" sz="1800" b="1">
                          <a:effectLst/>
                          <a:latin typeface="Times New Roman" panose="02020603050405020304" pitchFamily="18" charset="0"/>
                          <a:cs typeface="Times New Roman" panose="02020603050405020304" pitchFamily="18" charset="0"/>
                        </a:rPr>
                        <a:t>18.40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4135" algn="ctr">
                        <a:spcBef>
                          <a:spcPts val="5"/>
                        </a:spcBef>
                        <a:spcAft>
                          <a:spcPts val="0"/>
                        </a:spcAft>
                      </a:pPr>
                      <a:r>
                        <a:rPr lang="en-US" sz="1800" b="1">
                          <a:effectLst/>
                          <a:latin typeface="Times New Roman" panose="02020603050405020304" pitchFamily="18" charset="0"/>
                          <a:cs typeface="Times New Roman" panose="02020603050405020304" pitchFamily="18" charset="0"/>
                        </a:rPr>
                        <a:t>10.18</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7310" marR="60960" algn="ctr">
                        <a:spcBef>
                          <a:spcPts val="5"/>
                        </a:spcBef>
                        <a:spcAft>
                          <a:spcPts val="0"/>
                        </a:spcAft>
                      </a:pPr>
                      <a:r>
                        <a:rPr lang="en-US" sz="1800" b="1">
                          <a:effectLst/>
                          <a:latin typeface="Times New Roman" panose="02020603050405020304" pitchFamily="18" charset="0"/>
                          <a:cs typeface="Times New Roman" panose="02020603050405020304" pitchFamily="18" charset="0"/>
                        </a:rPr>
                        <a:t>1.40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09855" marR="106045" algn="ctr">
                        <a:spcBef>
                          <a:spcPts val="5"/>
                        </a:spcBef>
                        <a:spcAft>
                          <a:spcPts val="0"/>
                        </a:spcAft>
                      </a:pPr>
                      <a:r>
                        <a:rPr lang="en-US" sz="1800" b="1">
                          <a:effectLst/>
                          <a:latin typeface="Times New Roman" panose="02020603050405020304" pitchFamily="18" charset="0"/>
                          <a:cs typeface="Times New Roman" panose="02020603050405020304" pitchFamily="18" charset="0"/>
                        </a:rPr>
                        <a:t>0.783</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09855" marR="107315" algn="ctr">
                        <a:spcBef>
                          <a:spcPts val="5"/>
                        </a:spcBef>
                        <a:spcAft>
                          <a:spcPts val="0"/>
                        </a:spcAft>
                      </a:pPr>
                      <a:r>
                        <a:rPr lang="en-US" sz="1800" b="1">
                          <a:effectLst/>
                          <a:latin typeface="Times New Roman" panose="02020603050405020304" pitchFamily="18" charset="0"/>
                          <a:cs typeface="Times New Roman" panose="02020603050405020304" pitchFamily="18" charset="0"/>
                        </a:rPr>
                        <a:t>0.216</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cPr/>
                </a:tc>
              </a:tr>
              <a:tr h="532376">
                <a:tc rowSpan="2">
                  <a:txBody>
                    <a:bodyPr/>
                    <a:lstStyle/>
                    <a:p>
                      <a:pPr algn="ctr">
                        <a:spcBef>
                          <a:spcPts val="55"/>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318135" marR="267335" indent="-32385" algn="ctr">
                        <a:lnSpc>
                          <a:spcPct val="186000"/>
                        </a:lnSpc>
                        <a:spcAft>
                          <a:spcPts val="0"/>
                        </a:spcAft>
                      </a:pPr>
                      <a:r>
                        <a:rPr lang="en-US" sz="1800" b="1" dirty="0">
                          <a:effectLst/>
                          <a:latin typeface="Times New Roman" panose="02020603050405020304" pitchFamily="18" charset="0"/>
                          <a:cs typeface="Times New Roman" panose="02020603050405020304" pitchFamily="18" charset="0"/>
                        </a:rPr>
                        <a:t>CASES</a:t>
                      </a:r>
                      <a:endParaRPr lang="en-US" sz="1800" b="1" dirty="0">
                        <a:effectLst/>
                        <a:latin typeface="Times New Roman" panose="02020603050405020304" pitchFamily="18" charset="0"/>
                        <a:cs typeface="Times New Roman" panose="02020603050405020304" pitchFamily="18" charset="0"/>
                      </a:endParaRPr>
                    </a:p>
                    <a:p>
                      <a:pPr marL="318135" marR="267335" indent="-32385" algn="ctr">
                        <a:lnSpc>
                          <a:spcPct val="186000"/>
                        </a:lnSpc>
                        <a:spcAft>
                          <a:spcPts val="0"/>
                        </a:spcAft>
                      </a:pPr>
                      <a:r>
                        <a:rPr lang="en-US" sz="1800" b="1" spc="-28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a:t>
                      </a:r>
                      <a:r>
                        <a:rPr lang="en-US" sz="1800" b="1" spc="-6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30)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5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2550" marR="76200" algn="ctr">
                        <a:spcAft>
                          <a:spcPts val="0"/>
                        </a:spcAft>
                      </a:pPr>
                      <a:r>
                        <a:rPr lang="en-US" sz="1800" b="1">
                          <a:effectLst/>
                          <a:latin typeface="Times New Roman" panose="02020603050405020304" pitchFamily="18" charset="0"/>
                          <a:cs typeface="Times New Roman" panose="02020603050405020304" pitchFamily="18" charset="0"/>
                        </a:rPr>
                        <a:t>Observed</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5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3500" algn="ctr">
                        <a:spcAft>
                          <a:spcPts val="0"/>
                        </a:spcAft>
                      </a:pPr>
                      <a:r>
                        <a:rPr lang="en-US" sz="1800" b="1">
                          <a:effectLst/>
                          <a:latin typeface="Times New Roman" panose="02020603050405020304" pitchFamily="18" charset="0"/>
                          <a:cs typeface="Times New Roman" panose="02020603050405020304" pitchFamily="18" charset="0"/>
                        </a:rPr>
                        <a:t>20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5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350" algn="ctr"/>
                      <a:r>
                        <a:rPr lang="en-US" sz="1800" b="1">
                          <a:effectLst/>
                          <a:latin typeface="Times New Roman" panose="02020603050405020304" pitchFamily="18" charset="0"/>
                          <a:cs typeface="Times New Roman" panose="02020603050405020304" pitchFamily="18" charset="0"/>
                        </a:rPr>
                        <a:t>8</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5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255" algn="ctr"/>
                      <a:r>
                        <a:rPr lang="en-US" sz="1800" b="1">
                          <a:effectLst/>
                          <a:latin typeface="Times New Roman" panose="02020603050405020304" pitchFamily="18" charset="0"/>
                          <a:cs typeface="Times New Roman" panose="02020603050405020304" pitchFamily="18" charset="0"/>
                        </a:rPr>
                        <a:t>2</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algn="ctr">
                        <a:spcBef>
                          <a:spcPts val="5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52730" algn="ctr"/>
                      <a:r>
                        <a:rPr lang="en-US" sz="1800" b="1">
                          <a:effectLst/>
                          <a:latin typeface="Times New Roman" panose="02020603050405020304" pitchFamily="18" charset="0"/>
                          <a:cs typeface="Times New Roman" panose="02020603050405020304" pitchFamily="18" charset="0"/>
                        </a:rPr>
                        <a:t>0.6592</a:t>
                      </a:r>
                      <a:endParaRPr lang="en-IN" sz="1800" b="1">
                        <a:effectLst/>
                        <a:latin typeface="Times New Roman" panose="02020603050405020304" pitchFamily="18" charset="0"/>
                        <a:cs typeface="Times New Roman" panose="02020603050405020304" pitchFamily="18" charset="0"/>
                      </a:endParaRPr>
                    </a:p>
                    <a:p>
                      <a:pPr marL="99060" marR="80010" indent="177800" algn="ctr">
                        <a:spcAft>
                          <a:spcPts val="0"/>
                        </a:spcAft>
                      </a:pPr>
                      <a:r>
                        <a:rPr lang="en-US" sz="1800" b="1">
                          <a:effectLst/>
                          <a:latin typeface="Times New Roman" panose="02020603050405020304" pitchFamily="18" charset="0"/>
                          <a:cs typeface="Times New Roman" panose="02020603050405020304" pitchFamily="18" charset="0"/>
                        </a:rPr>
                        <a:t>(Non-</a:t>
                      </a:r>
                      <a:r>
                        <a:rPr lang="en-US" sz="1800" b="1" spc="5">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significant)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527">
                <a:tc vMerge="1">
                  <a:tcPr/>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80645" marR="76200" algn="ctr">
                        <a:spcBef>
                          <a:spcPts val="5"/>
                        </a:spcBef>
                        <a:spcAft>
                          <a:spcPts val="0"/>
                        </a:spcAft>
                      </a:pPr>
                      <a:r>
                        <a:rPr lang="en-US" sz="1800" b="1">
                          <a:effectLst/>
                          <a:latin typeface="Times New Roman" panose="02020603050405020304" pitchFamily="18" charset="0"/>
                          <a:cs typeface="Times New Roman" panose="02020603050405020304" pitchFamily="18" charset="0"/>
                        </a:rPr>
                        <a:t>Expected</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4770" algn="ctr">
                        <a:spcBef>
                          <a:spcPts val="5"/>
                        </a:spcBef>
                        <a:spcAft>
                          <a:spcPts val="0"/>
                        </a:spcAft>
                      </a:pPr>
                      <a:r>
                        <a:rPr lang="en-US" sz="1800" b="1">
                          <a:effectLst/>
                          <a:latin typeface="Times New Roman" panose="02020603050405020304" pitchFamily="18" charset="0"/>
                          <a:cs typeface="Times New Roman" panose="02020603050405020304" pitchFamily="18" charset="0"/>
                        </a:rPr>
                        <a:t>19.2</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9215" marR="64135" algn="ctr">
                        <a:spcBef>
                          <a:spcPts val="5"/>
                        </a:spcBef>
                        <a:spcAft>
                          <a:spcPts val="0"/>
                        </a:spcAft>
                      </a:pPr>
                      <a:r>
                        <a:rPr lang="en-US" sz="1800" b="1">
                          <a:effectLst/>
                          <a:latin typeface="Times New Roman" panose="02020603050405020304" pitchFamily="18" charset="0"/>
                          <a:cs typeface="Times New Roman" panose="02020603050405020304" pitchFamily="18" charset="0"/>
                        </a:rPr>
                        <a:t>9.6</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67310" marR="60960" algn="ctr">
                        <a:spcBef>
                          <a:spcPts val="5"/>
                        </a:spcBef>
                        <a:spcAft>
                          <a:spcPts val="0"/>
                        </a:spcAft>
                      </a:pPr>
                      <a:r>
                        <a:rPr lang="en-US" sz="1800" b="1">
                          <a:effectLst/>
                          <a:latin typeface="Times New Roman" panose="02020603050405020304" pitchFamily="18" charset="0"/>
                          <a:cs typeface="Times New Roman" panose="02020603050405020304" pitchFamily="18" charset="0"/>
                        </a:rPr>
                        <a:t>1.2</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09855" marR="106045" algn="ctr">
                        <a:spcBef>
                          <a:spcPts val="5"/>
                        </a:spcBef>
                        <a:spcAft>
                          <a:spcPts val="0"/>
                        </a:spcAft>
                      </a:pPr>
                      <a:r>
                        <a:rPr lang="en-US" sz="1800" b="1">
                          <a:effectLst/>
                          <a:latin typeface="Times New Roman" panose="02020603050405020304" pitchFamily="18" charset="0"/>
                          <a:cs typeface="Times New Roman" panose="02020603050405020304" pitchFamily="18" charset="0"/>
                        </a:rPr>
                        <a:t>0.8</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109855" marR="107315" algn="ctr">
                        <a:spcBef>
                          <a:spcPts val="5"/>
                        </a:spcBef>
                        <a:spcAft>
                          <a:spcPts val="0"/>
                        </a:spcAft>
                      </a:pPr>
                      <a:r>
                        <a:rPr lang="en-US" sz="1800" b="1" dirty="0">
                          <a:effectLst/>
                          <a:latin typeface="Times New Roman" panose="02020603050405020304" pitchFamily="18" charset="0"/>
                          <a:cs typeface="Times New Roman" panose="02020603050405020304" pitchFamily="18" charset="0"/>
                        </a:rPr>
                        <a:t>0.2</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cPr/>
                </a:tc>
              </a:tr>
            </a:tbl>
          </a:graphicData>
        </a:graphic>
      </p:graphicFrame>
      <p:sp>
        <p:nvSpPr>
          <p:cNvPr id="4" name="TextBox 3"/>
          <p:cNvSpPr txBox="1"/>
          <p:nvPr/>
        </p:nvSpPr>
        <p:spPr>
          <a:xfrm>
            <a:off x="1134746" y="422886"/>
            <a:ext cx="9733280" cy="707886"/>
          </a:xfrm>
          <a:prstGeom prst="rect">
            <a:avLst/>
          </a:prstGeom>
          <a:noFill/>
        </p:spPr>
        <p:txBody>
          <a:bodyPr wrap="square">
            <a:spAutoFit/>
          </a:bodyPr>
          <a:lstStyle/>
          <a:p>
            <a:pPr algn="ctr"/>
            <a:r>
              <a:rPr lang="en-US" sz="2000" b="1" dirty="0">
                <a:solidFill>
                  <a:srgbClr val="0070C0"/>
                </a:solidFill>
                <a:effectLst/>
                <a:latin typeface="Times New Roman" panose="02020603050405020304" pitchFamily="18" charset="0"/>
                <a:ea typeface="Times New Roman" panose="02020603050405020304" pitchFamily="18" charset="0"/>
              </a:rPr>
              <a:t>Genotype distribution of interleukin- 2 receptor beta gene (C627T)</a:t>
            </a:r>
            <a:r>
              <a:rPr lang="en-US" sz="2000" b="1" spc="-28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polymorphism</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 cases and controls</a:t>
            </a:r>
            <a:endParaRPr lang="en-IN" sz="2000" b="1"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71851" y="1823367"/>
          <a:ext cx="9048298" cy="4209786"/>
        </p:xfrm>
        <a:graphic>
          <a:graphicData uri="http://schemas.openxmlformats.org/drawingml/2006/table">
            <a:tbl>
              <a:tblPr firstRow="1" firstCol="1" lastRow="1" lastCol="1" bandRow="1" bandCol="1">
                <a:tableStyleId>{5940675A-B579-460E-94D1-54222C63F5DA}</a:tableStyleId>
              </a:tblPr>
              <a:tblGrid>
                <a:gridCol w="1806626"/>
                <a:gridCol w="1367766"/>
                <a:gridCol w="1269189"/>
                <a:gridCol w="1140279"/>
                <a:gridCol w="1950701"/>
                <a:gridCol w="1513737"/>
              </a:tblGrid>
              <a:tr h="1731981">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117475" marR="109855" algn="ctr">
                        <a:lnSpc>
                          <a:spcPct val="115000"/>
                        </a:lnSpc>
                        <a:spcBef>
                          <a:spcPts val="5"/>
                        </a:spcBef>
                        <a:spcAft>
                          <a:spcPts val="0"/>
                        </a:spcAft>
                      </a:pPr>
                      <a:r>
                        <a:rPr lang="en-US" sz="1800" b="1" dirty="0">
                          <a:effectLst/>
                          <a:latin typeface="Times New Roman" panose="02020603050405020304" pitchFamily="18" charset="0"/>
                          <a:cs typeface="Times New Roman" panose="02020603050405020304" pitchFamily="18" charset="0"/>
                        </a:rPr>
                        <a:t>Genotypes IL-</a:t>
                      </a:r>
                      <a:r>
                        <a:rPr lang="en-US" sz="1800" b="1" spc="-28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2Rb gene</a:t>
                      </a:r>
                      <a:r>
                        <a:rPr lang="en-US" sz="1800" b="1" spc="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(C627T)</a:t>
                      </a:r>
                      <a:endParaRPr lang="en-IN" sz="1800" b="1" dirty="0">
                        <a:effectLst/>
                        <a:latin typeface="Times New Roman" panose="02020603050405020304" pitchFamily="18" charset="0"/>
                        <a:cs typeface="Times New Roman" panose="02020603050405020304" pitchFamily="18" charset="0"/>
                      </a:endParaRPr>
                    </a:p>
                    <a:p>
                      <a:pPr marL="117475" marR="111760" algn="ctr">
                        <a:spcAft>
                          <a:spcPts val="0"/>
                        </a:spcAft>
                      </a:pPr>
                      <a:r>
                        <a:rPr lang="en-US" sz="1800" b="1" dirty="0">
                          <a:effectLst/>
                          <a:latin typeface="Times New Roman" panose="02020603050405020304" pitchFamily="18" charset="0"/>
                          <a:cs typeface="Times New Roman" panose="02020603050405020304" pitchFamily="18" charset="0"/>
                        </a:rPr>
                        <a:t>polymorphism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224790" marR="187325" indent="-22860" algn="ctr">
                        <a:lnSpc>
                          <a:spcPct val="201000"/>
                        </a:lnSpc>
                        <a:spcBef>
                          <a:spcPts val="5"/>
                        </a:spcBef>
                        <a:spcAft>
                          <a:spcPts val="0"/>
                        </a:spcAft>
                      </a:pPr>
                      <a:r>
                        <a:rPr lang="en-US" sz="1800" b="1" dirty="0">
                          <a:effectLst/>
                          <a:latin typeface="Times New Roman" panose="02020603050405020304" pitchFamily="18" charset="0"/>
                          <a:cs typeface="Times New Roman" panose="02020603050405020304" pitchFamily="18" charset="0"/>
                        </a:rPr>
                        <a:t>Control</a:t>
                      </a:r>
                      <a:r>
                        <a:rPr lang="en-US" sz="1800" b="1" spc="-29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a:t>
                      </a:r>
                      <a:r>
                        <a:rPr lang="en-US" sz="1800" b="1" spc="-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30)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193040" marR="182245" indent="74295" algn="ctr">
                        <a:lnSpc>
                          <a:spcPct val="201000"/>
                        </a:lnSpc>
                        <a:spcBef>
                          <a:spcPts val="5"/>
                        </a:spcBef>
                        <a:spcAft>
                          <a:spcPts val="0"/>
                        </a:spcAft>
                      </a:pPr>
                      <a:r>
                        <a:rPr lang="en-US" sz="1800" b="1" dirty="0">
                          <a:effectLst/>
                          <a:latin typeface="Times New Roman" panose="02020603050405020304" pitchFamily="18" charset="0"/>
                          <a:cs typeface="Times New Roman" panose="02020603050405020304" pitchFamily="18" charset="0"/>
                        </a:rPr>
                        <a:t>Case</a:t>
                      </a:r>
                      <a:endParaRPr lang="en-US" sz="1800" b="1" dirty="0">
                        <a:effectLst/>
                        <a:latin typeface="Times New Roman" panose="02020603050405020304" pitchFamily="18" charset="0"/>
                        <a:cs typeface="Times New Roman" panose="02020603050405020304" pitchFamily="18" charset="0"/>
                      </a:endParaRPr>
                    </a:p>
                    <a:p>
                      <a:pPr marL="193040" marR="182245" indent="74295" algn="ctr">
                        <a:lnSpc>
                          <a:spcPct val="201000"/>
                        </a:lnSpc>
                        <a:spcBef>
                          <a:spcPts val="5"/>
                        </a:spcBef>
                        <a:spcAft>
                          <a:spcPts val="0"/>
                        </a:spcAft>
                      </a:pPr>
                      <a:r>
                        <a:rPr lang="en-US" sz="1800" b="1" spc="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a:t>
                      </a:r>
                      <a:r>
                        <a:rPr lang="en-US" sz="1800" b="1" spc="-6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30)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203835" marR="196850" indent="2540" algn="ctr">
                        <a:lnSpc>
                          <a:spcPct val="115000"/>
                        </a:lnSpc>
                        <a:spcBef>
                          <a:spcPts val="5"/>
                        </a:spcBef>
                        <a:spcAft>
                          <a:spcPts val="0"/>
                        </a:spcAft>
                      </a:pPr>
                      <a:r>
                        <a:rPr lang="en-US" sz="1800" b="1" dirty="0">
                          <a:effectLst/>
                          <a:latin typeface="Times New Roman" panose="02020603050405020304" pitchFamily="18" charset="0"/>
                          <a:cs typeface="Times New Roman" panose="02020603050405020304" pitchFamily="18" charset="0"/>
                        </a:rPr>
                        <a:t>Odds</a:t>
                      </a:r>
                      <a:r>
                        <a:rPr lang="en-US" sz="1800" b="1" spc="-29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Ratio</a:t>
                      </a:r>
                      <a:r>
                        <a:rPr lang="en-US" sz="1800" b="1" spc="-29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(OR)</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35585" marR="229235" indent="48260" algn="ctr">
                        <a:lnSpc>
                          <a:spcPct val="115000"/>
                        </a:lnSpc>
                        <a:spcBef>
                          <a:spcPts val="5"/>
                        </a:spcBef>
                        <a:spcAft>
                          <a:spcPts val="0"/>
                        </a:spcAft>
                      </a:pPr>
                      <a:r>
                        <a:rPr lang="en-US" sz="1800" b="1">
                          <a:effectLst/>
                          <a:latin typeface="Times New Roman" panose="02020603050405020304" pitchFamily="18" charset="0"/>
                          <a:cs typeface="Times New Roman" panose="02020603050405020304" pitchFamily="18" charset="0"/>
                        </a:rPr>
                        <a:t>Confidence</a:t>
                      </a:r>
                      <a:r>
                        <a:rPr lang="en-US" sz="1800" b="1" spc="5">
                          <a:effectLst/>
                          <a:latin typeface="Times New Roman" panose="02020603050405020304" pitchFamily="18" charset="0"/>
                          <a:cs typeface="Times New Roman" panose="02020603050405020304" pitchFamily="18" charset="0"/>
                        </a:rPr>
                        <a:t> </a:t>
                      </a:r>
                      <a:r>
                        <a:rPr lang="en-US" sz="1800" b="1" spc="-5">
                          <a:effectLst/>
                          <a:latin typeface="Times New Roman" panose="02020603050405020304" pitchFamily="18" charset="0"/>
                          <a:cs typeface="Times New Roman" panose="02020603050405020304" pitchFamily="18" charset="0"/>
                        </a:rPr>
                        <a:t>Interval</a:t>
                      </a:r>
                      <a:r>
                        <a:rPr lang="en-US" sz="1800" b="1" spc="-50">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(CI)</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248920" algn="ctr">
                        <a:spcBef>
                          <a:spcPts val="985"/>
                        </a:spcBef>
                        <a:spcAft>
                          <a:spcPts val="0"/>
                        </a:spcAft>
                      </a:pPr>
                      <a:r>
                        <a:rPr lang="en-US" sz="1800" b="1" dirty="0">
                          <a:effectLst/>
                          <a:latin typeface="Times New Roman" panose="02020603050405020304" pitchFamily="18" charset="0"/>
                          <a:cs typeface="Times New Roman" panose="02020603050405020304" pitchFamily="18" charset="0"/>
                        </a:rPr>
                        <a:t>P</a:t>
                      </a:r>
                      <a:r>
                        <a:rPr lang="en-US" sz="1800" b="1" spc="-1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Value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35589">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17475" marR="111760" algn="ctr">
                        <a:spcAft>
                          <a:spcPts val="0"/>
                        </a:spcAft>
                      </a:pPr>
                      <a:r>
                        <a:rPr lang="en-US" sz="1800" b="1">
                          <a:effectLst/>
                          <a:latin typeface="Times New Roman" panose="02020603050405020304" pitchFamily="18" charset="0"/>
                          <a:cs typeface="Times New Roman" panose="02020603050405020304" pitchFamily="18" charset="0"/>
                        </a:rPr>
                        <a:t>CC</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R="375285" algn="ctr"/>
                      <a:r>
                        <a:rPr lang="en-US" sz="1800" b="1">
                          <a:effectLst/>
                          <a:latin typeface="Times New Roman" panose="02020603050405020304" pitchFamily="18" charset="0"/>
                          <a:cs typeface="Times New Roman" panose="02020603050405020304" pitchFamily="18" charset="0"/>
                        </a:rPr>
                        <a:t>20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5"/>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R="341630" algn="ctr"/>
                      <a:r>
                        <a:rPr lang="en-US" sz="1800" b="1">
                          <a:effectLst/>
                          <a:latin typeface="Times New Roman" panose="02020603050405020304" pitchFamily="18" charset="0"/>
                          <a:cs typeface="Times New Roman" panose="02020603050405020304" pitchFamily="18" charset="0"/>
                        </a:rPr>
                        <a:t>20</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2763">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14935" marR="111760" algn="ctr">
                        <a:spcBef>
                          <a:spcPts val="5"/>
                        </a:spcBef>
                        <a:spcAft>
                          <a:spcPts val="0"/>
                        </a:spcAft>
                      </a:pPr>
                      <a:r>
                        <a:rPr lang="en-US" sz="1800" b="1">
                          <a:effectLst/>
                          <a:latin typeface="Times New Roman" panose="02020603050405020304" pitchFamily="18" charset="0"/>
                          <a:cs typeface="Times New Roman" panose="02020603050405020304" pitchFamily="18" charset="0"/>
                        </a:rPr>
                        <a:t>CT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R="413385" algn="ctr">
                        <a:spcBef>
                          <a:spcPts val="5"/>
                        </a:spcBef>
                        <a:spcAft>
                          <a:spcPts val="0"/>
                        </a:spcAft>
                      </a:pPr>
                      <a:r>
                        <a:rPr lang="en-US" sz="1800" b="1">
                          <a:effectLst/>
                          <a:latin typeface="Times New Roman" panose="02020603050405020304" pitchFamily="18" charset="0"/>
                          <a:cs typeface="Times New Roman" panose="02020603050405020304" pitchFamily="18" charset="0"/>
                        </a:rPr>
                        <a:t>7</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R="379730" algn="ctr">
                        <a:spcBef>
                          <a:spcPts val="5"/>
                        </a:spcBef>
                        <a:spcAft>
                          <a:spcPts val="0"/>
                        </a:spcAft>
                      </a:pPr>
                      <a:r>
                        <a:rPr lang="en-US" sz="1800" b="1">
                          <a:effectLst/>
                          <a:latin typeface="Times New Roman" panose="02020603050405020304" pitchFamily="18" charset="0"/>
                          <a:cs typeface="Times New Roman" panose="02020603050405020304" pitchFamily="18" charset="0"/>
                        </a:rPr>
                        <a:t>8</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35585" marR="229870" algn="ctr">
                        <a:spcBef>
                          <a:spcPts val="5"/>
                        </a:spcBef>
                        <a:spcAft>
                          <a:spcPts val="0"/>
                        </a:spcAft>
                      </a:pPr>
                      <a:r>
                        <a:rPr lang="en-US" sz="1800" b="1">
                          <a:effectLst/>
                          <a:latin typeface="Times New Roman" panose="02020603050405020304" pitchFamily="18" charset="0"/>
                          <a:cs typeface="Times New Roman" panose="02020603050405020304" pitchFamily="18" charset="0"/>
                        </a:rPr>
                        <a:t>0.96</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4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182245" algn="ctr">
                        <a:spcBef>
                          <a:spcPts val="5"/>
                        </a:spcBef>
                        <a:spcAft>
                          <a:spcPts val="0"/>
                        </a:spcAft>
                      </a:pPr>
                      <a:r>
                        <a:rPr lang="en-US" sz="1800" b="1" dirty="0">
                          <a:effectLst/>
                          <a:latin typeface="Times New Roman" panose="02020603050405020304" pitchFamily="18" charset="0"/>
                          <a:cs typeface="Times New Roman" panose="02020603050405020304" pitchFamily="18" charset="0"/>
                        </a:rPr>
                        <a:t>0.34to</a:t>
                      </a:r>
                      <a:r>
                        <a:rPr lang="en-US" sz="1800" b="1" spc="-5"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2.68</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6870" marR="280035" indent="-60960" algn="ctr">
                        <a:lnSpc>
                          <a:spcPts val="2800"/>
                        </a:lnSpc>
                        <a:spcAft>
                          <a:spcPts val="0"/>
                        </a:spcAft>
                      </a:pPr>
                      <a:r>
                        <a:rPr lang="en-US" sz="1800" b="1" dirty="0">
                          <a:effectLst/>
                          <a:latin typeface="Times New Roman" panose="02020603050405020304" pitchFamily="18" charset="0"/>
                          <a:cs typeface="Times New Roman" panose="02020603050405020304" pitchFamily="18" charset="0"/>
                        </a:rPr>
                        <a:t>0.9445</a:t>
                      </a:r>
                      <a:r>
                        <a:rPr lang="en-US" sz="1800" b="1" spc="-29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9453">
                <a:tc>
                  <a:txBody>
                    <a:bodyPr/>
                    <a:lstStyle/>
                    <a:p>
                      <a:pPr algn="ctr">
                        <a:spcBef>
                          <a:spcPts val="2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117475" marR="111760" algn="ctr">
                        <a:spcAft>
                          <a:spcPts val="0"/>
                        </a:spcAft>
                      </a:pPr>
                      <a:r>
                        <a:rPr lang="en-US" sz="1800" b="1">
                          <a:effectLst/>
                          <a:latin typeface="Times New Roman" panose="02020603050405020304" pitchFamily="18" charset="0"/>
                          <a:cs typeface="Times New Roman" panose="02020603050405020304" pitchFamily="18" charset="0"/>
                        </a:rPr>
                        <a:t>TT</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R="413385" algn="ctr"/>
                      <a:r>
                        <a:rPr lang="en-US" sz="1800" b="1" dirty="0">
                          <a:effectLst/>
                          <a:latin typeface="Times New Roman" panose="02020603050405020304" pitchFamily="18" charset="0"/>
                          <a:cs typeface="Times New Roman" panose="02020603050405020304" pitchFamily="18" charset="0"/>
                        </a:rPr>
                        <a:t>3</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R="379730" algn="ctr"/>
                      <a:r>
                        <a:rPr lang="en-US" sz="1800" b="1">
                          <a:effectLst/>
                          <a:latin typeface="Times New Roman" panose="02020603050405020304" pitchFamily="18" charset="0"/>
                          <a:cs typeface="Times New Roman" panose="02020603050405020304" pitchFamily="18" charset="0"/>
                        </a:rPr>
                        <a:t>2</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0"/>
                        </a:spcBef>
                      </a:pPr>
                      <a:r>
                        <a:rPr lang="en-US" sz="1800" b="1" dirty="0">
                          <a:effectLst/>
                          <a:latin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cs typeface="Times New Roman" panose="02020603050405020304" pitchFamily="18" charset="0"/>
                      </a:endParaRPr>
                    </a:p>
                    <a:p>
                      <a:pPr marL="235585" marR="229870" algn="ctr">
                        <a:spcAft>
                          <a:spcPts val="0"/>
                        </a:spcAft>
                      </a:pPr>
                      <a:r>
                        <a:rPr lang="en-US" sz="1800" b="1" dirty="0">
                          <a:effectLst/>
                          <a:latin typeface="Times New Roman" panose="02020603050405020304" pitchFamily="18" charset="0"/>
                          <a:cs typeface="Times New Roman" panose="02020603050405020304" pitchFamily="18" charset="0"/>
                        </a:rPr>
                        <a:t>0.66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0"/>
                        </a:spcBef>
                      </a:pPr>
                      <a:r>
                        <a:rPr lang="en-US" sz="1800" b="1">
                          <a:effectLst/>
                          <a:latin typeface="Times New Roman" panose="02020603050405020304" pitchFamily="18" charset="0"/>
                          <a:cs typeface="Times New Roman" panose="02020603050405020304" pitchFamily="18" charset="0"/>
                        </a:rPr>
                        <a:t> </a:t>
                      </a:r>
                      <a:endParaRPr lang="en-IN" sz="1800" b="1">
                        <a:effectLst/>
                        <a:latin typeface="Times New Roman" panose="02020603050405020304" pitchFamily="18" charset="0"/>
                        <a:cs typeface="Times New Roman" panose="02020603050405020304" pitchFamily="18" charset="0"/>
                      </a:endParaRPr>
                    </a:p>
                    <a:p>
                      <a:pPr marL="284480" algn="ctr"/>
                      <a:r>
                        <a:rPr lang="en-US" sz="1800" b="1">
                          <a:effectLst/>
                          <a:latin typeface="Times New Roman" panose="02020603050405020304" pitchFamily="18" charset="0"/>
                          <a:cs typeface="Times New Roman" panose="02020603050405020304" pitchFamily="18" charset="0"/>
                        </a:rPr>
                        <a:t>0.10</a:t>
                      </a:r>
                      <a:r>
                        <a:rPr lang="en-US" sz="1800" b="1" spc="-5">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to 4.42</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6870" marR="280035" indent="-60960" algn="ctr">
                        <a:lnSpc>
                          <a:spcPts val="2780"/>
                        </a:lnSpc>
                        <a:spcAft>
                          <a:spcPts val="0"/>
                        </a:spcAft>
                      </a:pPr>
                      <a:r>
                        <a:rPr lang="en-US" sz="1800" b="1" dirty="0">
                          <a:effectLst/>
                          <a:latin typeface="Times New Roman" panose="02020603050405020304" pitchFamily="18" charset="0"/>
                          <a:cs typeface="Times New Roman" panose="02020603050405020304" pitchFamily="18" charset="0"/>
                        </a:rPr>
                        <a:t>0.6747</a:t>
                      </a:r>
                      <a:r>
                        <a:rPr lang="en-US" sz="1800" b="1" spc="-29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3" name="TextBox 2"/>
          <p:cNvSpPr txBox="1"/>
          <p:nvPr/>
        </p:nvSpPr>
        <p:spPr>
          <a:xfrm>
            <a:off x="1221753" y="605376"/>
            <a:ext cx="10278948" cy="707886"/>
          </a:xfrm>
          <a:prstGeom prst="rect">
            <a:avLst/>
          </a:prstGeom>
          <a:noFill/>
        </p:spPr>
        <p:txBody>
          <a:bodyPr wrap="square" rtlCol="0">
            <a:spAutoFit/>
          </a:bodyPr>
          <a:lstStyle/>
          <a:p>
            <a:pPr algn="ctr"/>
            <a:r>
              <a:rPr lang="en-US" sz="2000" b="1" dirty="0">
                <a:solidFill>
                  <a:srgbClr val="0070C0"/>
                </a:solidFill>
                <a:effectLst/>
                <a:latin typeface="Times New Roman" panose="02020603050405020304" pitchFamily="18" charset="0"/>
                <a:ea typeface="Times New Roman" panose="02020603050405020304" pitchFamily="18" charset="0"/>
              </a:rPr>
              <a:t>Analysis</a:t>
            </a:r>
            <a:r>
              <a:rPr lang="en-US" sz="2000" b="1" spc="10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of</a:t>
            </a:r>
            <a:r>
              <a:rPr lang="en-US" sz="2000" b="1" spc="115" dirty="0">
                <a:solidFill>
                  <a:srgbClr val="0070C0"/>
                </a:solidFill>
                <a:effectLst/>
                <a:latin typeface="Times New Roman" panose="02020603050405020304" pitchFamily="18" charset="0"/>
                <a:ea typeface="Times New Roman" panose="02020603050405020304" pitchFamily="18" charset="0"/>
              </a:rPr>
              <a:t> </a:t>
            </a:r>
            <a:r>
              <a:rPr lang="en-US" sz="2000" b="1" spc="50" dirty="0">
                <a:solidFill>
                  <a:srgbClr val="0070C0"/>
                </a:solidFill>
                <a:effectLst/>
                <a:latin typeface="Times New Roman" panose="02020603050405020304" pitchFamily="18" charset="0"/>
                <a:ea typeface="Times New Roman" panose="02020603050405020304" pitchFamily="18" charset="0"/>
              </a:rPr>
              <a:t>odds</a:t>
            </a:r>
            <a:r>
              <a:rPr lang="en-US" sz="2000" b="1" spc="160" dirty="0">
                <a:solidFill>
                  <a:srgbClr val="0070C0"/>
                </a:solidFill>
                <a:effectLst/>
                <a:latin typeface="Times New Roman" panose="02020603050405020304" pitchFamily="18" charset="0"/>
                <a:ea typeface="Times New Roman" panose="02020603050405020304" pitchFamily="18" charset="0"/>
              </a:rPr>
              <a:t> </a:t>
            </a:r>
            <a:r>
              <a:rPr lang="en-US" sz="2000" b="1" spc="50" dirty="0">
                <a:solidFill>
                  <a:srgbClr val="0070C0"/>
                </a:solidFill>
                <a:effectLst/>
                <a:latin typeface="Times New Roman" panose="02020603050405020304" pitchFamily="18" charset="0"/>
                <a:ea typeface="Times New Roman" panose="02020603050405020304" pitchFamily="18" charset="0"/>
              </a:rPr>
              <a:t>ratio</a:t>
            </a:r>
            <a:r>
              <a:rPr lang="en-US" sz="2000" b="1" spc="10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and</a:t>
            </a:r>
            <a:r>
              <a:rPr lang="en-US" sz="2000" b="1" spc="135" dirty="0">
                <a:solidFill>
                  <a:srgbClr val="0070C0"/>
                </a:solidFill>
                <a:effectLst/>
                <a:latin typeface="Times New Roman" panose="02020603050405020304" pitchFamily="18" charset="0"/>
                <a:ea typeface="Times New Roman" panose="02020603050405020304" pitchFamily="18" charset="0"/>
              </a:rPr>
              <a:t> </a:t>
            </a:r>
            <a:r>
              <a:rPr lang="en-US" sz="2000" b="1" spc="70" dirty="0">
                <a:solidFill>
                  <a:srgbClr val="0070C0"/>
                </a:solidFill>
                <a:effectLst/>
                <a:latin typeface="Times New Roman" panose="02020603050405020304" pitchFamily="18" charset="0"/>
                <a:ea typeface="Times New Roman" panose="02020603050405020304" pitchFamily="18" charset="0"/>
              </a:rPr>
              <a:t>confidence</a:t>
            </a:r>
            <a:r>
              <a:rPr lang="en-US" sz="2000" b="1" spc="20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interval</a:t>
            </a:r>
            <a:r>
              <a:rPr lang="en-US" sz="2000" b="1" spc="10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of</a:t>
            </a:r>
            <a:r>
              <a:rPr lang="en-US" sz="2000" b="1" spc="1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interleukin</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2</a:t>
            </a:r>
            <a:r>
              <a:rPr lang="en-US" sz="2000" b="1" spc="1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receptor</a:t>
            </a:r>
            <a:r>
              <a:rPr lang="en-US" sz="2000" b="1" spc="-28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beta</a:t>
            </a:r>
            <a:r>
              <a:rPr lang="en-US" sz="2000" b="1" spc="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(C627T)</a:t>
            </a:r>
            <a:r>
              <a:rPr lang="en-US" sz="2000" b="1" spc="170" dirty="0">
                <a:solidFill>
                  <a:srgbClr val="0070C0"/>
                </a:solidFill>
                <a:effectLst/>
                <a:latin typeface="Times New Roman" panose="02020603050405020304" pitchFamily="18" charset="0"/>
                <a:ea typeface="Times New Roman" panose="02020603050405020304" pitchFamily="18" charset="0"/>
              </a:rPr>
              <a:t> </a:t>
            </a:r>
            <a:r>
              <a:rPr lang="en-US" sz="2000" b="1" spc="55" dirty="0">
                <a:solidFill>
                  <a:srgbClr val="0070C0"/>
                </a:solidFill>
                <a:effectLst/>
                <a:latin typeface="Times New Roman" panose="02020603050405020304" pitchFamily="18" charset="0"/>
                <a:ea typeface="Times New Roman" panose="02020603050405020304" pitchFamily="18" charset="0"/>
              </a:rPr>
              <a:t>gene</a:t>
            </a:r>
            <a:r>
              <a:rPr lang="en-US" sz="2000" b="1" spc="28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polymorphism</a:t>
            </a:r>
            <a:r>
              <a:rPr lang="en-US" sz="2000" b="1" spc="220"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in</a:t>
            </a:r>
            <a:r>
              <a:rPr lang="en-US" sz="2000" b="1" spc="250" dirty="0">
                <a:solidFill>
                  <a:srgbClr val="0070C0"/>
                </a:solidFill>
                <a:effectLst/>
                <a:latin typeface="Times New Roman" panose="02020603050405020304" pitchFamily="18" charset="0"/>
                <a:ea typeface="Times New Roman" panose="02020603050405020304" pitchFamily="18" charset="0"/>
              </a:rPr>
              <a:t> </a:t>
            </a:r>
            <a:r>
              <a:rPr lang="en-US" sz="2000" b="1" spc="50" dirty="0">
                <a:solidFill>
                  <a:srgbClr val="0070C0"/>
                </a:solidFill>
                <a:effectLst/>
                <a:latin typeface="Times New Roman" panose="02020603050405020304" pitchFamily="18" charset="0"/>
                <a:ea typeface="Times New Roman" panose="02020603050405020304" pitchFamily="18" charset="0"/>
              </a:rPr>
              <a:t>cases</a:t>
            </a:r>
            <a:r>
              <a:rPr lang="en-US" sz="2000" b="1" spc="305" dirty="0">
                <a:solidFill>
                  <a:srgbClr val="0070C0"/>
                </a:solidFill>
                <a:effectLst/>
                <a:latin typeface="Times New Roman" panose="02020603050405020304" pitchFamily="18" charset="0"/>
                <a:ea typeface="Times New Roman" panose="02020603050405020304" pitchFamily="18" charset="0"/>
              </a:rPr>
              <a:t> </a:t>
            </a:r>
            <a:r>
              <a:rPr lang="en-US" sz="2000" b="1" dirty="0">
                <a:solidFill>
                  <a:srgbClr val="0070C0"/>
                </a:solidFill>
                <a:effectLst/>
                <a:latin typeface="Times New Roman" panose="02020603050405020304" pitchFamily="18" charset="0"/>
                <a:ea typeface="Times New Roman" panose="02020603050405020304" pitchFamily="18" charset="0"/>
              </a:rPr>
              <a:t>and</a:t>
            </a:r>
            <a:r>
              <a:rPr lang="en-US" sz="2000" b="1" spc="275" dirty="0">
                <a:solidFill>
                  <a:srgbClr val="0070C0"/>
                </a:solidFill>
                <a:effectLst/>
                <a:latin typeface="Times New Roman" panose="02020603050405020304" pitchFamily="18" charset="0"/>
                <a:ea typeface="Times New Roman" panose="02020603050405020304" pitchFamily="18" charset="0"/>
              </a:rPr>
              <a:t> </a:t>
            </a:r>
            <a:r>
              <a:rPr lang="en-US" sz="2000" b="1" spc="65" dirty="0">
                <a:solidFill>
                  <a:srgbClr val="0070C0"/>
                </a:solidFill>
                <a:effectLst/>
                <a:latin typeface="Times New Roman" panose="02020603050405020304" pitchFamily="18" charset="0"/>
                <a:ea typeface="Times New Roman" panose="02020603050405020304" pitchFamily="18" charset="0"/>
              </a:rPr>
              <a:t>controls</a:t>
            </a:r>
            <a:endParaRPr lang="en-IN" sz="2000" b="1"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5988" y="282804"/>
            <a:ext cx="12192000" cy="553998"/>
          </a:xfrm>
          <a:prstGeom prst="rect">
            <a:avLst/>
          </a:prstGeom>
          <a:noFill/>
        </p:spPr>
        <p:txBody>
          <a:bodyPr wrap="square" rtlCol="0">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DISCUSSION</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flipH="1">
            <a:off x="0" y="1121789"/>
            <a:ext cx="12192000" cy="50119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Several studies have identified retrograde menstruation in 90-99% of women of reproductive age.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Endometriosis is only seen in 1-6% of women with retrograde menstruation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Both environmental and genetic factors are found to play a role in developing endometriosis.</a:t>
            </a:r>
            <a:endParaRPr lang="en-US" sz="2400"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everal</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IL-4,</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IL-6</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IL-1</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polymorphism studies</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were</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reported</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show</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association</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endometriosis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However, a study on 2005 showed an association between an IL-2R</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polymorphism and endometriosis in Taiwanese women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C627T</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polymorphism</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IL-2R</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gene</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associated</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risk of endometriosis.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256" y="461914"/>
            <a:ext cx="12192000" cy="553998"/>
          </a:xfrm>
          <a:prstGeom prst="rect">
            <a:avLst/>
          </a:prstGeom>
          <a:noFill/>
        </p:spPr>
        <p:txBody>
          <a:bodyPr wrap="square">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CONCLUSION</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18095" y="1635817"/>
            <a:ext cx="10397765"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conclusion, we found that the IL-2R b gene C627T polymorphism is not associated with advanced stage endometriosis in an Indian population. </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the best of our knowledge, no study has looked into the relationship between the IL-2R b polymorphic loci and other complex diseases. </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More research is necessary to determine the role of IL-2R b in the pathogenesis of endometriosis, as well as to confirm the possible association of the IL-2R b gene polymorphism with endometriosis susceptibility</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1" y="0"/>
            <a:ext cx="12192000" cy="553998"/>
          </a:xfrm>
          <a:prstGeom prst="rect">
            <a:avLst/>
          </a:prstGeom>
          <a:noFill/>
        </p:spPr>
        <p:txBody>
          <a:bodyPr wrap="square" rtlCol="0">
            <a:spAutoFit/>
          </a:bodyPr>
          <a:lstStyle/>
          <a:p>
            <a:pPr algn="ctr"/>
            <a:r>
              <a:rPr lang="en-US" sz="3000" b="1">
                <a:solidFill>
                  <a:srgbClr val="FF0000"/>
                </a:solidFill>
                <a:latin typeface="Times New Roman" panose="02020603050405020304" pitchFamily="18" charset="0"/>
                <a:cs typeface="Times New Roman" panose="02020603050405020304" pitchFamily="18" charset="0"/>
              </a:rPr>
              <a:t>BIBLOGRAPHY</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0" y="914400"/>
            <a:ext cx="12192000" cy="535531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Falconer H, </a:t>
            </a:r>
            <a:r>
              <a:rPr lang="en-US" sz="1800" dirty="0" err="1">
                <a:effectLst/>
                <a:latin typeface="Times New Roman" panose="02020603050405020304" pitchFamily="18" charset="0"/>
                <a:ea typeface="Times New Roman" panose="02020603050405020304" pitchFamily="18" charset="0"/>
              </a:rPr>
              <a:t>D’Hooghe</a:t>
            </a:r>
            <a:r>
              <a:rPr lang="en-US" sz="1800" dirty="0">
                <a:effectLst/>
                <a:latin typeface="Times New Roman" panose="02020603050405020304" pitchFamily="18" charset="0"/>
                <a:ea typeface="Times New Roman" panose="02020603050405020304" pitchFamily="18" charset="0"/>
              </a:rPr>
              <a:t> T, Fried G. Endometriosis and genetic polymorphisms. </a:t>
            </a:r>
            <a:r>
              <a:rPr lang="en-US" sz="1800" dirty="0" err="1">
                <a:effectLst/>
                <a:latin typeface="Times New Roman" panose="02020603050405020304" pitchFamily="18" charset="0"/>
                <a:ea typeface="Times New Roman" panose="02020603050405020304" pitchFamily="18" charset="0"/>
              </a:rPr>
              <a:t>Obstet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Gynecol</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Surv</a:t>
            </a:r>
            <a:r>
              <a:rPr lang="en-US" sz="1800" dirty="0">
                <a:effectLst/>
                <a:latin typeface="Times New Roman" panose="02020603050405020304" pitchFamily="18" charset="0"/>
                <a:ea typeface="Times New Roman" panose="02020603050405020304" pitchFamily="18" charset="0"/>
              </a:rPr>
              <a:t> 2007;62:616– 628.</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Hsieh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Tsai</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FJ,</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Hsu</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Tsai</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Interleukin-2</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receptor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beta)-627*C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homozygote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IL-12R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378</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IL-18</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105</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polymorphism</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higher susceptibility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endometriosis.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Fertil</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Steril</a:t>
            </a:r>
            <a:r>
              <a:rPr lang="en-US" sz="1800" dirty="0">
                <a:effectLst/>
                <a:latin typeface="Times New Roman" panose="02020603050405020304" pitchFamily="18" charset="0"/>
                <a:ea typeface="Times New Roman" panose="02020603050405020304" pitchFamily="18" charset="0"/>
              </a:rPr>
              <a:t> 2005;84:510–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512.</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rPr>
              <a:t>Salanti</a:t>
            </a:r>
            <a:r>
              <a:rPr lang="en-US" sz="1800" dirty="0">
                <a:effectLst/>
                <a:latin typeface="Times New Roman" panose="02020603050405020304" pitchFamily="18" charset="0"/>
                <a:ea typeface="Times New Roman" panose="02020603050405020304" pitchFamily="18" charset="0"/>
              </a:rPr>
              <a:t> G, Sanderson S, Higgins JPT. Obstacles and opportunities in meta-analysis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genetic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association studies. Genet Med 2005b;7:13</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20.</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 M, Li C. Assessing departure from Hardy –Weinberg equilibrium in the presence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association. Genet Epidemiol 2008;32:589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–599.</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Ellis K, Munro D, Clarke J. Endometriosis Is Undervalued: A Call to Action. Frontiers 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Women's Health. 2022;3.</a:t>
            </a: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b="0" i="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Wang XQ, Hu M, Chen JM, Sun W, Zhu MB. Effects of gene polymorphism and serum levels of IL-2 and IL-6 on endometriosis. Eur. Rev. Med. </a:t>
            </a:r>
            <a:r>
              <a:rPr lang="en-US" sz="1800" b="0" i="0" dirty="0" err="1">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Pharmacol</a:t>
            </a:r>
            <a:r>
              <a:rPr lang="en-US" sz="1800" b="0" i="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 Sci. 2020 May 1;24:4635-41.</a:t>
            </a:r>
            <a:endParaRPr lang="en-US" sz="1800" b="0" i="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Tahoma" panose="020B0604030504040204" pitchFamily="34" charset="0"/>
                <a:cs typeface="Times New Roman" panose="02020603050405020304" pitchFamily="18" charset="0"/>
              </a:rPr>
              <a:t>Chapron</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 C, Marcellin L, Borghese B, </a:t>
            </a:r>
            <a:r>
              <a:rPr lang="en-US" sz="1800" dirty="0" err="1">
                <a:effectLst/>
                <a:latin typeface="Times New Roman" panose="02020603050405020304" pitchFamily="18" charset="0"/>
                <a:ea typeface="Tahoma" panose="020B0604030504040204" pitchFamily="34" charset="0"/>
                <a:cs typeface="Times New Roman" panose="02020603050405020304" pitchFamily="18" charset="0"/>
              </a:rPr>
              <a:t>Santulli</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 P. Rethinking mechanisms, diagnosis and management of endometriosis. Nature Reviews Endocrinology. 2019 Nov;15(11):666-82.</a:t>
            </a: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Andreoli</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CG, </a:t>
            </a: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Genro</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VK, Souza CA, </a:t>
            </a: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Michelon</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T, </a:t>
            </a: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Bilibio</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JP, </a:t>
            </a: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Scheffel</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C &amp; Cunha-Filho JS 2011 Th1, Th2, and Th17 interleukin pathways participate in infertile patients with minimal/mild endometriosis. Fertility and Sterility 95 2477–2480. </a:t>
            </a:r>
            <a:r>
              <a:rPr lang="en-US" sz="18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Bulun</a:t>
            </a:r>
            <a:r>
              <a:rPr lang="en-US"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  SE 2009 Endometriosis. New England Journal of Medicine 360 268–279.</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Sampson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Peritoneal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endometriosis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menstrual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dissemination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endometrial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tissue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peritoneal cavity. Am J </a:t>
            </a:r>
            <a:r>
              <a:rPr lang="en-US" sz="1800" dirty="0" err="1">
                <a:effectLst/>
                <a:latin typeface="Times New Roman" panose="02020603050405020304" pitchFamily="18" charset="0"/>
                <a:ea typeface="Times New Roman" panose="02020603050405020304" pitchFamily="18" charset="0"/>
              </a:rPr>
              <a:t>Obstet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Gynecol</a:t>
            </a:r>
            <a:r>
              <a:rPr lang="en-US" sz="1800" dirty="0">
                <a:effectLst/>
                <a:latin typeface="Times New Roman" panose="02020603050405020304" pitchFamily="18" charset="0"/>
                <a:ea typeface="Times New Roman" panose="02020603050405020304" pitchFamily="18" charset="0"/>
              </a:rPr>
              <a:t> 1927;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14:422-69.</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pic>
        <p:nvPicPr>
          <p:cNvPr id="1026" name="Picture 2" descr="C:\Users\Lavinya\Desktop\Batch file\images.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03230" y="1246275"/>
            <a:ext cx="7397261" cy="4652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1974" y="47630"/>
            <a:ext cx="4429593" cy="67627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1" y="0"/>
            <a:ext cx="12192000" cy="6593728"/>
          </a:xfrm>
          <a:prstGeom prst="rect">
            <a:avLst/>
          </a:prstGeom>
          <a:noFill/>
        </p:spPr>
        <p:txBody>
          <a:bodyPr wrap="square" rtlCol="0">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INTRODUCTION</a:t>
            </a:r>
            <a:endParaRPr lang="en-US" sz="3000"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b="1" dirty="0">
                <a:solidFill>
                  <a:srgbClr val="0070C0"/>
                </a:solidFill>
                <a:latin typeface="Times New Roman" panose="02020603050405020304" pitchFamily="18" charset="0"/>
                <a:cs typeface="Times New Roman" panose="02020603050405020304" pitchFamily="18" charset="0"/>
              </a:rPr>
              <a:t>Endometriosis</a:t>
            </a:r>
            <a:endParaRPr lang="en-US" sz="2400" b="1" dirty="0">
              <a:solidFill>
                <a:srgbClr val="0070C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Endometriosis occurs when tissue similar to the lining of the uterus (womb) grows outside of the uterus.</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name of this condition comes from the word "</a:t>
            </a:r>
            <a:r>
              <a:rPr lang="en-US" sz="2200" u="sng"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endometrium</a:t>
            </a: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which is the tissue that lines the uterus.</a:t>
            </a: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indent="-342900">
              <a:lnSpc>
                <a:spcPct val="150000"/>
              </a:lnSpc>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sym typeface="Times New Roman" panose="02020603050405020304"/>
            </a:endParaRPr>
          </a:p>
          <a:p>
            <a:pPr>
              <a:lnSpc>
                <a:spcPct val="150000"/>
              </a:lnSpc>
            </a:pPr>
            <a:endParaRPr lang="en-US" sz="2100" dirty="0">
              <a:latin typeface="Times New Roman" panose="02020603050405020304" pitchFamily="18" charset="0"/>
              <a:cs typeface="Times New Roman" panose="02020603050405020304" pitchFamily="18" charset="0"/>
              <a:sym typeface="Times New Roman" panose="02020603050405020304"/>
            </a:endParaRPr>
          </a:p>
          <a:p>
            <a:pPr marL="342900" indent="-342900">
              <a:lnSpc>
                <a:spcPct val="150000"/>
              </a:lnSpc>
              <a:buFont typeface="Arial" panose="020B0604020202020204" pitchFamily="34" charset="0"/>
              <a:buChar char="•"/>
            </a:pPr>
            <a:r>
              <a:rPr lang="en-US" sz="22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Interleukins, also known as IL are a type of cytokine that were initially thought to be produced only by leukocytes</a:t>
            </a:r>
            <a:endParaRPr lang="en-US" sz="22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indent="-342900">
              <a:lnSpc>
                <a:spcPct val="150000"/>
              </a:lnSpc>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F</a:t>
            </a:r>
            <a:r>
              <a:rPr lang="en-US" sz="2200" b="0" i="0" dirty="0">
                <a:solidFill>
                  <a:srgbClr val="000000"/>
                </a:solidFill>
                <a:effectLst/>
                <a:latin typeface="Times New Roman" panose="02020603050405020304" pitchFamily="18" charset="0"/>
                <a:cs typeface="Times New Roman" panose="02020603050405020304" pitchFamily="18" charset="0"/>
              </a:rPr>
              <a:t>unction of interleukins is to modulate growth, differentiation, and activation</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Interleukins often influence other interleukin synthesis and actions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Interleukin-2 (IL-2), binding with the specific interleukin-2 receptor (IL-2R) is due to the stimulating action</a:t>
            </a:r>
            <a:endParaRPr lang="en-US" sz="2200" dirty="0"/>
          </a:p>
        </p:txBody>
      </p:sp>
      <p:sp>
        <p:nvSpPr>
          <p:cNvPr id="3" name="Rectangle: Rounded Corners 2"/>
          <p:cNvSpPr/>
          <p:nvPr/>
        </p:nvSpPr>
        <p:spPr>
          <a:xfrm>
            <a:off x="534284" y="2853965"/>
            <a:ext cx="1536569" cy="57503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Stage 1: Minimal</a:t>
            </a:r>
            <a:endParaRPr lang="en-IN"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Rounded Corners 4"/>
          <p:cNvSpPr/>
          <p:nvPr/>
        </p:nvSpPr>
        <p:spPr>
          <a:xfrm>
            <a:off x="3594706" y="2853965"/>
            <a:ext cx="1536569" cy="57503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Stage 2: Mild</a:t>
            </a:r>
            <a:endParaRPr lang="en-IN"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Rounded Corners 6"/>
          <p:cNvSpPr/>
          <p:nvPr/>
        </p:nvSpPr>
        <p:spPr>
          <a:xfrm>
            <a:off x="9728266" y="2851608"/>
            <a:ext cx="1536569" cy="57503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Stage 4: Severe</a:t>
            </a:r>
            <a:endParaRPr lang="en-IN"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Rounded Corners 7"/>
          <p:cNvSpPr/>
          <p:nvPr/>
        </p:nvSpPr>
        <p:spPr>
          <a:xfrm>
            <a:off x="6540435" y="2853965"/>
            <a:ext cx="1536569" cy="58917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Stage 3: Moderate</a:t>
            </a:r>
            <a:endParaRPr lang="en-IN"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Arrow: Right 3"/>
          <p:cNvSpPr/>
          <p:nvPr/>
        </p:nvSpPr>
        <p:spPr>
          <a:xfrm>
            <a:off x="2444219" y="3030717"/>
            <a:ext cx="688156" cy="2356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p:cNvSpPr/>
          <p:nvPr/>
        </p:nvSpPr>
        <p:spPr>
          <a:xfrm>
            <a:off x="8611289" y="3058997"/>
            <a:ext cx="688156" cy="2356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p:cNvSpPr/>
          <p:nvPr/>
        </p:nvSpPr>
        <p:spPr>
          <a:xfrm>
            <a:off x="5491777" y="3058997"/>
            <a:ext cx="688156" cy="2356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59" y="110849"/>
            <a:ext cx="12192000" cy="530421"/>
          </a:xfrm>
        </p:spPr>
        <p:txBody>
          <a:bodyPr>
            <a:norm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REVIEW OF LITERATURE</a:t>
            </a:r>
            <a:endParaRPr lang="en-IN" sz="3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Google Shape;2195;p20"/>
          <p:cNvGraphicFramePr/>
          <p:nvPr/>
        </p:nvGraphicFramePr>
        <p:xfrm>
          <a:off x="384325" y="884490"/>
          <a:ext cx="11423350" cy="5760750"/>
        </p:xfrm>
        <a:graphic>
          <a:graphicData uri="http://schemas.openxmlformats.org/drawingml/2006/table">
            <a:tbl>
              <a:tblPr firstRow="1" bandRow="1">
                <a:noFill/>
              </a:tblPr>
              <a:tblGrid>
                <a:gridCol w="407250"/>
                <a:gridCol w="2504075"/>
                <a:gridCol w="1676400"/>
                <a:gridCol w="1714500"/>
                <a:gridCol w="1962150"/>
                <a:gridCol w="3158975"/>
              </a:tblGrid>
              <a:tr h="370850">
                <a:tc>
                  <a:txBody>
                    <a:bodyPr/>
                    <a:lstStyle/>
                    <a:p>
                      <a:pPr marL="0" marR="0" lvl="0" indent="0" algn="l" rtl="0">
                        <a:spcBef>
                          <a:spcPts val="0"/>
                        </a:spcBef>
                        <a:spcAft>
                          <a:spcPts val="0"/>
                        </a:spcAft>
                        <a:buNone/>
                      </a:pPr>
                      <a:endParaRPr sz="1600" b="1">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Name of the Author, Place of the study</a:t>
                      </a:r>
                      <a:endParaRPr dirty="0"/>
                    </a:p>
                  </a:txBody>
                  <a:tcPr marL="91450" marR="91450" marT="45725" marB="45725"/>
                </a:tc>
                <a:tc>
                  <a:txBody>
                    <a:bodyPr/>
                    <a:lstStyle/>
                    <a:p>
                      <a:pPr marL="0" marR="0" lvl="0" indent="0" algn="ctr" rtl="0">
                        <a:spcBef>
                          <a:spcPts val="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Method of study</a:t>
                      </a:r>
                      <a:endParaRPr lang="en-US" sz="1800" b="1">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No. of cases and controls/ participants</a:t>
                      </a:r>
                      <a:endParaRPr lang="en-US" sz="1800" b="1">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 Description</a:t>
                      </a:r>
                      <a:endParaRPr lang="en-US" sz="1800" b="1">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Findings</a:t>
                      </a:r>
                      <a:endParaRPr lang="en-US" sz="1800" b="1">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1</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err="1">
                          <a:latin typeface="Times New Roman" panose="02020603050405020304"/>
                          <a:ea typeface="Times New Roman" panose="02020603050405020304"/>
                          <a:cs typeface="Times New Roman" panose="02020603050405020304"/>
                          <a:sym typeface="Times New Roman" panose="02020603050405020304"/>
                        </a:rPr>
                        <a:t>Gyoung</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Hoon</a:t>
                      </a:r>
                      <a:r>
                        <a:rPr lang="en-US" sz="1800" dirty="0">
                          <a:latin typeface="Times New Roman" panose="02020603050405020304"/>
                          <a:ea typeface="Times New Roman" panose="02020603050405020304"/>
                          <a:cs typeface="Times New Roman" panose="02020603050405020304"/>
                          <a:sym typeface="Times New Roman" panose="02020603050405020304"/>
                        </a:rPr>
                        <a:t> Lee </a:t>
                      </a:r>
                      <a:r>
                        <a:rPr lang="en-US" sz="1800" i="1" dirty="0">
                          <a:latin typeface="Times New Roman" panose="02020603050405020304"/>
                          <a:ea typeface="Times New Roman" panose="02020603050405020304"/>
                          <a:cs typeface="Times New Roman" panose="02020603050405020304"/>
                          <a:sym typeface="Times New Roman" panose="02020603050405020304"/>
                        </a:rPr>
                        <a:t>et al</a:t>
                      </a:r>
                      <a:r>
                        <a:rPr lang="en-US" sz="18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Korea, 2009</a:t>
                      </a:r>
                      <a:endParaRPr dirty="0"/>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Case - Control</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Cases -237</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Controls -164</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Polymorphism of the IL-2R b was assessed using the TaqMan allelic discrimination assay.</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The C627T polymorphism of the IL-2R b gene may not be associated with the risk of endometriosis in the Korean population.</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2</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Xue-Min Qiu </a:t>
                      </a:r>
                      <a:r>
                        <a:rPr lang="en-US" sz="1800" i="1">
                          <a:latin typeface="Times New Roman" panose="02020603050405020304"/>
                          <a:ea typeface="Times New Roman" panose="02020603050405020304"/>
                          <a:cs typeface="Times New Roman" panose="02020603050405020304"/>
                          <a:sym typeface="Times New Roman" panose="02020603050405020304"/>
                        </a:rPr>
                        <a:t>et al,</a:t>
                      </a:r>
                      <a:endParaRPr lang="en-US" sz="1800" i="1">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i="0">
                          <a:latin typeface="Times New Roman" panose="02020603050405020304"/>
                          <a:ea typeface="Times New Roman" panose="02020603050405020304"/>
                          <a:cs typeface="Times New Roman" panose="02020603050405020304"/>
                          <a:sym typeface="Times New Roman" panose="02020603050405020304"/>
                        </a:rPr>
                        <a:t>China, 2019</a:t>
                      </a:r>
                      <a:endParaRPr lang="en-US" sz="1800" i="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Case - Control</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Cases -28</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Controls -12</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The levels of cytokines in PF were detected by CBA assay</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Co-culture of ectopic macrophages and ESCs led to the secretion of an increased amount of IL-27 to enhance IL-10 expression, as well as IL-2 to control the continuous increase of IFN-γ production by T cells, which is expected to contribute to the high levels of IFN-γ and IL-10 at the advanced stage of endometriosis. </a:t>
                      </a:r>
                      <a:endParaRPr dirty="0"/>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0" y="403721"/>
            <a:ext cx="12191999" cy="553998"/>
          </a:xfrm>
          <a:prstGeom prst="rect">
            <a:avLst/>
          </a:prstGeom>
          <a:noFill/>
        </p:spPr>
        <p:txBody>
          <a:bodyPr wrap="square" rtlCol="0">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AIM AND OBJECTIVE</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7170"/>
            <a:ext cx="10515600" cy="4690110"/>
          </a:xfrm>
        </p:spPr>
        <p:txBody>
          <a:bodyPr>
            <a:normAutofit fontScale="95000" lnSpcReduction="10000"/>
          </a:bodyPr>
          <a:lstStyle/>
          <a:p>
            <a:pPr marL="0" indent="0">
              <a:lnSpc>
                <a:spcPct val="150000"/>
              </a:lnSpc>
              <a:buNone/>
            </a:pPr>
            <a:r>
              <a:rPr lang="en-US" sz="2200" b="1" u="sng" dirty="0">
                <a:solidFill>
                  <a:srgbClr val="0070C0"/>
                </a:solidFill>
                <a:latin typeface="Times New Roman" panose="02020603050405020304" pitchFamily="18" charset="0"/>
                <a:cs typeface="Times New Roman" panose="02020603050405020304" pitchFamily="18" charset="0"/>
              </a:rPr>
              <a:t> </a:t>
            </a:r>
            <a:r>
              <a:rPr lang="en-US" sz="2300" b="1" u="sng" dirty="0">
                <a:solidFill>
                  <a:srgbClr val="0070C0"/>
                </a:solidFill>
                <a:latin typeface="Times New Roman" panose="02020603050405020304" pitchFamily="18" charset="0"/>
                <a:cs typeface="Times New Roman" panose="02020603050405020304" pitchFamily="18" charset="0"/>
              </a:rPr>
              <a:t>AIM </a:t>
            </a:r>
            <a:endParaRPr lang="en-US" sz="2300" b="1" u="sng"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None/>
            </a:pPr>
            <a:r>
              <a:rPr lang="en-US" sz="2300" dirty="0">
                <a:latin typeface="Times New Roman" panose="02020603050405020304" pitchFamily="18" charset="0"/>
                <a:cs typeface="Times New Roman" panose="02020603050405020304" pitchFamily="18" charset="0"/>
              </a:rPr>
              <a:t>  To investigate the association of interleukin 2 (IL-2) gene    polymorphism related to risk of endometriosis.</a:t>
            </a:r>
            <a:endParaRPr lang="en-US" sz="2300" u="sng" dirty="0">
              <a:latin typeface="Times New Roman" panose="02020603050405020304" pitchFamily="18" charset="0"/>
              <a:cs typeface="Times New Roman" panose="02020603050405020304" pitchFamily="18" charset="0"/>
            </a:endParaRPr>
          </a:p>
          <a:p>
            <a:pPr marL="0" indent="0">
              <a:lnSpc>
                <a:spcPct val="150000"/>
              </a:lnSpc>
              <a:buNone/>
            </a:pPr>
            <a:r>
              <a:rPr lang="en-US" sz="2300" b="1" u="sng" dirty="0">
                <a:solidFill>
                  <a:srgbClr val="0070C0"/>
                </a:solidFill>
                <a:latin typeface="Times New Roman" panose="02020603050405020304" pitchFamily="18" charset="0"/>
                <a:cs typeface="Times New Roman" panose="02020603050405020304" pitchFamily="18" charset="0"/>
              </a:rPr>
              <a:t>OBJECTIVE</a:t>
            </a:r>
            <a:endParaRPr lang="en-US" sz="2300" b="1" u="sng"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None/>
            </a:pPr>
            <a:r>
              <a:rPr lang="en-US" sz="2300" dirty="0">
                <a:latin typeface="Times New Roman" panose="02020603050405020304" pitchFamily="18" charset="0"/>
                <a:cs typeface="Times New Roman" panose="02020603050405020304" pitchFamily="18" charset="0"/>
              </a:rPr>
              <a:t>1. Identify the role of interleukin -2 (IL-2) gene polymorphism in      endometriosis.</a:t>
            </a:r>
            <a:endParaRPr lang="en-US" sz="2300" dirty="0">
              <a:latin typeface="Times New Roman" panose="02020603050405020304" pitchFamily="18" charset="0"/>
              <a:cs typeface="Times New Roman" panose="02020603050405020304" pitchFamily="18" charset="0"/>
            </a:endParaRPr>
          </a:p>
          <a:p>
            <a:pPr marL="0" indent="0">
              <a:lnSpc>
                <a:spcPct val="150000"/>
              </a:lnSpc>
              <a:buNone/>
            </a:pPr>
            <a:r>
              <a:rPr lang="en-US" sz="2300" dirty="0">
                <a:latin typeface="Times New Roman" panose="02020603050405020304" pitchFamily="18" charset="0"/>
                <a:cs typeface="Times New Roman" panose="02020603050405020304" pitchFamily="18" charset="0"/>
              </a:rPr>
              <a:t>2. To compare the frequencies of interleukin -2 (IL-2) polymorphism between the cases and control.</a:t>
            </a:r>
            <a:endParaRPr lang="en-US" sz="2300" dirty="0">
              <a:latin typeface="Times New Roman" panose="02020603050405020304" pitchFamily="18" charset="0"/>
              <a:cs typeface="Times New Roman" panose="02020603050405020304" pitchFamily="18" charset="0"/>
            </a:endParaRPr>
          </a:p>
          <a:p>
            <a:pPr marL="0" indent="0">
              <a:lnSpc>
                <a:spcPct val="150000"/>
              </a:lnSpc>
              <a:buNone/>
            </a:pPr>
            <a:r>
              <a:rPr lang="en-US" sz="2300" dirty="0">
                <a:latin typeface="Times New Roman" panose="02020603050405020304" pitchFamily="18" charset="0"/>
                <a:cs typeface="Times New Roman" panose="02020603050405020304" pitchFamily="18" charset="0"/>
              </a:rPr>
              <a:t>3. To estimate a relative risk in the study population.</a:t>
            </a:r>
            <a:endParaRPr lang="en-US" sz="23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2" y="0"/>
            <a:ext cx="12190428" cy="553998"/>
          </a:xfrm>
          <a:prstGeom prst="rect">
            <a:avLst/>
          </a:prstGeom>
          <a:noFill/>
        </p:spPr>
        <p:txBody>
          <a:bodyPr wrap="square">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MATERIALS AND METHODS</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72" y="742535"/>
            <a:ext cx="12190428" cy="6400800"/>
          </a:xfrm>
          <a:prstGeom prst="rect">
            <a:avLst/>
          </a:prstGeom>
          <a:noFill/>
        </p:spPr>
        <p:txBody>
          <a:bodyPr wrap="square">
            <a:spAutoFit/>
          </a:bodyPr>
          <a:lstStyle/>
          <a:p>
            <a:pPr marL="0" indent="0">
              <a:lnSpc>
                <a:spcPct val="150000"/>
              </a:lnSpc>
              <a:buNone/>
            </a:pPr>
            <a:r>
              <a:rPr lang="en-US" sz="2000" b="1" dirty="0">
                <a:solidFill>
                  <a:srgbClr val="0070C0"/>
                </a:solidFill>
                <a:latin typeface="Times New Roman" panose="02020603050405020304" pitchFamily="18" charset="0"/>
                <a:cs typeface="Times New Roman" panose="02020603050405020304" pitchFamily="18" charset="0"/>
              </a:rPr>
              <a:t>CONTROL SAMPLES</a:t>
            </a:r>
            <a:endParaRPr lang="en-US" sz="20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INCLUSION CRITERIA</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Fertile women with regular menstrual cycle, women had normal vaginal deliveries, as well as no family history, clinical symptoms or diagnostic evidence of endometriosis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EXCLUSION CRITERIA: </a:t>
            </a:r>
            <a:r>
              <a:rPr lang="en-US" sz="2000" dirty="0">
                <a:latin typeface="Times New Roman" panose="02020603050405020304" pitchFamily="18" charset="0"/>
                <a:cs typeface="Times New Roman" panose="02020603050405020304" pitchFamily="18" charset="0"/>
              </a:rPr>
              <a:t>Women with past or present endometriotic lesions, cysts, PCOS, inflammatory disorders or gynecological disorders.</a:t>
            </a:r>
            <a:endParaRPr lang="en-US" sz="20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r>
              <a:rPr lang="en-US" sz="2000" b="1" dirty="0">
                <a:solidFill>
                  <a:srgbClr val="0070C0"/>
                </a:solidFill>
                <a:latin typeface="Times New Roman" panose="02020603050405020304" pitchFamily="18" charset="0"/>
                <a:cs typeface="Times New Roman" panose="02020603050405020304" pitchFamily="18" charset="0"/>
                <a:sym typeface="+mn-ea"/>
              </a:rPr>
              <a:t>CASE SAMPLES</a:t>
            </a:r>
            <a:endParaRPr lang="en-US" sz="20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sym typeface="+mn-ea"/>
              </a:rPr>
              <a:t>INCLUSION CRITERIA: </a:t>
            </a:r>
            <a:r>
              <a:rPr lang="en-US" sz="2000" dirty="0">
                <a:latin typeface="Times New Roman" panose="02020603050405020304" pitchFamily="18" charset="0"/>
                <a:cs typeface="Times New Roman" panose="02020603050405020304" pitchFamily="18" charset="0"/>
                <a:sym typeface="+mn-ea"/>
              </a:rPr>
              <a:t>Dysmenorrhea, pelvic pain, ectopic pregnancy and diagnosis of endometriosis was made on the basis of laparoscopic findings. Medical record of the patients will be referred to rule out abnormalities, infections and uterine abnormalities.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sym typeface="+mn-ea"/>
              </a:rPr>
              <a:t>EXCLUSION CRITERIA</a:t>
            </a:r>
            <a:r>
              <a:rPr lang="en-US" sz="2000" dirty="0">
                <a:solidFill>
                  <a:schemeClr val="accent2">
                    <a:lumMod val="75000"/>
                  </a:schemeClr>
                </a:solidFill>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Patients with inflammatory bowel disease, pelvic inflammatory disease, urinary tract infection was excluded from study. Patients who are unwilling to participate in the </a:t>
            </a:r>
            <a:r>
              <a:rPr lang="en-US" sz="2000" dirty="0" err="1">
                <a:latin typeface="Times New Roman" panose="02020603050405020304" pitchFamily="18" charset="0"/>
                <a:cs typeface="Times New Roman" panose="02020603050405020304" pitchFamily="18" charset="0"/>
                <a:sym typeface="+mn-ea"/>
              </a:rPr>
              <a:t>studywere</a:t>
            </a:r>
            <a:r>
              <a:rPr lang="en-US" sz="2000" dirty="0">
                <a:latin typeface="Times New Roman" panose="02020603050405020304" pitchFamily="18" charset="0"/>
                <a:cs typeface="Times New Roman" panose="02020603050405020304" pitchFamily="18" charset="0"/>
                <a:sym typeface="+mn-ea"/>
              </a:rPr>
              <a:t> not included as well.</a:t>
            </a:r>
            <a:endParaRPr 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8610" y="353060"/>
          <a:ext cx="5193030" cy="2219960"/>
        </p:xfrm>
        <a:graphic>
          <a:graphicData uri="http://schemas.openxmlformats.org/drawingml/2006/table">
            <a:tbl>
              <a:tblPr firstRow="1" bandRow="1">
                <a:tableStyleId>{5940675A-B579-460E-94D1-54222C63F5DA}</a:tableStyleId>
              </a:tblPr>
              <a:tblGrid>
                <a:gridCol w="2596515"/>
                <a:gridCol w="2596515"/>
              </a:tblGrid>
              <a:tr h="554990">
                <a:tc>
                  <a:txBody>
                    <a:bodyPr/>
                    <a:lstStyle/>
                    <a:p>
                      <a:pPr algn="ctr"/>
                      <a:r>
                        <a:rPr lang="en-US" sz="2200" b="1" dirty="0">
                          <a:solidFill>
                            <a:schemeClr val="accent2">
                              <a:lumMod val="75000"/>
                            </a:schemeClr>
                          </a:solidFill>
                          <a:latin typeface="Times New Roman" panose="02020603050405020304" pitchFamily="18" charset="0"/>
                          <a:cs typeface="Times New Roman" panose="02020603050405020304" pitchFamily="18" charset="0"/>
                        </a:rPr>
                        <a:t>STAGES</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2200" b="1" dirty="0">
                          <a:solidFill>
                            <a:schemeClr val="accent2">
                              <a:lumMod val="75000"/>
                            </a:schemeClr>
                          </a:solidFill>
                          <a:latin typeface="Times New Roman" panose="02020603050405020304" pitchFamily="18" charset="0"/>
                          <a:cs typeface="Times New Roman" panose="02020603050405020304" pitchFamily="18" charset="0"/>
                        </a:rPr>
                        <a:t>No. of. Samples</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txBody>
                  <a:tcPr/>
                </a:tc>
              </a:tr>
              <a:tr h="554990">
                <a:tc>
                  <a:txBody>
                    <a:bodyPr/>
                    <a:lstStyle/>
                    <a:p>
                      <a:r>
                        <a:rPr lang="en-US" sz="2200" dirty="0">
                          <a:latin typeface="Times New Roman" panose="02020603050405020304" pitchFamily="18" charset="0"/>
                          <a:cs typeface="Times New Roman" panose="02020603050405020304" pitchFamily="18" charset="0"/>
                        </a:rPr>
                        <a:t>Mild</a:t>
                      </a:r>
                      <a:endParaRPr lang="en-US"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16</a:t>
                      </a:r>
                      <a:endParaRPr lang="en-US" sz="2200" dirty="0">
                        <a:latin typeface="Times New Roman" panose="02020603050405020304" pitchFamily="18" charset="0"/>
                        <a:cs typeface="Times New Roman" panose="02020603050405020304" pitchFamily="18" charset="0"/>
                      </a:endParaRPr>
                    </a:p>
                  </a:txBody>
                  <a:tcPr/>
                </a:tc>
              </a:tr>
              <a:tr h="554990">
                <a:tc>
                  <a:txBody>
                    <a:bodyPr/>
                    <a:lstStyle/>
                    <a:p>
                      <a:r>
                        <a:rPr lang="en-US" sz="2200" dirty="0">
                          <a:latin typeface="Times New Roman" panose="02020603050405020304" pitchFamily="18" charset="0"/>
                          <a:cs typeface="Times New Roman" panose="02020603050405020304" pitchFamily="18" charset="0"/>
                        </a:rPr>
                        <a:t>Moderate</a:t>
                      </a:r>
                      <a:endParaRPr lang="en-US" sz="22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2200" dirty="0">
                          <a:latin typeface="Times New Roman" panose="02020603050405020304" pitchFamily="18" charset="0"/>
                          <a:cs typeface="Times New Roman" panose="02020603050405020304" pitchFamily="18" charset="0"/>
                        </a:rPr>
                        <a:t>11</a:t>
                      </a:r>
                      <a:endParaRPr lang="en-US" sz="2200" dirty="0">
                        <a:latin typeface="Times New Roman" panose="02020603050405020304" pitchFamily="18" charset="0"/>
                        <a:cs typeface="Times New Roman" panose="02020603050405020304" pitchFamily="18" charset="0"/>
                      </a:endParaRPr>
                    </a:p>
                  </a:txBody>
                  <a:tcPr/>
                </a:tc>
              </a:tr>
              <a:tr h="554990">
                <a:tc>
                  <a:txBody>
                    <a:bodyPr/>
                    <a:lstStyle/>
                    <a:p>
                      <a:r>
                        <a:rPr lang="en-US" sz="2200" dirty="0">
                          <a:latin typeface="Times New Roman" panose="02020603050405020304" pitchFamily="18" charset="0"/>
                          <a:cs typeface="Times New Roman" panose="02020603050405020304" pitchFamily="18" charset="0"/>
                        </a:rPr>
                        <a:t>Severe</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latin typeface="Times New Roman" panose="02020603050405020304" pitchFamily="18" charset="0"/>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bl>
          </a:graphicData>
        </a:graphic>
      </p:graphicFrame>
      <p:sp>
        <p:nvSpPr>
          <p:cNvPr id="5" name="TextBox 4"/>
          <p:cNvSpPr txBox="1"/>
          <p:nvPr/>
        </p:nvSpPr>
        <p:spPr>
          <a:xfrm>
            <a:off x="-463065" y="3120891"/>
            <a:ext cx="6094428" cy="769441"/>
          </a:xfrm>
          <a:prstGeom prst="rect">
            <a:avLst/>
          </a:prstGeom>
          <a:noFill/>
        </p:spPr>
        <p:txBody>
          <a:bodyPr wrap="square">
            <a:spAutoFit/>
          </a:bodyPr>
          <a:lstStyle/>
          <a:p>
            <a:pPr marL="391795" marR="769620" algn="ctr">
              <a:spcBef>
                <a:spcPts val="450"/>
              </a:spcBef>
              <a:spcAft>
                <a:spcPts val="0"/>
              </a:spcAft>
            </a:pPr>
            <a:r>
              <a:rPr lang="en-US" sz="2200" b="1" dirty="0">
                <a:solidFill>
                  <a:srgbClr val="0070C0"/>
                </a:solidFill>
                <a:effectLst/>
                <a:latin typeface="Times New Roman" panose="02020603050405020304" pitchFamily="18" charset="0"/>
                <a:ea typeface="Times New Roman" panose="02020603050405020304" pitchFamily="18" charset="0"/>
              </a:rPr>
              <a:t>Primer</a:t>
            </a:r>
            <a:r>
              <a:rPr lang="en-US" sz="2200" b="1" spc="-5" dirty="0">
                <a:solidFill>
                  <a:srgbClr val="0070C0"/>
                </a:solidFill>
                <a:effectLst/>
                <a:latin typeface="Times New Roman" panose="02020603050405020304" pitchFamily="18" charset="0"/>
                <a:ea typeface="Times New Roman" panose="02020603050405020304" pitchFamily="18" charset="0"/>
              </a:rPr>
              <a:t> </a:t>
            </a:r>
            <a:r>
              <a:rPr lang="en-US" sz="2200" b="1" dirty="0">
                <a:solidFill>
                  <a:srgbClr val="0070C0"/>
                </a:solidFill>
                <a:effectLst/>
                <a:latin typeface="Times New Roman" panose="02020603050405020304" pitchFamily="18" charset="0"/>
                <a:ea typeface="Times New Roman" panose="02020603050405020304" pitchFamily="18" charset="0"/>
              </a:rPr>
              <a:t>Sequence</a:t>
            </a:r>
            <a:endParaRPr lang="en-IN" sz="2200" b="1" dirty="0">
              <a:solidFill>
                <a:srgbClr val="0070C0"/>
              </a:solidFill>
              <a:effectLst/>
              <a:latin typeface="Times New Roman" panose="02020603050405020304" pitchFamily="18" charset="0"/>
              <a:ea typeface="Times New Roman" panose="02020603050405020304" pitchFamily="18" charset="0"/>
            </a:endParaRPr>
          </a:p>
          <a:p>
            <a:pPr>
              <a:spcBef>
                <a:spcPts val="5"/>
              </a:spcBef>
            </a:pPr>
            <a:r>
              <a:rPr lang="en-US" sz="2200" b="1" dirty="0">
                <a:solidFill>
                  <a:srgbClr val="0070C0"/>
                </a:solidFill>
                <a:effectLst/>
                <a:latin typeface="Times New Roman" panose="02020603050405020304" pitchFamily="18" charset="0"/>
                <a:ea typeface="Times New Roman" panose="02020603050405020304" pitchFamily="18" charset="0"/>
              </a:rPr>
              <a:t> </a:t>
            </a:r>
            <a:endParaRPr lang="en-IN" sz="2200" b="1" dirty="0">
              <a:solidFill>
                <a:srgbClr val="0070C0"/>
              </a:solidFill>
              <a:effectLst/>
              <a:latin typeface="Times New Roman" panose="02020603050405020304" pitchFamily="18" charset="0"/>
              <a:ea typeface="Times New Roman" panose="02020603050405020304" pitchFamily="18" charset="0"/>
            </a:endParaRPr>
          </a:p>
        </p:txBody>
      </p:sp>
      <p:graphicFrame>
        <p:nvGraphicFramePr>
          <p:cNvPr id="6" name="Table 5"/>
          <p:cNvGraphicFramePr>
            <a:graphicFrameLocks noGrp="1"/>
          </p:cNvGraphicFramePr>
          <p:nvPr/>
        </p:nvGraphicFramePr>
        <p:xfrm>
          <a:off x="308610" y="3803015"/>
          <a:ext cx="7553325" cy="2057400"/>
        </p:xfrm>
        <a:graphic>
          <a:graphicData uri="http://schemas.openxmlformats.org/drawingml/2006/table">
            <a:tbl>
              <a:tblPr firstRow="1" firstCol="1" lastRow="1" lastCol="1" bandRow="1" bandCol="1">
                <a:tableStyleId>{5940675A-B579-460E-94D1-54222C63F5DA}</a:tableStyleId>
              </a:tblPr>
              <a:tblGrid>
                <a:gridCol w="985520"/>
                <a:gridCol w="1453515"/>
                <a:gridCol w="3528695"/>
                <a:gridCol w="1585595"/>
              </a:tblGrid>
              <a:tr h="685800">
                <a:tc>
                  <a:txBody>
                    <a:bodyPr/>
                    <a:lstStyle/>
                    <a:p>
                      <a:pPr marL="249555">
                        <a:spcBef>
                          <a:spcPts val="255"/>
                        </a:spcBef>
                        <a:spcAft>
                          <a:spcPts val="0"/>
                        </a:spcAft>
                      </a:pPr>
                      <a:r>
                        <a:rPr lang="en-US" sz="1800" b="1" dirty="0">
                          <a:effectLst/>
                          <a:latin typeface="Times New Roman" panose="02020603050405020304" pitchFamily="18" charset="0"/>
                          <a:cs typeface="Times New Roman" panose="02020603050405020304" pitchFamily="18" charset="0"/>
                        </a:rPr>
                        <a:t>GENE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10185" marR="206375" algn="ctr">
                        <a:spcBef>
                          <a:spcPts val="255"/>
                        </a:spcBef>
                        <a:spcAft>
                          <a:spcPts val="0"/>
                        </a:spcAft>
                      </a:pPr>
                      <a:r>
                        <a:rPr lang="en-US" sz="1800" b="1">
                          <a:effectLst/>
                          <a:latin typeface="Times New Roman" panose="02020603050405020304" pitchFamily="18" charset="0"/>
                          <a:cs typeface="Times New Roman" panose="02020603050405020304" pitchFamily="18" charset="0"/>
                        </a:rPr>
                        <a:t>PRIMER</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4520">
                        <a:spcBef>
                          <a:spcPts val="255"/>
                        </a:spcBef>
                        <a:spcAft>
                          <a:spcPts val="0"/>
                        </a:spcAft>
                      </a:pPr>
                      <a:r>
                        <a:rPr lang="en-US" sz="1800" b="1">
                          <a:effectLst/>
                          <a:latin typeface="Times New Roman" panose="02020603050405020304" pitchFamily="18" charset="0"/>
                          <a:cs typeface="Times New Roman" panose="02020603050405020304" pitchFamily="18" charset="0"/>
                        </a:rPr>
                        <a:t>SEQUENCE (5’</a:t>
                      </a:r>
                      <a:r>
                        <a:rPr lang="en-US" sz="1800" b="1" spc="-10">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 3’)</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5270" marR="245110" algn="ctr">
                        <a:spcBef>
                          <a:spcPts val="255"/>
                        </a:spcBef>
                        <a:spcAft>
                          <a:spcPts val="0"/>
                        </a:spcAft>
                      </a:pPr>
                      <a:r>
                        <a:rPr lang="en-US" sz="1800" b="1" dirty="0">
                          <a:effectLst/>
                          <a:latin typeface="Times New Roman" panose="02020603050405020304" pitchFamily="18" charset="0"/>
                          <a:cs typeface="Times New Roman" panose="02020603050405020304" pitchFamily="18" charset="0"/>
                        </a:rPr>
                        <a:t>LENGTH</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5800">
                <a:tc rowSpan="2">
                  <a:txBody>
                    <a:bodyPr/>
                    <a:lstStyle/>
                    <a:p>
                      <a:pPr>
                        <a:spcBef>
                          <a:spcPts val="30"/>
                        </a:spcBef>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cs typeface="Times New Roman" panose="02020603050405020304" pitchFamily="18" charset="0"/>
                      </a:endParaRPr>
                    </a:p>
                    <a:p>
                      <a:pPr marL="78740"/>
                      <a:r>
                        <a:rPr lang="en-US" sz="1800">
                          <a:effectLst/>
                          <a:latin typeface="Times New Roman" panose="02020603050405020304" pitchFamily="18" charset="0"/>
                          <a:cs typeface="Times New Roman" panose="02020603050405020304" pitchFamily="18" charset="0"/>
                        </a:rPr>
                        <a:t>Interleukin-2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10185" marR="205105" algn="ctr">
                        <a:spcBef>
                          <a:spcPts val="185"/>
                        </a:spcBef>
                        <a:spcAft>
                          <a:spcPts val="0"/>
                        </a:spcAft>
                      </a:pPr>
                      <a:r>
                        <a:rPr lang="en-US" sz="1800">
                          <a:effectLst/>
                          <a:latin typeface="Times New Roman" panose="02020603050405020304" pitchFamily="18" charset="0"/>
                          <a:cs typeface="Times New Roman" panose="02020603050405020304" pitchFamily="18" charset="0"/>
                        </a:rPr>
                        <a:t>Forward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88925" algn="r">
                        <a:spcBef>
                          <a:spcPts val="185"/>
                        </a:spcBef>
                        <a:spcAft>
                          <a:spcPts val="0"/>
                        </a:spcAft>
                      </a:pPr>
                      <a:r>
                        <a:rPr lang="en-US" sz="1800">
                          <a:effectLst/>
                          <a:latin typeface="Times New Roman" panose="02020603050405020304" pitchFamily="18" charset="0"/>
                          <a:cs typeface="Times New Roman" panose="02020603050405020304" pitchFamily="18" charset="0"/>
                        </a:rPr>
                        <a:t>AAGGACACCATTCCGTGGCT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635" marR="245110" algn="ctr">
                        <a:spcBef>
                          <a:spcPts val="185"/>
                        </a:spcBef>
                        <a:spcAft>
                          <a:spcPts val="0"/>
                        </a:spcAft>
                      </a:pPr>
                      <a:r>
                        <a:rPr lang="en-US"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85800">
                <a:tc vMerge="1">
                  <a:tcPr/>
                </a:tc>
                <a:tc>
                  <a:txBody>
                    <a:bodyPr/>
                    <a:lstStyle/>
                    <a:p>
                      <a:pPr marL="210185" marR="205740" algn="ctr">
                        <a:spcBef>
                          <a:spcPts val="150"/>
                        </a:spcBef>
                        <a:spcAft>
                          <a:spcPts val="0"/>
                        </a:spcAft>
                      </a:pPr>
                      <a:r>
                        <a:rPr lang="en-US" sz="1800">
                          <a:effectLst/>
                          <a:latin typeface="Times New Roman" panose="02020603050405020304" pitchFamily="18" charset="0"/>
                          <a:cs typeface="Times New Roman" panose="02020603050405020304" pitchFamily="18" charset="0"/>
                        </a:rPr>
                        <a:t>Reverse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7335" algn="r">
                        <a:spcBef>
                          <a:spcPts val="150"/>
                        </a:spcBef>
                        <a:spcAft>
                          <a:spcPts val="0"/>
                        </a:spcAft>
                      </a:pPr>
                      <a:r>
                        <a:rPr lang="en-US" sz="1800">
                          <a:effectLst/>
                          <a:latin typeface="Times New Roman" panose="02020603050405020304" pitchFamily="18" charset="0"/>
                          <a:cs typeface="Times New Roman" panose="02020603050405020304" pitchFamily="18" charset="0"/>
                        </a:rPr>
                        <a:t>CCGGTGTTCCTGCAGTTGAT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635" marR="245110" algn="ctr">
                        <a:spcBef>
                          <a:spcPts val="150"/>
                        </a:spcBef>
                        <a:spcAft>
                          <a:spcPts val="0"/>
                        </a:spcAft>
                      </a:pPr>
                      <a:r>
                        <a:rPr lang="en-US" sz="1800" dirty="0">
                          <a:effectLst/>
                          <a:latin typeface="Times New Roman" panose="02020603050405020304" pitchFamily="18" charset="0"/>
                          <a:cs typeface="Times New Roman" panose="02020603050405020304" pitchFamily="18" charset="0"/>
                        </a:rPr>
                        <a:t>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graphicFrame>
        <p:nvGraphicFramePr>
          <p:cNvPr id="8" name="Table 7"/>
          <p:cNvGraphicFramePr/>
          <p:nvPr/>
        </p:nvGraphicFramePr>
        <p:xfrm>
          <a:off x="5838825" y="643890"/>
          <a:ext cx="6093460" cy="2910840"/>
        </p:xfrm>
        <a:graphic>
          <a:graphicData uri="http://schemas.openxmlformats.org/drawingml/2006/table">
            <a:tbl>
              <a:tblPr firstRow="1" bandRow="1">
                <a:tableStyleId>{5C22544A-7EE6-4342-B048-85BDC9FD1C3A}</a:tableStyleId>
              </a:tblPr>
              <a:tblGrid>
                <a:gridCol w="608330"/>
                <a:gridCol w="2576830"/>
                <a:gridCol w="1080135"/>
                <a:gridCol w="1828165"/>
              </a:tblGrid>
              <a:tr h="0">
                <a:tc>
                  <a:txBody>
                    <a:bodyPr/>
                    <a:p>
                      <a:pPr>
                        <a:buNone/>
                      </a:pPr>
                      <a:r>
                        <a:rPr lang="en-US"/>
                        <a:t>S.N</a:t>
                      </a:r>
                      <a:endParaRPr lang="en-US"/>
                    </a:p>
                  </a:txBody>
                  <a:tcPr/>
                </a:tc>
                <a:tc>
                  <a:txBody>
                    <a:bodyPr/>
                    <a:p>
                      <a:pPr>
                        <a:buNone/>
                      </a:pPr>
                      <a:r>
                        <a:rPr lang="en-US"/>
                        <a:t>STEPS</a:t>
                      </a:r>
                      <a:endParaRPr lang="en-US"/>
                    </a:p>
                  </a:txBody>
                  <a:tcPr/>
                </a:tc>
                <a:tc>
                  <a:txBody>
                    <a:bodyPr/>
                    <a:p>
                      <a:pPr>
                        <a:buNone/>
                      </a:pPr>
                      <a:r>
                        <a:rPr lang="en-US"/>
                        <a:t>TEMP</a:t>
                      </a:r>
                      <a:endParaRPr lang="en-US"/>
                    </a:p>
                  </a:txBody>
                  <a:tcPr/>
                </a:tc>
                <a:tc>
                  <a:txBody>
                    <a:bodyPr/>
                    <a:p>
                      <a:pPr>
                        <a:buNone/>
                      </a:pPr>
                      <a:r>
                        <a:rPr lang="en-US"/>
                        <a:t>TIME</a:t>
                      </a:r>
                      <a:endParaRPr lang="en-US"/>
                    </a:p>
                  </a:txBody>
                  <a:tcPr/>
                </a:tc>
              </a:tr>
              <a:tr h="381000">
                <a:tc>
                  <a:txBody>
                    <a:bodyPr/>
                    <a:p>
                      <a:pPr>
                        <a:buNone/>
                      </a:pPr>
                      <a:r>
                        <a:rPr lang="en-US"/>
                        <a:t>1</a:t>
                      </a:r>
                      <a:endParaRPr lang="en-US"/>
                    </a:p>
                  </a:txBody>
                  <a:tcPr/>
                </a:tc>
                <a:tc>
                  <a:txBody>
                    <a:bodyPr/>
                    <a:p>
                      <a:pPr>
                        <a:buNone/>
                      </a:pPr>
                      <a:r>
                        <a:rPr lang="en-US"/>
                        <a:t>INITIAL DENATURATION</a:t>
                      </a:r>
                      <a:endParaRPr lang="en-US"/>
                    </a:p>
                  </a:txBody>
                  <a:tcPr/>
                </a:tc>
                <a:tc>
                  <a:txBody>
                    <a:bodyPr/>
                    <a:p>
                      <a:pPr>
                        <a:buNone/>
                      </a:pPr>
                      <a:r>
                        <a:rPr lang="en-US"/>
                        <a:t>94 C</a:t>
                      </a:r>
                      <a:endParaRPr lang="en-US"/>
                    </a:p>
                  </a:txBody>
                  <a:tcPr/>
                </a:tc>
                <a:tc>
                  <a:txBody>
                    <a:bodyPr/>
                    <a:p>
                      <a:pPr>
                        <a:buNone/>
                      </a:pPr>
                      <a:r>
                        <a:rPr lang="en-US"/>
                        <a:t>5 MINS</a:t>
                      </a:r>
                      <a:endParaRPr lang="en-US"/>
                    </a:p>
                  </a:txBody>
                  <a:tcPr/>
                </a:tc>
              </a:tr>
              <a:tr h="381000">
                <a:tc>
                  <a:txBody>
                    <a:bodyPr/>
                    <a:p>
                      <a:pPr>
                        <a:buNone/>
                      </a:pPr>
                      <a:r>
                        <a:rPr lang="en-US"/>
                        <a:t>2</a:t>
                      </a:r>
                      <a:endParaRPr lang="en-US"/>
                    </a:p>
                  </a:txBody>
                  <a:tcPr/>
                </a:tc>
                <a:tc>
                  <a:txBody>
                    <a:bodyPr/>
                    <a:p>
                      <a:pPr>
                        <a:buNone/>
                      </a:pPr>
                      <a:r>
                        <a:rPr lang="en-US"/>
                        <a:t>DENATURATION</a:t>
                      </a:r>
                      <a:endParaRPr lang="en-US"/>
                    </a:p>
                  </a:txBody>
                  <a:tcPr/>
                </a:tc>
                <a:tc>
                  <a:txBody>
                    <a:bodyPr/>
                    <a:p>
                      <a:pPr>
                        <a:buNone/>
                      </a:pPr>
                      <a:r>
                        <a:rPr lang="en-US"/>
                        <a:t>94 C</a:t>
                      </a:r>
                      <a:endParaRPr lang="en-US"/>
                    </a:p>
                  </a:txBody>
                  <a:tcPr/>
                </a:tc>
                <a:tc>
                  <a:txBody>
                    <a:bodyPr/>
                    <a:p>
                      <a:pPr>
                        <a:buNone/>
                      </a:pPr>
                      <a:r>
                        <a:rPr lang="en-US"/>
                        <a:t>60 SECONDS</a:t>
                      </a:r>
                      <a:endParaRPr lang="en-US"/>
                    </a:p>
                  </a:txBody>
                  <a:tcPr/>
                </a:tc>
              </a:tr>
              <a:tr h="381000">
                <a:tc>
                  <a:txBody>
                    <a:bodyPr/>
                    <a:p>
                      <a:pPr>
                        <a:buNone/>
                      </a:pPr>
                      <a:r>
                        <a:rPr lang="en-US"/>
                        <a:t>3</a:t>
                      </a:r>
                      <a:endParaRPr lang="en-US"/>
                    </a:p>
                  </a:txBody>
                  <a:tcPr/>
                </a:tc>
                <a:tc>
                  <a:txBody>
                    <a:bodyPr/>
                    <a:p>
                      <a:pPr>
                        <a:buNone/>
                      </a:pPr>
                      <a:r>
                        <a:rPr lang="en-US"/>
                        <a:t>ANNEALING</a:t>
                      </a:r>
                      <a:endParaRPr lang="en-US"/>
                    </a:p>
                  </a:txBody>
                  <a:tcPr/>
                </a:tc>
                <a:tc>
                  <a:txBody>
                    <a:bodyPr/>
                    <a:p>
                      <a:pPr>
                        <a:buNone/>
                      </a:pPr>
                      <a:r>
                        <a:rPr lang="en-US"/>
                        <a:t>55 C</a:t>
                      </a:r>
                      <a:endParaRPr lang="en-US"/>
                    </a:p>
                  </a:txBody>
                  <a:tcPr/>
                </a:tc>
                <a:tc>
                  <a:txBody>
                    <a:bodyPr/>
                    <a:p>
                      <a:pPr>
                        <a:buNone/>
                      </a:pPr>
                      <a:r>
                        <a:rPr lang="en-US"/>
                        <a:t>45 SECONDS</a:t>
                      </a:r>
                      <a:endParaRPr lang="en-US"/>
                    </a:p>
                  </a:txBody>
                  <a:tcPr/>
                </a:tc>
              </a:tr>
              <a:tr h="381000">
                <a:tc>
                  <a:txBody>
                    <a:bodyPr/>
                    <a:p>
                      <a:pPr>
                        <a:buNone/>
                      </a:pPr>
                      <a:r>
                        <a:rPr lang="en-US"/>
                        <a:t>4</a:t>
                      </a:r>
                      <a:endParaRPr lang="en-US"/>
                    </a:p>
                  </a:txBody>
                  <a:tcPr/>
                </a:tc>
                <a:tc>
                  <a:txBody>
                    <a:bodyPr/>
                    <a:p>
                      <a:pPr>
                        <a:buNone/>
                      </a:pPr>
                      <a:r>
                        <a:rPr lang="en-US"/>
                        <a:t>EXTENSION</a:t>
                      </a:r>
                      <a:endParaRPr lang="en-US"/>
                    </a:p>
                  </a:txBody>
                  <a:tcPr/>
                </a:tc>
                <a:tc>
                  <a:txBody>
                    <a:bodyPr/>
                    <a:p>
                      <a:pPr>
                        <a:buNone/>
                      </a:pPr>
                      <a:r>
                        <a:rPr lang="en-US"/>
                        <a:t>72 C</a:t>
                      </a:r>
                      <a:endParaRPr lang="en-US"/>
                    </a:p>
                  </a:txBody>
                  <a:tcPr/>
                </a:tc>
                <a:tc>
                  <a:txBody>
                    <a:bodyPr/>
                    <a:p>
                      <a:pPr>
                        <a:buNone/>
                      </a:pPr>
                      <a:r>
                        <a:rPr lang="en-US"/>
                        <a:t>45 SECONDS</a:t>
                      </a:r>
                      <a:endParaRPr lang="en-US"/>
                    </a:p>
                  </a:txBody>
                  <a:tcPr/>
                </a:tc>
              </a:tr>
              <a:tr h="381000">
                <a:tc>
                  <a:txBody>
                    <a:bodyPr/>
                    <a:p>
                      <a:pPr>
                        <a:buNone/>
                      </a:pPr>
                      <a:r>
                        <a:rPr lang="en-US"/>
                        <a:t>5</a:t>
                      </a:r>
                      <a:endParaRPr lang="en-US"/>
                    </a:p>
                  </a:txBody>
                  <a:tcPr/>
                </a:tc>
                <a:tc>
                  <a:txBody>
                    <a:bodyPr/>
                    <a:p>
                      <a:pPr>
                        <a:buNone/>
                      </a:pPr>
                      <a:r>
                        <a:rPr lang="en-US"/>
                        <a:t>FINAL EXTENSION</a:t>
                      </a:r>
                      <a:endParaRPr lang="en-US"/>
                    </a:p>
                  </a:txBody>
                  <a:tcPr/>
                </a:tc>
                <a:tc>
                  <a:txBody>
                    <a:bodyPr/>
                    <a:p>
                      <a:pPr>
                        <a:buNone/>
                      </a:pPr>
                      <a:r>
                        <a:rPr lang="en-US"/>
                        <a:t>72 C</a:t>
                      </a:r>
                      <a:endParaRPr lang="en-US"/>
                    </a:p>
                  </a:txBody>
                  <a:tcPr/>
                </a:tc>
                <a:tc>
                  <a:txBody>
                    <a:bodyPr/>
                    <a:p>
                      <a:pPr>
                        <a:buNone/>
                      </a:pPr>
                      <a:r>
                        <a:rPr lang="en-US"/>
                        <a:t>   7 MINS</a:t>
                      </a:r>
                      <a:endParaRPr lang="en-US"/>
                    </a:p>
                  </a:txBody>
                  <a:tcPr/>
                </a:tc>
              </a:tr>
              <a:tr h="381000">
                <a:tc>
                  <a:txBody>
                    <a:bodyPr/>
                    <a:p>
                      <a:pPr>
                        <a:buNone/>
                      </a:pPr>
                      <a:r>
                        <a:rPr lang="en-US"/>
                        <a:t>6</a:t>
                      </a:r>
                      <a:endParaRPr lang="en-US"/>
                    </a:p>
                  </a:txBody>
                  <a:tcPr/>
                </a:tc>
                <a:tc>
                  <a:txBody>
                    <a:bodyPr/>
                    <a:p>
                      <a:pPr>
                        <a:buNone/>
                      </a:pPr>
                      <a:r>
                        <a:rPr lang="en-US"/>
                        <a:t>HOLD</a:t>
                      </a:r>
                      <a:endParaRPr lang="en-US"/>
                    </a:p>
                  </a:txBody>
                  <a:tcPr/>
                </a:tc>
                <a:tc>
                  <a:txBody>
                    <a:bodyPr/>
                    <a:p>
                      <a:pPr>
                        <a:buNone/>
                      </a:pPr>
                      <a:r>
                        <a:rPr lang="en-US"/>
                        <a:t>  4 C</a:t>
                      </a:r>
                      <a:endParaRPr lang="en-US"/>
                    </a:p>
                  </a:txBody>
                  <a:tcPr/>
                </a:tc>
                <a:tc>
                  <a:txBody>
                    <a:bodyPr/>
                    <a:p>
                      <a:pPr>
                        <a:buNone/>
                      </a:pPr>
                      <a:endParaRPr lang="en-US"/>
                    </a:p>
                  </a:txBody>
                  <a:tcPr/>
                </a:tc>
              </a:tr>
            </a:tbl>
          </a:graphicData>
        </a:graphic>
      </p:graphicFrame>
      <p:sp>
        <p:nvSpPr>
          <p:cNvPr id="9" name="Text Box 8"/>
          <p:cNvSpPr txBox="1"/>
          <p:nvPr/>
        </p:nvSpPr>
        <p:spPr>
          <a:xfrm>
            <a:off x="7861935" y="161925"/>
            <a:ext cx="2061210" cy="368300"/>
          </a:xfrm>
          <a:prstGeom prst="rect">
            <a:avLst/>
          </a:prstGeom>
          <a:noFill/>
        </p:spPr>
        <p:txBody>
          <a:bodyPr wrap="square" rtlCol="0">
            <a:spAutoFit/>
          </a:bodyPr>
          <a:p>
            <a:r>
              <a:rPr lang="en-US" b="1">
                <a:solidFill>
                  <a:schemeClr val="accent1"/>
                </a:solidFill>
              </a:rPr>
              <a:t>PCR PROGRAM</a:t>
            </a:r>
            <a:endParaRPr lang="en-US" b="1">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8"/>
          <p:cNvSpPr/>
          <p:nvPr/>
        </p:nvSpPr>
        <p:spPr>
          <a:xfrm>
            <a:off x="448945" y="1769110"/>
            <a:ext cx="2383155" cy="156654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30 CASE AND 30 SAMPLES WERE COLLECTED</a:t>
            </a:r>
            <a:endParaRPr lang="en-US"/>
          </a:p>
        </p:txBody>
      </p:sp>
      <p:sp>
        <p:nvSpPr>
          <p:cNvPr id="62" name="Rounded Rectangle 9"/>
          <p:cNvSpPr/>
          <p:nvPr/>
        </p:nvSpPr>
        <p:spPr>
          <a:xfrm>
            <a:off x="4324985" y="1825625"/>
            <a:ext cx="2684780" cy="148844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ISOLATION OF DNA BY SALTING OUT METHOD </a:t>
            </a:r>
            <a:endParaRPr lang="en-US"/>
          </a:p>
        </p:txBody>
      </p:sp>
      <p:sp>
        <p:nvSpPr>
          <p:cNvPr id="63" name="Rounded Rectangle 10"/>
          <p:cNvSpPr/>
          <p:nvPr/>
        </p:nvSpPr>
        <p:spPr>
          <a:xfrm>
            <a:off x="8502650" y="1847850"/>
            <a:ext cx="2831465" cy="140970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AGAROSE GEL ELECTROPHORESIS WAS DONE TO CHECK DNA QUALITY</a:t>
            </a:r>
            <a:endParaRPr lang="en-US"/>
          </a:p>
        </p:txBody>
      </p:sp>
      <p:sp>
        <p:nvSpPr>
          <p:cNvPr id="64" name="Rounded Rectangle 11"/>
          <p:cNvSpPr/>
          <p:nvPr/>
        </p:nvSpPr>
        <p:spPr>
          <a:xfrm>
            <a:off x="448945" y="4408805"/>
            <a:ext cx="2383155" cy="162052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DNA SEQUENCING WAS DONE.</a:t>
            </a:r>
            <a:endParaRPr lang="en-US"/>
          </a:p>
        </p:txBody>
      </p:sp>
      <p:sp>
        <p:nvSpPr>
          <p:cNvPr id="65" name="Rounded Rectangle 12"/>
          <p:cNvSpPr/>
          <p:nvPr/>
        </p:nvSpPr>
        <p:spPr>
          <a:xfrm>
            <a:off x="4385310" y="4462780"/>
            <a:ext cx="2564765" cy="1566545"/>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STANDARD PCR WAS PERFORMED AND  CONFIRMED BY 2% AGAROSE GEL</a:t>
            </a:r>
            <a:endParaRPr lang="en-US"/>
          </a:p>
        </p:txBody>
      </p:sp>
      <p:sp>
        <p:nvSpPr>
          <p:cNvPr id="66" name="Rounded Rectangle 13"/>
          <p:cNvSpPr/>
          <p:nvPr/>
        </p:nvSpPr>
        <p:spPr>
          <a:xfrm>
            <a:off x="8629650" y="4540885"/>
            <a:ext cx="2704465" cy="1488440"/>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GRADIENT PCR WAS PERFORMED TO STANDARDISE THE ANNEALING TEMPERATURE</a:t>
            </a:r>
            <a:endParaRPr lang="en-US"/>
          </a:p>
        </p:txBody>
      </p:sp>
      <p:sp>
        <p:nvSpPr>
          <p:cNvPr id="67" name="Right Arrow 14"/>
          <p:cNvSpPr/>
          <p:nvPr/>
        </p:nvSpPr>
        <p:spPr>
          <a:xfrm>
            <a:off x="3216275" y="2381251"/>
            <a:ext cx="827824" cy="267682"/>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14"/>
          <p:cNvSpPr/>
          <p:nvPr/>
        </p:nvSpPr>
        <p:spPr>
          <a:xfrm>
            <a:off x="7338652" y="2418541"/>
            <a:ext cx="827824" cy="267682"/>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14"/>
          <p:cNvSpPr/>
          <p:nvPr/>
        </p:nvSpPr>
        <p:spPr>
          <a:xfrm rot="5239816">
            <a:off x="9649402" y="3714856"/>
            <a:ext cx="827824" cy="267682"/>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14"/>
          <p:cNvSpPr/>
          <p:nvPr/>
        </p:nvSpPr>
        <p:spPr>
          <a:xfrm rot="10800000">
            <a:off x="7338652" y="5085224"/>
            <a:ext cx="827824" cy="267682"/>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14"/>
          <p:cNvSpPr/>
          <p:nvPr/>
        </p:nvSpPr>
        <p:spPr>
          <a:xfrm rot="10800000">
            <a:off x="3216275" y="5046000"/>
            <a:ext cx="827824" cy="267682"/>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69060" y="265073"/>
            <a:ext cx="6094428" cy="430887"/>
          </a:xfrm>
          <a:prstGeom prst="rect">
            <a:avLst/>
          </a:prstGeom>
          <a:noFill/>
        </p:spPr>
        <p:txBody>
          <a:bodyPr wrap="square">
            <a:spAutoFit/>
          </a:bodyPr>
          <a:lstStyle/>
          <a:p>
            <a:r>
              <a:rPr lang="en-US" sz="2200" b="1" dirty="0">
                <a:solidFill>
                  <a:srgbClr val="0070C0"/>
                </a:solidFill>
                <a:latin typeface="Times New Roman" panose="02020603050405020304" pitchFamily="18" charset="0"/>
                <a:cs typeface="Times New Roman" panose="02020603050405020304" pitchFamily="18" charset="0"/>
              </a:rPr>
              <a:t>METHODOLOGY</a:t>
            </a:r>
            <a:endParaRPr lang="en-IN" sz="22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53998"/>
          </a:xfrm>
          <a:prstGeom prst="rect">
            <a:avLst/>
          </a:prstGeom>
          <a:noFill/>
        </p:spPr>
        <p:txBody>
          <a:bodyPr wrap="square" rtlCol="0">
            <a:spAutoFit/>
          </a:bodyPr>
          <a:lstStyle/>
          <a:p>
            <a:pPr algn="ctr"/>
            <a:r>
              <a:rPr lang="en-US" sz="3000" b="1" dirty="0">
                <a:solidFill>
                  <a:srgbClr val="FF0000"/>
                </a:solidFill>
                <a:latin typeface="Times New Roman" panose="02020603050405020304" pitchFamily="18" charset="0"/>
                <a:cs typeface="Times New Roman" panose="02020603050405020304" pitchFamily="18" charset="0"/>
              </a:rPr>
              <a:t>RESULTS</a:t>
            </a:r>
            <a:endParaRPr lang="en-IN" sz="3000" b="1" dirty="0">
              <a:solidFill>
                <a:srgbClr val="FF0000"/>
              </a:solidFill>
              <a:latin typeface="Times New Roman" panose="02020603050405020304" pitchFamily="18" charset="0"/>
              <a:cs typeface="Times New Roman" panose="02020603050405020304" pitchFamily="18" charset="0"/>
            </a:endParaRPr>
          </a:p>
        </p:txBody>
      </p:sp>
      <p:grpSp>
        <p:nvGrpSpPr>
          <p:cNvPr id="7" name="Group 2"/>
          <p:cNvGrpSpPr/>
          <p:nvPr/>
        </p:nvGrpSpPr>
        <p:grpSpPr bwMode="auto">
          <a:xfrm>
            <a:off x="576710" y="1269526"/>
            <a:ext cx="1787934" cy="2482342"/>
            <a:chOff x="2335" y="-3171"/>
            <a:chExt cx="2441" cy="3496"/>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2" y="-3035"/>
              <a:ext cx="2164" cy="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p:nvPr/>
          </p:nvSpPr>
          <p:spPr bwMode="auto">
            <a:xfrm>
              <a:off x="2335" y="-3171"/>
              <a:ext cx="2441" cy="3496"/>
            </a:xfrm>
            <a:custGeom>
              <a:avLst/>
              <a:gdLst>
                <a:gd name="T0" fmla="+- 0 4664 2335"/>
                <a:gd name="T1" fmla="*/ T0 w 2441"/>
                <a:gd name="T2" fmla="+- 0 -3059 -3171"/>
                <a:gd name="T3" fmla="*/ -3059 h 3496"/>
                <a:gd name="T4" fmla="+- 0 2447 2335"/>
                <a:gd name="T5" fmla="*/ T4 w 2441"/>
                <a:gd name="T6" fmla="+- 0 -3059 -3171"/>
                <a:gd name="T7" fmla="*/ -3059 h 3496"/>
                <a:gd name="T8" fmla="+- 0 2447 2335"/>
                <a:gd name="T9" fmla="*/ T8 w 2441"/>
                <a:gd name="T10" fmla="+- 0 -3031 -3171"/>
                <a:gd name="T11" fmla="*/ -3031 h 3496"/>
                <a:gd name="T12" fmla="+- 0 2447 2335"/>
                <a:gd name="T13" fmla="*/ T12 w 2441"/>
                <a:gd name="T14" fmla="+- 0 185 -3171"/>
                <a:gd name="T15" fmla="*/ 185 h 3496"/>
                <a:gd name="T16" fmla="+- 0 2447 2335"/>
                <a:gd name="T17" fmla="*/ T16 w 2441"/>
                <a:gd name="T18" fmla="+- 0 213 -3171"/>
                <a:gd name="T19" fmla="*/ 213 h 3496"/>
                <a:gd name="T20" fmla="+- 0 4664 2335"/>
                <a:gd name="T21" fmla="*/ T20 w 2441"/>
                <a:gd name="T22" fmla="+- 0 213 -3171"/>
                <a:gd name="T23" fmla="*/ 213 h 3496"/>
                <a:gd name="T24" fmla="+- 0 4664 2335"/>
                <a:gd name="T25" fmla="*/ T24 w 2441"/>
                <a:gd name="T26" fmla="+- 0 185 -3171"/>
                <a:gd name="T27" fmla="*/ 185 h 3496"/>
                <a:gd name="T28" fmla="+- 0 2475 2335"/>
                <a:gd name="T29" fmla="*/ T28 w 2441"/>
                <a:gd name="T30" fmla="+- 0 185 -3171"/>
                <a:gd name="T31" fmla="*/ 185 h 3496"/>
                <a:gd name="T32" fmla="+- 0 2475 2335"/>
                <a:gd name="T33" fmla="*/ T32 w 2441"/>
                <a:gd name="T34" fmla="+- 0 -3031 -3171"/>
                <a:gd name="T35" fmla="*/ -3031 h 3496"/>
                <a:gd name="T36" fmla="+- 0 4636 2335"/>
                <a:gd name="T37" fmla="*/ T36 w 2441"/>
                <a:gd name="T38" fmla="+- 0 -3031 -3171"/>
                <a:gd name="T39" fmla="*/ -3031 h 3496"/>
                <a:gd name="T40" fmla="+- 0 4636 2335"/>
                <a:gd name="T41" fmla="*/ T40 w 2441"/>
                <a:gd name="T42" fmla="+- 0 185 -3171"/>
                <a:gd name="T43" fmla="*/ 185 h 3496"/>
                <a:gd name="T44" fmla="+- 0 4664 2335"/>
                <a:gd name="T45" fmla="*/ T44 w 2441"/>
                <a:gd name="T46" fmla="+- 0 185 -3171"/>
                <a:gd name="T47" fmla="*/ 185 h 3496"/>
                <a:gd name="T48" fmla="+- 0 4664 2335"/>
                <a:gd name="T49" fmla="*/ T48 w 2441"/>
                <a:gd name="T50" fmla="+- 0 -3031 -3171"/>
                <a:gd name="T51" fmla="*/ -3031 h 3496"/>
                <a:gd name="T52" fmla="+- 0 4664 2335"/>
                <a:gd name="T53" fmla="*/ T52 w 2441"/>
                <a:gd name="T54" fmla="+- 0 -3059 -3171"/>
                <a:gd name="T55" fmla="*/ -3059 h 3496"/>
                <a:gd name="T56" fmla="+- 0 4776 2335"/>
                <a:gd name="T57" fmla="*/ T56 w 2441"/>
                <a:gd name="T58" fmla="+- 0 -3171 -3171"/>
                <a:gd name="T59" fmla="*/ -3171 h 3496"/>
                <a:gd name="T60" fmla="+- 0 2335 2335"/>
                <a:gd name="T61" fmla="*/ T60 w 2441"/>
                <a:gd name="T62" fmla="+- 0 -3171 -3171"/>
                <a:gd name="T63" fmla="*/ -3171 h 3496"/>
                <a:gd name="T64" fmla="+- 0 2335 2335"/>
                <a:gd name="T65" fmla="*/ T64 w 2441"/>
                <a:gd name="T66" fmla="+- 0 -3087 -3171"/>
                <a:gd name="T67" fmla="*/ -3087 h 3496"/>
                <a:gd name="T68" fmla="+- 0 2335 2335"/>
                <a:gd name="T69" fmla="*/ T68 w 2441"/>
                <a:gd name="T70" fmla="+- 0 241 -3171"/>
                <a:gd name="T71" fmla="*/ 241 h 3496"/>
                <a:gd name="T72" fmla="+- 0 2335 2335"/>
                <a:gd name="T73" fmla="*/ T72 w 2441"/>
                <a:gd name="T74" fmla="+- 0 325 -3171"/>
                <a:gd name="T75" fmla="*/ 325 h 3496"/>
                <a:gd name="T76" fmla="+- 0 4776 2335"/>
                <a:gd name="T77" fmla="*/ T76 w 2441"/>
                <a:gd name="T78" fmla="+- 0 325 -3171"/>
                <a:gd name="T79" fmla="*/ 325 h 3496"/>
                <a:gd name="T80" fmla="+- 0 4776 2335"/>
                <a:gd name="T81" fmla="*/ T80 w 2441"/>
                <a:gd name="T82" fmla="+- 0 241 -3171"/>
                <a:gd name="T83" fmla="*/ 241 h 3496"/>
                <a:gd name="T84" fmla="+- 0 2419 2335"/>
                <a:gd name="T85" fmla="*/ T84 w 2441"/>
                <a:gd name="T86" fmla="+- 0 241 -3171"/>
                <a:gd name="T87" fmla="*/ 241 h 3496"/>
                <a:gd name="T88" fmla="+- 0 2419 2335"/>
                <a:gd name="T89" fmla="*/ T88 w 2441"/>
                <a:gd name="T90" fmla="+- 0 -3087 -3171"/>
                <a:gd name="T91" fmla="*/ -3087 h 3496"/>
                <a:gd name="T92" fmla="+- 0 4692 2335"/>
                <a:gd name="T93" fmla="*/ T92 w 2441"/>
                <a:gd name="T94" fmla="+- 0 -3087 -3171"/>
                <a:gd name="T95" fmla="*/ -3087 h 3496"/>
                <a:gd name="T96" fmla="+- 0 4692 2335"/>
                <a:gd name="T97" fmla="*/ T96 w 2441"/>
                <a:gd name="T98" fmla="+- 0 241 -3171"/>
                <a:gd name="T99" fmla="*/ 241 h 3496"/>
                <a:gd name="T100" fmla="+- 0 4776 2335"/>
                <a:gd name="T101" fmla="*/ T100 w 2441"/>
                <a:gd name="T102" fmla="+- 0 241 -3171"/>
                <a:gd name="T103" fmla="*/ 241 h 3496"/>
                <a:gd name="T104" fmla="+- 0 4776 2335"/>
                <a:gd name="T105" fmla="*/ T104 w 2441"/>
                <a:gd name="T106" fmla="+- 0 -3087 -3171"/>
                <a:gd name="T107" fmla="*/ -3087 h 3496"/>
                <a:gd name="T108" fmla="+- 0 4776 2335"/>
                <a:gd name="T109" fmla="*/ T108 w 2441"/>
                <a:gd name="T110" fmla="+- 0 -3171 -3171"/>
                <a:gd name="T111" fmla="*/ -3171 h 34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2441" h="3496">
                  <a:moveTo>
                    <a:pt x="2329" y="112"/>
                  </a:moveTo>
                  <a:lnTo>
                    <a:pt x="112" y="112"/>
                  </a:lnTo>
                  <a:lnTo>
                    <a:pt x="112" y="140"/>
                  </a:lnTo>
                  <a:lnTo>
                    <a:pt x="112" y="3356"/>
                  </a:lnTo>
                  <a:lnTo>
                    <a:pt x="112" y="3384"/>
                  </a:lnTo>
                  <a:lnTo>
                    <a:pt x="2329" y="3384"/>
                  </a:lnTo>
                  <a:lnTo>
                    <a:pt x="2329" y="3356"/>
                  </a:lnTo>
                  <a:lnTo>
                    <a:pt x="140" y="3356"/>
                  </a:lnTo>
                  <a:lnTo>
                    <a:pt x="140" y="140"/>
                  </a:lnTo>
                  <a:lnTo>
                    <a:pt x="2301" y="140"/>
                  </a:lnTo>
                  <a:lnTo>
                    <a:pt x="2301" y="3356"/>
                  </a:lnTo>
                  <a:lnTo>
                    <a:pt x="2329" y="3356"/>
                  </a:lnTo>
                  <a:lnTo>
                    <a:pt x="2329" y="140"/>
                  </a:lnTo>
                  <a:lnTo>
                    <a:pt x="2329" y="112"/>
                  </a:lnTo>
                  <a:close/>
                  <a:moveTo>
                    <a:pt x="2441" y="0"/>
                  </a:moveTo>
                  <a:lnTo>
                    <a:pt x="0" y="0"/>
                  </a:lnTo>
                  <a:lnTo>
                    <a:pt x="0" y="84"/>
                  </a:lnTo>
                  <a:lnTo>
                    <a:pt x="0" y="3412"/>
                  </a:lnTo>
                  <a:lnTo>
                    <a:pt x="0" y="3496"/>
                  </a:lnTo>
                  <a:lnTo>
                    <a:pt x="2441" y="3496"/>
                  </a:lnTo>
                  <a:lnTo>
                    <a:pt x="2441" y="3412"/>
                  </a:lnTo>
                  <a:lnTo>
                    <a:pt x="84" y="3412"/>
                  </a:lnTo>
                  <a:lnTo>
                    <a:pt x="84" y="84"/>
                  </a:lnTo>
                  <a:lnTo>
                    <a:pt x="2357" y="84"/>
                  </a:lnTo>
                  <a:lnTo>
                    <a:pt x="2357" y="3412"/>
                  </a:lnTo>
                  <a:lnTo>
                    <a:pt x="2441" y="3412"/>
                  </a:lnTo>
                  <a:lnTo>
                    <a:pt x="2441" y="84"/>
                  </a:lnTo>
                  <a:lnTo>
                    <a:pt x="244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grpSp>
        <p:nvGrpSpPr>
          <p:cNvPr id="9" name="Group 5"/>
          <p:cNvGrpSpPr/>
          <p:nvPr/>
        </p:nvGrpSpPr>
        <p:grpSpPr bwMode="auto">
          <a:xfrm>
            <a:off x="3210398" y="909343"/>
            <a:ext cx="3679546" cy="2842525"/>
            <a:chOff x="5530" y="-3771"/>
            <a:chExt cx="5266" cy="409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 y="-3635"/>
              <a:ext cx="4987" cy="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7"/>
            <p:cNvSpPr/>
            <p:nvPr/>
          </p:nvSpPr>
          <p:spPr bwMode="auto">
            <a:xfrm>
              <a:off x="5530" y="-3771"/>
              <a:ext cx="5266" cy="4090"/>
            </a:xfrm>
            <a:custGeom>
              <a:avLst/>
              <a:gdLst>
                <a:gd name="T0" fmla="+- 0 10684 5530"/>
                <a:gd name="T1" fmla="*/ T0 w 5266"/>
                <a:gd name="T2" fmla="+- 0 -3659 -3771"/>
                <a:gd name="T3" fmla="*/ -3659 h 4090"/>
                <a:gd name="T4" fmla="+- 0 5642 5530"/>
                <a:gd name="T5" fmla="*/ T4 w 5266"/>
                <a:gd name="T6" fmla="+- 0 -3659 -3771"/>
                <a:gd name="T7" fmla="*/ -3659 h 4090"/>
                <a:gd name="T8" fmla="+- 0 5642 5530"/>
                <a:gd name="T9" fmla="*/ T8 w 5266"/>
                <a:gd name="T10" fmla="+- 0 -3631 -3771"/>
                <a:gd name="T11" fmla="*/ -3631 h 4090"/>
                <a:gd name="T12" fmla="+- 0 5642 5530"/>
                <a:gd name="T13" fmla="*/ T12 w 5266"/>
                <a:gd name="T14" fmla="+- 0 179 -3771"/>
                <a:gd name="T15" fmla="*/ 179 h 4090"/>
                <a:gd name="T16" fmla="+- 0 5642 5530"/>
                <a:gd name="T17" fmla="*/ T16 w 5266"/>
                <a:gd name="T18" fmla="+- 0 207 -3771"/>
                <a:gd name="T19" fmla="*/ 207 h 4090"/>
                <a:gd name="T20" fmla="+- 0 10684 5530"/>
                <a:gd name="T21" fmla="*/ T20 w 5266"/>
                <a:gd name="T22" fmla="+- 0 207 -3771"/>
                <a:gd name="T23" fmla="*/ 207 h 4090"/>
                <a:gd name="T24" fmla="+- 0 10684 5530"/>
                <a:gd name="T25" fmla="*/ T24 w 5266"/>
                <a:gd name="T26" fmla="+- 0 179 -3771"/>
                <a:gd name="T27" fmla="*/ 179 h 4090"/>
                <a:gd name="T28" fmla="+- 0 5670 5530"/>
                <a:gd name="T29" fmla="*/ T28 w 5266"/>
                <a:gd name="T30" fmla="+- 0 179 -3771"/>
                <a:gd name="T31" fmla="*/ 179 h 4090"/>
                <a:gd name="T32" fmla="+- 0 5670 5530"/>
                <a:gd name="T33" fmla="*/ T32 w 5266"/>
                <a:gd name="T34" fmla="+- 0 -3631 -3771"/>
                <a:gd name="T35" fmla="*/ -3631 h 4090"/>
                <a:gd name="T36" fmla="+- 0 10656 5530"/>
                <a:gd name="T37" fmla="*/ T36 w 5266"/>
                <a:gd name="T38" fmla="+- 0 -3631 -3771"/>
                <a:gd name="T39" fmla="*/ -3631 h 4090"/>
                <a:gd name="T40" fmla="+- 0 10656 5530"/>
                <a:gd name="T41" fmla="*/ T40 w 5266"/>
                <a:gd name="T42" fmla="+- 0 178 -3771"/>
                <a:gd name="T43" fmla="*/ 178 h 4090"/>
                <a:gd name="T44" fmla="+- 0 10684 5530"/>
                <a:gd name="T45" fmla="*/ T44 w 5266"/>
                <a:gd name="T46" fmla="+- 0 178 -3771"/>
                <a:gd name="T47" fmla="*/ 178 h 4090"/>
                <a:gd name="T48" fmla="+- 0 10684 5530"/>
                <a:gd name="T49" fmla="*/ T48 w 5266"/>
                <a:gd name="T50" fmla="+- 0 -3631 -3771"/>
                <a:gd name="T51" fmla="*/ -3631 h 4090"/>
                <a:gd name="T52" fmla="+- 0 10684 5530"/>
                <a:gd name="T53" fmla="*/ T52 w 5266"/>
                <a:gd name="T54" fmla="+- 0 -3659 -3771"/>
                <a:gd name="T55" fmla="*/ -3659 h 4090"/>
                <a:gd name="T56" fmla="+- 0 10796 5530"/>
                <a:gd name="T57" fmla="*/ T56 w 5266"/>
                <a:gd name="T58" fmla="+- 0 -3771 -3771"/>
                <a:gd name="T59" fmla="*/ -3771 h 4090"/>
                <a:gd name="T60" fmla="+- 0 5530 5530"/>
                <a:gd name="T61" fmla="*/ T60 w 5266"/>
                <a:gd name="T62" fmla="+- 0 -3771 -3771"/>
                <a:gd name="T63" fmla="*/ -3771 h 4090"/>
                <a:gd name="T64" fmla="+- 0 5530 5530"/>
                <a:gd name="T65" fmla="*/ T64 w 5266"/>
                <a:gd name="T66" fmla="+- 0 -3687 -3771"/>
                <a:gd name="T67" fmla="*/ -3687 h 4090"/>
                <a:gd name="T68" fmla="+- 0 5530 5530"/>
                <a:gd name="T69" fmla="*/ T68 w 5266"/>
                <a:gd name="T70" fmla="+- 0 235 -3771"/>
                <a:gd name="T71" fmla="*/ 235 h 4090"/>
                <a:gd name="T72" fmla="+- 0 5530 5530"/>
                <a:gd name="T73" fmla="*/ T72 w 5266"/>
                <a:gd name="T74" fmla="+- 0 319 -3771"/>
                <a:gd name="T75" fmla="*/ 319 h 4090"/>
                <a:gd name="T76" fmla="+- 0 10796 5530"/>
                <a:gd name="T77" fmla="*/ T76 w 5266"/>
                <a:gd name="T78" fmla="+- 0 319 -3771"/>
                <a:gd name="T79" fmla="*/ 319 h 4090"/>
                <a:gd name="T80" fmla="+- 0 10796 5530"/>
                <a:gd name="T81" fmla="*/ T80 w 5266"/>
                <a:gd name="T82" fmla="+- 0 235 -3771"/>
                <a:gd name="T83" fmla="*/ 235 h 4090"/>
                <a:gd name="T84" fmla="+- 0 5614 5530"/>
                <a:gd name="T85" fmla="*/ T84 w 5266"/>
                <a:gd name="T86" fmla="+- 0 235 -3771"/>
                <a:gd name="T87" fmla="*/ 235 h 4090"/>
                <a:gd name="T88" fmla="+- 0 5614 5530"/>
                <a:gd name="T89" fmla="*/ T88 w 5266"/>
                <a:gd name="T90" fmla="+- 0 -3687 -3771"/>
                <a:gd name="T91" fmla="*/ -3687 h 4090"/>
                <a:gd name="T92" fmla="+- 0 10712 5530"/>
                <a:gd name="T93" fmla="*/ T92 w 5266"/>
                <a:gd name="T94" fmla="+- 0 -3687 -3771"/>
                <a:gd name="T95" fmla="*/ -3687 h 4090"/>
                <a:gd name="T96" fmla="+- 0 10712 5530"/>
                <a:gd name="T97" fmla="*/ T96 w 5266"/>
                <a:gd name="T98" fmla="+- 0 234 -3771"/>
                <a:gd name="T99" fmla="*/ 234 h 4090"/>
                <a:gd name="T100" fmla="+- 0 10796 5530"/>
                <a:gd name="T101" fmla="*/ T100 w 5266"/>
                <a:gd name="T102" fmla="+- 0 234 -3771"/>
                <a:gd name="T103" fmla="*/ 234 h 4090"/>
                <a:gd name="T104" fmla="+- 0 10796 5530"/>
                <a:gd name="T105" fmla="*/ T104 w 5266"/>
                <a:gd name="T106" fmla="+- 0 -3687 -3771"/>
                <a:gd name="T107" fmla="*/ -3687 h 4090"/>
                <a:gd name="T108" fmla="+- 0 10796 5530"/>
                <a:gd name="T109" fmla="*/ T108 w 5266"/>
                <a:gd name="T110" fmla="+- 0 -3771 -3771"/>
                <a:gd name="T111" fmla="*/ -3771 h 409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5266" h="4090">
                  <a:moveTo>
                    <a:pt x="5154" y="112"/>
                  </a:moveTo>
                  <a:lnTo>
                    <a:pt x="112" y="112"/>
                  </a:lnTo>
                  <a:lnTo>
                    <a:pt x="112" y="140"/>
                  </a:lnTo>
                  <a:lnTo>
                    <a:pt x="112" y="3950"/>
                  </a:lnTo>
                  <a:lnTo>
                    <a:pt x="112" y="3978"/>
                  </a:lnTo>
                  <a:lnTo>
                    <a:pt x="5154" y="3978"/>
                  </a:lnTo>
                  <a:lnTo>
                    <a:pt x="5154" y="3950"/>
                  </a:lnTo>
                  <a:lnTo>
                    <a:pt x="140" y="3950"/>
                  </a:lnTo>
                  <a:lnTo>
                    <a:pt x="140" y="140"/>
                  </a:lnTo>
                  <a:lnTo>
                    <a:pt x="5126" y="140"/>
                  </a:lnTo>
                  <a:lnTo>
                    <a:pt x="5126" y="3949"/>
                  </a:lnTo>
                  <a:lnTo>
                    <a:pt x="5154" y="3949"/>
                  </a:lnTo>
                  <a:lnTo>
                    <a:pt x="5154" y="140"/>
                  </a:lnTo>
                  <a:lnTo>
                    <a:pt x="5154" y="112"/>
                  </a:lnTo>
                  <a:close/>
                  <a:moveTo>
                    <a:pt x="5266" y="0"/>
                  </a:moveTo>
                  <a:lnTo>
                    <a:pt x="0" y="0"/>
                  </a:lnTo>
                  <a:lnTo>
                    <a:pt x="0" y="84"/>
                  </a:lnTo>
                  <a:lnTo>
                    <a:pt x="0" y="4006"/>
                  </a:lnTo>
                  <a:lnTo>
                    <a:pt x="0" y="4090"/>
                  </a:lnTo>
                  <a:lnTo>
                    <a:pt x="5266" y="4090"/>
                  </a:lnTo>
                  <a:lnTo>
                    <a:pt x="5266" y="4006"/>
                  </a:lnTo>
                  <a:lnTo>
                    <a:pt x="84" y="4006"/>
                  </a:lnTo>
                  <a:lnTo>
                    <a:pt x="84" y="84"/>
                  </a:lnTo>
                  <a:lnTo>
                    <a:pt x="5182" y="84"/>
                  </a:lnTo>
                  <a:lnTo>
                    <a:pt x="5182" y="4005"/>
                  </a:lnTo>
                  <a:lnTo>
                    <a:pt x="5266" y="4005"/>
                  </a:lnTo>
                  <a:lnTo>
                    <a:pt x="5266" y="84"/>
                  </a:lnTo>
                  <a:lnTo>
                    <a:pt x="526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11" name="Rectangle 8"/>
            <p:cNvSpPr>
              <a:spLocks noChangeArrowheads="1"/>
            </p:cNvSpPr>
            <p:nvPr/>
          </p:nvSpPr>
          <p:spPr bwMode="auto">
            <a:xfrm>
              <a:off x="9917" y="-2522"/>
              <a:ext cx="409" cy="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481" y="1633592"/>
            <a:ext cx="3871737" cy="2118276"/>
          </a:xfrm>
          <a:prstGeom prst="rect">
            <a:avLst/>
          </a:prstGeom>
        </p:spPr>
      </p:pic>
      <p:sp>
        <p:nvSpPr>
          <p:cNvPr id="17" name="TextBox 16"/>
          <p:cNvSpPr txBox="1"/>
          <p:nvPr/>
        </p:nvSpPr>
        <p:spPr>
          <a:xfrm>
            <a:off x="1225485" y="3848435"/>
            <a:ext cx="933254"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a:t>
            </a:r>
            <a:endParaRPr lang="en-IN" sz="22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980473" y="3861285"/>
            <a:ext cx="933254"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B</a:t>
            </a:r>
            <a:endParaRPr lang="en-IN" sz="22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9291643" y="3861285"/>
            <a:ext cx="933254"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a:t>
            </a:r>
            <a:endParaRPr lang="en-IN" sz="22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97637" y="4746486"/>
            <a:ext cx="7858914" cy="110799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 - </a:t>
            </a:r>
            <a:r>
              <a:rPr lang="en-US" sz="2200" dirty="0">
                <a:latin typeface="Times New Roman" panose="02020603050405020304" pitchFamily="18" charset="0"/>
                <a:cs typeface="Times New Roman" panose="02020603050405020304" pitchFamily="18" charset="0"/>
              </a:rPr>
              <a:t>Isolated DNA</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B - </a:t>
            </a:r>
            <a:r>
              <a:rPr lang="en-US" sz="2200" dirty="0">
                <a:latin typeface="Times New Roman" panose="02020603050405020304" pitchFamily="18" charset="0"/>
                <a:cs typeface="Times New Roman" panose="02020603050405020304" pitchFamily="18" charset="0"/>
              </a:rPr>
              <a:t>Quantitative analysis of DNA</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C - </a:t>
            </a:r>
            <a:r>
              <a:rPr lang="en-US" sz="2200" dirty="0">
                <a:latin typeface="Times New Roman" panose="02020603050405020304" pitchFamily="18" charset="0"/>
                <a:cs typeface="Times New Roman" panose="02020603050405020304" pitchFamily="18" charset="0"/>
              </a:rPr>
              <a:t>Qualitative analysis of DNA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7674</Words>
  <Application>WPS Presentation</Application>
  <PresentationFormat>Widescreen</PresentationFormat>
  <Paragraphs>511</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Times New Roman</vt:lpstr>
      <vt:lpstr>Times New Roman</vt:lpstr>
      <vt:lpstr>Tahoma</vt:lpstr>
      <vt:lpstr>Calibri Light</vt:lpstr>
      <vt:lpstr>Helvetica Neue</vt:lpstr>
      <vt:lpstr>Microsoft YaHei</vt:lpstr>
      <vt:lpstr>汉仪旗黑</vt:lpstr>
      <vt:lpstr>Calibri</vt:lpstr>
      <vt:lpstr>宋体-简</vt:lpstr>
      <vt:lpstr>Arial Unicode MS</vt:lpstr>
      <vt:lpstr>Office Theme</vt:lpstr>
      <vt:lpstr>A STUDY TO INVESTIGATE THE POTENTIAL ASSOCIATION OF INTERLEUKIN-2 RECEPTOR B GENE (IL-2R b) WITH RISK OF ENDOMETRIOSIS IN INDIAN WOMEN   (FIRST INTERNAL ASSESSMENT)</vt:lpstr>
      <vt:lpstr>PowerPoint 演示文稿</vt:lpstr>
      <vt:lpstr>PowerPoint 演示文稿</vt:lpstr>
      <vt:lpstr>REVIEW OF LITERATURE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TO INVESTIGATE THE POTENTIAL ASSOCIATION OF INTERLEUKIN-2 RECEPTOR B GENE (IL-2R b) WITH RISK OF ENDOMETRIOSIS IN INDIAN WOMEN   (FIRST INTERNAL ASSESSMENT)</dc:title>
  <dc:creator>Dharani Arumugam</dc:creator>
  <cp:lastModifiedBy>akshaya</cp:lastModifiedBy>
  <cp:revision>20</cp:revision>
  <dcterms:created xsi:type="dcterms:W3CDTF">2022-07-14T06:18:41Z</dcterms:created>
  <dcterms:modified xsi:type="dcterms:W3CDTF">2022-07-14T06:18:41Z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1033-4.2.0.7541</vt:lpwstr>
  </property>
</Properties>
</file>