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7" r:id="rId5"/>
    <p:sldId id="268" r:id="rId6"/>
    <p:sldId id="259" r:id="rId7"/>
    <p:sldId id="282" r:id="rId8"/>
    <p:sldId id="283" r:id="rId9"/>
    <p:sldId id="260" r:id="rId10"/>
    <p:sldId id="269"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64" r:id="rId25"/>
    <p:sldId id="265" r:id="rId26"/>
    <p:sldId id="284"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C2FA6-E419-B719-FA4A-27BD4C704073}" v="7" dt="2024-02-21T16:44:47.519"/>
    <p1510:client id="{359202B7-D246-44CA-5D84-AF6A848BCF63}" v="2115" dt="2024-02-21T12:20:49.802"/>
    <p1510:client id="{6C6289BB-9327-E9BE-A7FF-9876F1FF0E5C}" v="220" dt="2024-02-22T06:44:13.874"/>
    <p1510:client id="{7A63DFFF-797B-2D44-851F-153EAEB5C0C3}" v="161" dt="2024-02-20T12:52:57.266"/>
    <p1510:client id="{9A8E6FA1-781C-AA02-6D3D-B33EEBDC21BA}" v="499" dt="2024-02-20T17:11:49.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27052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353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7701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392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780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8591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0344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388479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825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237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075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818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134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243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601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778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12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268675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93805" y="1354668"/>
            <a:ext cx="9153297" cy="2533380"/>
          </a:xfrm>
        </p:spPr>
        <p:txBody>
          <a:bodyPr>
            <a:normAutofit/>
          </a:bodyPr>
          <a:lstStyle/>
          <a:p>
            <a:pPr algn="ctr"/>
            <a:r>
              <a:rPr lang="en-GB" sz="6000" b="1" dirty="0">
                <a:latin typeface="Times New Roman"/>
                <a:ea typeface="Calibri Light"/>
                <a:cs typeface="Calibri Light"/>
              </a:rPr>
              <a:t>INTERNAL JOB PORTAL</a:t>
            </a:r>
            <a:br>
              <a:rPr lang="en-GB" sz="6000" b="1" dirty="0">
                <a:latin typeface="Times New Roman"/>
                <a:ea typeface="Calibri Light"/>
                <a:cs typeface="Calibri Light"/>
              </a:rPr>
            </a:br>
            <a:r>
              <a:rPr lang="en-GB" sz="5000" b="1" dirty="0">
                <a:latin typeface="Times New Roman"/>
                <a:ea typeface="Calibri Light"/>
                <a:cs typeface="Calibri Light"/>
              </a:rPr>
              <a:t>Dotnet batch</a:t>
            </a:r>
          </a:p>
        </p:txBody>
      </p:sp>
      <p:sp>
        <p:nvSpPr>
          <p:cNvPr id="3" name="Subtitle 2"/>
          <p:cNvSpPr>
            <a:spLocks noGrp="1"/>
          </p:cNvSpPr>
          <p:nvPr>
            <p:ph type="subTitle" idx="1"/>
          </p:nvPr>
        </p:nvSpPr>
        <p:spPr>
          <a:xfrm>
            <a:off x="2497137" y="3940629"/>
            <a:ext cx="7197726" cy="1240970"/>
          </a:xfrm>
        </p:spPr>
        <p:txBody>
          <a:bodyPr vert="horz" lIns="91440" tIns="45720" rIns="91440" bIns="45720" rtlCol="0" anchor="t">
            <a:noAutofit/>
          </a:bodyPr>
          <a:lstStyle/>
          <a:p>
            <a:pPr algn="ctr"/>
            <a:r>
              <a:rPr lang="en-GB" sz="3600" dirty="0">
                <a:latin typeface="Times New Roman"/>
                <a:ea typeface="Calibri"/>
                <a:cs typeface="Calibri"/>
              </a:rPr>
              <a:t>FINAL PROJECT</a:t>
            </a:r>
          </a:p>
          <a:p>
            <a:pPr algn="ctr"/>
            <a:r>
              <a:rPr lang="en-GB" sz="3600" dirty="0">
                <a:latin typeface="Times New Roman"/>
                <a:ea typeface="Calibri"/>
                <a:cs typeface="Calibri"/>
              </a:rPr>
              <a:t>TEAM-1</a:t>
            </a:r>
          </a:p>
          <a:p>
            <a:pPr algn="ctr"/>
            <a:r>
              <a:rPr lang="en-GB" sz="3200" dirty="0">
                <a:latin typeface="Times New Roman"/>
                <a:ea typeface="Calibri"/>
                <a:cs typeface="Calibri"/>
              </a:rPr>
              <a:t>                                                     </a:t>
            </a:r>
          </a:p>
        </p:txBody>
      </p:sp>
      <p:cxnSp>
        <p:nvCxnSpPr>
          <p:cNvPr id="19" name="Straight Connector 18">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5C15-C25C-A216-341F-C3DAB6D33289}"/>
              </a:ext>
            </a:extLst>
          </p:cNvPr>
          <p:cNvSpPr>
            <a:spLocks noGrp="1"/>
          </p:cNvSpPr>
          <p:nvPr>
            <p:ph type="title"/>
          </p:nvPr>
        </p:nvSpPr>
        <p:spPr>
          <a:xfrm>
            <a:off x="685801" y="609600"/>
            <a:ext cx="10131425" cy="708645"/>
          </a:xfrm>
        </p:spPr>
        <p:txBody>
          <a:bodyPr>
            <a:normAutofit/>
          </a:bodyPr>
          <a:lstStyle/>
          <a:p>
            <a:r>
              <a:rPr lang="en-GB" b="1" dirty="0">
                <a:latin typeface="Times New Roman"/>
                <a:cs typeface="Calibri Light"/>
              </a:rPr>
              <a:t>MASTER </a:t>
            </a:r>
            <a:r>
              <a:rPr lang="en-GB" b="1" dirty="0" err="1">
                <a:latin typeface="Times New Roman"/>
                <a:cs typeface="Calibri Light"/>
              </a:rPr>
              <a:t>DataBase</a:t>
            </a:r>
            <a:r>
              <a:rPr lang="en-GB" b="1" dirty="0">
                <a:latin typeface="Times New Roman"/>
                <a:cs typeface="Calibri Light"/>
              </a:rPr>
              <a:t> ER DIAGRAM</a:t>
            </a:r>
            <a:endParaRPr lang="en-GB" b="1" dirty="0">
              <a:latin typeface="Times New Roman"/>
              <a:cs typeface="Times New Roman"/>
            </a:endParaRPr>
          </a:p>
        </p:txBody>
      </p:sp>
      <p:pic>
        <p:nvPicPr>
          <p:cNvPr id="4" name="Content Placeholder 3" descr="A diagram of a job skill&#10;&#10;Description automatically generated">
            <a:extLst>
              <a:ext uri="{FF2B5EF4-FFF2-40B4-BE49-F238E27FC236}">
                <a16:creationId xmlns:a16="http://schemas.microsoft.com/office/drawing/2014/main" id="{EBDFF0F7-9688-25F7-69BE-B71BC7E23B76}"/>
              </a:ext>
            </a:extLst>
          </p:cNvPr>
          <p:cNvPicPr>
            <a:picLocks noGrp="1" noChangeAspect="1"/>
          </p:cNvPicPr>
          <p:nvPr>
            <p:ph idx="1"/>
          </p:nvPr>
        </p:nvPicPr>
        <p:blipFill>
          <a:blip r:embed="rId2"/>
          <a:stretch>
            <a:fillRect/>
          </a:stretch>
        </p:blipFill>
        <p:spPr>
          <a:xfrm>
            <a:off x="3256161" y="1549800"/>
            <a:ext cx="5695196" cy="4891176"/>
          </a:xfrm>
        </p:spPr>
      </p:pic>
    </p:spTree>
    <p:extLst>
      <p:ext uri="{BB962C8B-B14F-4D97-AF65-F5344CB8AC3E}">
        <p14:creationId xmlns:p14="http://schemas.microsoft.com/office/powerpoint/2010/main" val="369101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6858-2857-8765-6A08-B34FD1C5B053}"/>
              </a:ext>
            </a:extLst>
          </p:cNvPr>
          <p:cNvSpPr>
            <a:spLocks noGrp="1"/>
          </p:cNvSpPr>
          <p:nvPr>
            <p:ph type="title"/>
          </p:nvPr>
        </p:nvSpPr>
        <p:spPr>
          <a:xfrm>
            <a:off x="685801" y="609600"/>
            <a:ext cx="10131425" cy="924305"/>
          </a:xfrm>
        </p:spPr>
        <p:txBody>
          <a:bodyPr>
            <a:normAutofit/>
          </a:bodyPr>
          <a:lstStyle/>
          <a:p>
            <a:r>
              <a:rPr lang="en-GB" b="1" dirty="0">
                <a:latin typeface="Times New Roman"/>
                <a:cs typeface="Calibri Light"/>
              </a:rPr>
              <a:t>INTERNAL JOB PORTAL</a:t>
            </a:r>
            <a:endParaRPr lang="en-GB" b="1">
              <a:latin typeface="Times New Roman"/>
              <a:cs typeface="Times New Roman"/>
            </a:endParaRPr>
          </a:p>
        </p:txBody>
      </p:sp>
      <p:sp>
        <p:nvSpPr>
          <p:cNvPr id="3" name="Content Placeholder 2">
            <a:extLst>
              <a:ext uri="{FF2B5EF4-FFF2-40B4-BE49-F238E27FC236}">
                <a16:creationId xmlns:a16="http://schemas.microsoft.com/office/drawing/2014/main" id="{72C0F2AC-9085-4321-138B-5A953704A9FE}"/>
              </a:ext>
            </a:extLst>
          </p:cNvPr>
          <p:cNvSpPr>
            <a:spLocks noGrp="1"/>
          </p:cNvSpPr>
          <p:nvPr>
            <p:ph idx="1"/>
          </p:nvPr>
        </p:nvSpPr>
        <p:spPr/>
        <p:txBody>
          <a:bodyPr vert="horz" lIns="91440" tIns="45720" rIns="91440" bIns="45720" rtlCol="0" anchor="t">
            <a:normAutofit/>
          </a:bodyPr>
          <a:lstStyle/>
          <a:p>
            <a:endParaRPr lang="en-GB"/>
          </a:p>
          <a:p>
            <a:endParaRPr lang="en-GB" dirty="0">
              <a:ea typeface="Calibri"/>
              <a:cs typeface="Calibri"/>
            </a:endParaRPr>
          </a:p>
          <a:p>
            <a:endParaRPr lang="en-GB" dirty="0">
              <a:ea typeface="Calibri"/>
              <a:cs typeface="Calibri"/>
            </a:endParaRPr>
          </a:p>
          <a:p>
            <a:pPr marL="0" indent="0">
              <a:buNone/>
            </a:pPr>
            <a:r>
              <a:rPr lang="en-GB" sz="6000" dirty="0">
                <a:latin typeface="Times New Roman"/>
                <a:ea typeface="Calibri"/>
                <a:cs typeface="Calibri"/>
              </a:rPr>
              <a:t>       </a:t>
            </a:r>
            <a:endParaRPr lang="en-GB" sz="6000" b="1" dirty="0">
              <a:latin typeface="Times New Roman"/>
              <a:ea typeface="Calibri"/>
              <a:cs typeface="Calibri"/>
            </a:endParaRPr>
          </a:p>
        </p:txBody>
      </p:sp>
      <p:sp>
        <p:nvSpPr>
          <p:cNvPr id="5" name="TextBox 4">
            <a:extLst>
              <a:ext uri="{FF2B5EF4-FFF2-40B4-BE49-F238E27FC236}">
                <a16:creationId xmlns:a16="http://schemas.microsoft.com/office/drawing/2014/main" id="{217C968C-B2B2-E81C-365B-6100EE7E5E4A}"/>
              </a:ext>
            </a:extLst>
          </p:cNvPr>
          <p:cNvSpPr txBox="1"/>
          <p:nvPr/>
        </p:nvSpPr>
        <p:spPr>
          <a:xfrm>
            <a:off x="1371533" y="1711907"/>
            <a:ext cx="9734139" cy="48474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sz="2600" dirty="0">
                <a:latin typeface="Times New Roman"/>
                <a:ea typeface="+mn-lt"/>
                <a:cs typeface="+mn-lt"/>
              </a:rPr>
              <a:t>The Internal Job Portal is an ASP.NET Core MVC App.</a:t>
            </a:r>
            <a:endParaRPr lang="en-GB" sz="2600" dirty="0">
              <a:latin typeface="Times New Roman"/>
              <a:ea typeface="Calibri"/>
              <a:cs typeface="Calibri"/>
            </a:endParaRPr>
          </a:p>
          <a:p>
            <a:pPr marL="285750" indent="-285750">
              <a:lnSpc>
                <a:spcPct val="150000"/>
              </a:lnSpc>
              <a:buFont typeface="Arial"/>
              <a:buChar char="•"/>
            </a:pPr>
            <a:r>
              <a:rPr lang="en-GB" sz="2600" dirty="0">
                <a:latin typeface="Times New Roman"/>
                <a:ea typeface="Calibri"/>
                <a:cs typeface="Calibri"/>
              </a:rPr>
              <a:t>It is secured using Role based authentication.</a:t>
            </a:r>
          </a:p>
          <a:p>
            <a:pPr marL="285750" indent="-285750">
              <a:lnSpc>
                <a:spcPct val="150000"/>
              </a:lnSpc>
              <a:buFont typeface="Arial"/>
              <a:buChar char="•"/>
            </a:pPr>
            <a:r>
              <a:rPr lang="en-GB" sz="2600" dirty="0">
                <a:latin typeface="Times New Roman"/>
                <a:ea typeface="Calibri"/>
                <a:cs typeface="Calibri"/>
              </a:rPr>
              <a:t>It has the following controllers:</a:t>
            </a:r>
          </a:p>
          <a:p>
            <a:pPr marL="742950" lvl="1" indent="-285750">
              <a:lnSpc>
                <a:spcPct val="150000"/>
              </a:lnSpc>
              <a:buFont typeface="Courier New"/>
              <a:buChar char="o"/>
            </a:pPr>
            <a:r>
              <a:rPr lang="en-GB" sz="2600" dirty="0">
                <a:latin typeface="Times New Roman"/>
                <a:ea typeface="Calibri"/>
                <a:cs typeface="Calibri"/>
              </a:rPr>
              <a:t>Home</a:t>
            </a:r>
          </a:p>
          <a:p>
            <a:pPr marL="742950" lvl="1" indent="-285750">
              <a:lnSpc>
                <a:spcPct val="150000"/>
              </a:lnSpc>
              <a:buFont typeface="Courier New"/>
              <a:buChar char="o"/>
            </a:pPr>
            <a:r>
              <a:rPr lang="en-GB" sz="2600" err="1">
                <a:latin typeface="Times New Roman"/>
                <a:ea typeface="Calibri"/>
                <a:cs typeface="Calibri"/>
              </a:rPr>
              <a:t>EmpSkill</a:t>
            </a:r>
            <a:endParaRPr lang="en-GB" sz="2600">
              <a:latin typeface="Times New Roman"/>
              <a:ea typeface="Calibri"/>
              <a:cs typeface="Calibri"/>
            </a:endParaRPr>
          </a:p>
          <a:p>
            <a:pPr marL="742950" lvl="1" indent="-285750">
              <a:lnSpc>
                <a:spcPct val="150000"/>
              </a:lnSpc>
              <a:buFont typeface="Courier New"/>
              <a:buChar char="o"/>
            </a:pPr>
            <a:r>
              <a:rPr lang="en-GB" sz="2600" err="1">
                <a:latin typeface="Times New Roman"/>
                <a:ea typeface="Calibri"/>
                <a:cs typeface="Calibri"/>
              </a:rPr>
              <a:t>JobPost</a:t>
            </a:r>
            <a:endParaRPr lang="en-GB" sz="2600">
              <a:latin typeface="Times New Roman"/>
              <a:ea typeface="Calibri"/>
              <a:cs typeface="Calibri"/>
            </a:endParaRPr>
          </a:p>
          <a:p>
            <a:pPr marL="742950" lvl="1" indent="-285750">
              <a:lnSpc>
                <a:spcPct val="150000"/>
              </a:lnSpc>
              <a:buFont typeface="Courier New"/>
              <a:buChar char="o"/>
            </a:pPr>
            <a:r>
              <a:rPr lang="en-GB" sz="2600" err="1">
                <a:latin typeface="Times New Roman"/>
                <a:ea typeface="Calibri"/>
                <a:cs typeface="Calibri"/>
              </a:rPr>
              <a:t>ApplyJob</a:t>
            </a:r>
            <a:endParaRPr lang="en-GB" sz="2600">
              <a:latin typeface="Times New Roman"/>
              <a:ea typeface="Calibri"/>
              <a:cs typeface="Calibri"/>
            </a:endParaRPr>
          </a:p>
          <a:p>
            <a:endParaRPr lang="en-GB" dirty="0">
              <a:ea typeface="Calibri"/>
              <a:cs typeface="Calibri"/>
            </a:endParaRPr>
          </a:p>
          <a:p>
            <a:endParaRPr lang="en-GB" dirty="0">
              <a:ea typeface="Calibri"/>
              <a:cs typeface="Calibri"/>
            </a:endParaRPr>
          </a:p>
        </p:txBody>
      </p:sp>
    </p:spTree>
    <p:extLst>
      <p:ext uri="{BB962C8B-B14F-4D97-AF65-F5344CB8AC3E}">
        <p14:creationId xmlns:p14="http://schemas.microsoft.com/office/powerpoint/2010/main" val="277373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648D-FEF7-9144-EAEC-15F3FC7DBABE}"/>
              </a:ext>
            </a:extLst>
          </p:cNvPr>
          <p:cNvSpPr>
            <a:spLocks noGrp="1"/>
          </p:cNvSpPr>
          <p:nvPr>
            <p:ph type="title"/>
          </p:nvPr>
        </p:nvSpPr>
        <p:spPr>
          <a:xfrm>
            <a:off x="642669" y="178279"/>
            <a:ext cx="10131425" cy="1456267"/>
          </a:xfrm>
        </p:spPr>
        <p:txBody>
          <a:bodyPr>
            <a:normAutofit/>
          </a:bodyPr>
          <a:lstStyle/>
          <a:p>
            <a:r>
              <a:rPr lang="en-GB" b="1" dirty="0">
                <a:latin typeface="Times New Roman"/>
                <a:cs typeface="Calibri Light"/>
              </a:rPr>
              <a:t>EMPSKILL DESCRIPTION</a:t>
            </a:r>
            <a:endParaRPr lang="en-GB" b="1">
              <a:latin typeface="Times New Roman"/>
              <a:cs typeface="Times New Roman"/>
            </a:endParaRPr>
          </a:p>
        </p:txBody>
      </p:sp>
      <p:sp>
        <p:nvSpPr>
          <p:cNvPr id="3" name="Content Placeholder 2">
            <a:extLst>
              <a:ext uri="{FF2B5EF4-FFF2-40B4-BE49-F238E27FC236}">
                <a16:creationId xmlns:a16="http://schemas.microsoft.com/office/drawing/2014/main" id="{D1BA918A-2A19-7C6A-10FA-8E9694315349}"/>
              </a:ext>
            </a:extLst>
          </p:cNvPr>
          <p:cNvSpPr>
            <a:spLocks noGrp="1"/>
          </p:cNvSpPr>
          <p:nvPr>
            <p:ph idx="1"/>
          </p:nvPr>
        </p:nvSpPr>
        <p:spPr>
          <a:xfrm>
            <a:off x="685801" y="1926407"/>
            <a:ext cx="10131425" cy="4554906"/>
          </a:xfrm>
        </p:spPr>
        <p:txBody>
          <a:bodyPr>
            <a:normAutofit fontScale="92500" lnSpcReduction="10000"/>
          </a:bodyPr>
          <a:lstStyle/>
          <a:p>
            <a:r>
              <a:rPr lang="en-GB" sz="3000" dirty="0" err="1">
                <a:latin typeface="Times New Roman"/>
                <a:cs typeface="Times New Roman"/>
              </a:rPr>
              <a:t>EmpSkill</a:t>
            </a:r>
            <a:r>
              <a:rPr lang="en-GB" sz="3000" dirty="0">
                <a:latin typeface="Times New Roman"/>
                <a:cs typeface="Times New Roman"/>
              </a:rPr>
              <a:t> Microservice contains the following endpoints:</a:t>
            </a:r>
            <a:endParaRPr lang="en-US" sz="3000" dirty="0">
              <a:solidFill>
                <a:srgbClr val="000000"/>
              </a:solidFill>
              <a:latin typeface="Times New Roman"/>
              <a:cs typeface="Times New Roman"/>
            </a:endParaRPr>
          </a:p>
          <a:p>
            <a:pPr lvl="1">
              <a:lnSpc>
                <a:spcPct val="120000"/>
              </a:lnSpc>
              <a:buClr>
                <a:srgbClr val="FFFFFF"/>
              </a:buClr>
              <a:buFont typeface="Courier New,monospace"/>
              <a:buChar char="o"/>
            </a:pPr>
            <a:r>
              <a:rPr lang="en-GB" sz="2600" dirty="0">
                <a:latin typeface="Times New Roman"/>
                <a:cs typeface="Times New Roman"/>
              </a:rPr>
              <a:t>Add new Skill</a:t>
            </a:r>
            <a:endParaRPr lang="en-US" sz="2600" dirty="0">
              <a:solidFill>
                <a:srgbClr val="000000"/>
              </a:solidFill>
              <a:latin typeface="Times New Roman"/>
              <a:cs typeface="Times New Roman"/>
            </a:endParaRPr>
          </a:p>
          <a:p>
            <a:pPr lvl="1">
              <a:lnSpc>
                <a:spcPct val="120000"/>
              </a:lnSpc>
              <a:buClr>
                <a:srgbClr val="FFFFFF"/>
              </a:buClr>
              <a:buFont typeface="Courier New,monospace"/>
              <a:buChar char="o"/>
            </a:pPr>
            <a:r>
              <a:rPr lang="en-GB" sz="2600" dirty="0">
                <a:latin typeface="Times New Roman"/>
                <a:cs typeface="Times New Roman"/>
              </a:rPr>
              <a:t>Update Skill</a:t>
            </a:r>
            <a:endParaRPr lang="en-US" sz="2600" dirty="0">
              <a:solidFill>
                <a:srgbClr val="000000"/>
              </a:solidFill>
              <a:latin typeface="Times New Roman"/>
              <a:cs typeface="Times New Roman"/>
            </a:endParaRPr>
          </a:p>
          <a:p>
            <a:pPr lvl="1">
              <a:lnSpc>
                <a:spcPct val="120000"/>
              </a:lnSpc>
              <a:buClr>
                <a:srgbClr val="FFFFFF"/>
              </a:buClr>
              <a:buFont typeface="Courier New,monospace"/>
              <a:buChar char="o"/>
            </a:pPr>
            <a:r>
              <a:rPr lang="en-GB" sz="2600" dirty="0">
                <a:latin typeface="Times New Roman"/>
                <a:cs typeface="Times New Roman"/>
              </a:rPr>
              <a:t>Delete Skill</a:t>
            </a:r>
            <a:endParaRPr lang="en-US" sz="2600" dirty="0">
              <a:solidFill>
                <a:srgbClr val="000000"/>
              </a:solidFill>
              <a:latin typeface="Times New Roman"/>
              <a:cs typeface="Times New Roman"/>
            </a:endParaRPr>
          </a:p>
          <a:p>
            <a:pPr lvl="1">
              <a:lnSpc>
                <a:spcPct val="120000"/>
              </a:lnSpc>
              <a:buClr>
                <a:srgbClr val="FFFFFF"/>
              </a:buClr>
              <a:buFont typeface="Courier New,monospace"/>
              <a:buChar char="o"/>
            </a:pPr>
            <a:r>
              <a:rPr lang="en-GB" sz="2600" dirty="0">
                <a:latin typeface="Times New Roman"/>
                <a:cs typeface="Times New Roman"/>
              </a:rPr>
              <a:t>View by Emp Id</a:t>
            </a:r>
            <a:endParaRPr lang="en-US" sz="2600" dirty="0">
              <a:solidFill>
                <a:srgbClr val="000000"/>
              </a:solidFill>
              <a:latin typeface="Times New Roman"/>
              <a:cs typeface="Times New Roman"/>
            </a:endParaRPr>
          </a:p>
          <a:p>
            <a:pPr lvl="1">
              <a:lnSpc>
                <a:spcPct val="120000"/>
              </a:lnSpc>
              <a:buClr>
                <a:srgbClr val="FFFFFF"/>
              </a:buClr>
              <a:buFont typeface="Courier New,monospace"/>
              <a:buChar char="o"/>
            </a:pPr>
            <a:r>
              <a:rPr lang="en-GB" sz="2600" dirty="0">
                <a:latin typeface="Times New Roman"/>
                <a:cs typeface="Times New Roman"/>
              </a:rPr>
              <a:t>View by Skill Id</a:t>
            </a:r>
            <a:endParaRPr lang="en-US" sz="2600" dirty="0">
              <a:solidFill>
                <a:srgbClr val="000000"/>
              </a:solidFill>
              <a:latin typeface="Times New Roman"/>
              <a:cs typeface="Times New Roman"/>
            </a:endParaRPr>
          </a:p>
          <a:p>
            <a:pPr lvl="1">
              <a:lnSpc>
                <a:spcPct val="120000"/>
              </a:lnSpc>
              <a:buClr>
                <a:srgbClr val="FFFFFF"/>
              </a:buClr>
              <a:buFont typeface="Courier New,monospace"/>
              <a:buChar char="o"/>
            </a:pPr>
            <a:r>
              <a:rPr lang="en-GB" sz="2600" dirty="0">
                <a:latin typeface="Times New Roman"/>
                <a:cs typeface="Times New Roman"/>
              </a:rPr>
              <a:t>View all Emp Skills</a:t>
            </a:r>
            <a:endParaRPr lang="en-US" sz="2600" dirty="0">
              <a:solidFill>
                <a:srgbClr val="000000"/>
              </a:solidFill>
              <a:latin typeface="Times New Roman"/>
              <a:cs typeface="Times New Roman"/>
            </a:endParaRPr>
          </a:p>
          <a:p>
            <a:pPr lvl="1">
              <a:lnSpc>
                <a:spcPct val="120000"/>
              </a:lnSpc>
              <a:buClr>
                <a:srgbClr val="FFFFFF"/>
              </a:buClr>
              <a:buFont typeface="Courier New,monospace"/>
              <a:buChar char="o"/>
            </a:pPr>
            <a:r>
              <a:rPr lang="en-GB" sz="2600" dirty="0">
                <a:latin typeface="Times New Roman"/>
                <a:cs typeface="Times New Roman"/>
              </a:rPr>
              <a:t>View by Skill Id and Emp Id</a:t>
            </a:r>
            <a:endParaRPr lang="en-GB" sz="2600" dirty="0">
              <a:solidFill>
                <a:srgbClr val="000000"/>
              </a:solidFill>
              <a:latin typeface="Times New Roman"/>
              <a:cs typeface="Times New Roman"/>
            </a:endParaRPr>
          </a:p>
          <a:p>
            <a:pPr lvl="1">
              <a:buClr>
                <a:srgbClr val="FFFFFF"/>
              </a:buClr>
              <a:buFont typeface="Courier New,monospace"/>
              <a:buChar char="o"/>
            </a:pPr>
            <a:endParaRPr lang="en-GB" sz="3000" dirty="0">
              <a:solidFill>
                <a:srgbClr val="000000"/>
              </a:solidFill>
              <a:cs typeface="Calibri"/>
            </a:endParaRPr>
          </a:p>
          <a:p>
            <a:pPr>
              <a:buClr>
                <a:srgbClr val="FFFFFF"/>
              </a:buClr>
            </a:pPr>
            <a:endParaRPr lang="en-GB" dirty="0">
              <a:cs typeface="Calibri"/>
            </a:endParaRPr>
          </a:p>
        </p:txBody>
      </p:sp>
    </p:spTree>
    <p:extLst>
      <p:ext uri="{BB962C8B-B14F-4D97-AF65-F5344CB8AC3E}">
        <p14:creationId xmlns:p14="http://schemas.microsoft.com/office/powerpoint/2010/main" val="236754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8D0A-430E-D884-1CEE-F36A9E9C4609}"/>
              </a:ext>
            </a:extLst>
          </p:cNvPr>
          <p:cNvSpPr>
            <a:spLocks noGrp="1"/>
          </p:cNvSpPr>
          <p:nvPr>
            <p:ph type="title"/>
          </p:nvPr>
        </p:nvSpPr>
        <p:spPr>
          <a:xfrm>
            <a:off x="685801" y="609600"/>
            <a:ext cx="10131425" cy="507362"/>
          </a:xfrm>
        </p:spPr>
        <p:txBody>
          <a:bodyPr>
            <a:normAutofit fontScale="90000"/>
          </a:bodyPr>
          <a:lstStyle/>
          <a:p>
            <a:r>
              <a:rPr lang="en-GB" sz="4000" b="1" dirty="0">
                <a:latin typeface="Times New Roman"/>
                <a:cs typeface="Calibri Light"/>
              </a:rPr>
              <a:t>EMPSKILL DATABASE ER DIAGRAM</a:t>
            </a:r>
            <a:endParaRPr lang="en-GB" sz="4000" b="1">
              <a:latin typeface="Times New Roman"/>
              <a:cs typeface="Times New Roman"/>
            </a:endParaRPr>
          </a:p>
        </p:txBody>
      </p:sp>
      <p:pic>
        <p:nvPicPr>
          <p:cNvPr id="6" name="Content Placeholder 5" descr="A diagram of a job&#10;&#10;Description automatically generated">
            <a:extLst>
              <a:ext uri="{FF2B5EF4-FFF2-40B4-BE49-F238E27FC236}">
                <a16:creationId xmlns:a16="http://schemas.microsoft.com/office/drawing/2014/main" id="{E6FB4718-D371-A709-356D-8A8823344EB6}"/>
              </a:ext>
            </a:extLst>
          </p:cNvPr>
          <p:cNvPicPr>
            <a:picLocks noGrp="1" noChangeAspect="1"/>
          </p:cNvPicPr>
          <p:nvPr>
            <p:ph idx="1"/>
          </p:nvPr>
        </p:nvPicPr>
        <p:blipFill>
          <a:blip r:embed="rId2"/>
          <a:stretch>
            <a:fillRect/>
          </a:stretch>
        </p:blipFill>
        <p:spPr>
          <a:xfrm>
            <a:off x="1749486" y="1805357"/>
            <a:ext cx="9067979" cy="4092514"/>
          </a:xfrm>
        </p:spPr>
      </p:pic>
    </p:spTree>
    <p:extLst>
      <p:ext uri="{BB962C8B-B14F-4D97-AF65-F5344CB8AC3E}">
        <p14:creationId xmlns:p14="http://schemas.microsoft.com/office/powerpoint/2010/main" val="25372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03D4-B006-70DC-FD93-13FA6C83BFA4}"/>
              </a:ext>
            </a:extLst>
          </p:cNvPr>
          <p:cNvSpPr>
            <a:spLocks noGrp="1"/>
          </p:cNvSpPr>
          <p:nvPr>
            <p:ph type="title"/>
          </p:nvPr>
        </p:nvSpPr>
        <p:spPr>
          <a:xfrm>
            <a:off x="685801" y="609600"/>
            <a:ext cx="10131425" cy="608003"/>
          </a:xfrm>
        </p:spPr>
        <p:txBody>
          <a:bodyPr>
            <a:normAutofit fontScale="90000"/>
          </a:bodyPr>
          <a:lstStyle/>
          <a:p>
            <a:r>
              <a:rPr lang="en-GB" sz="4000" b="1" dirty="0">
                <a:latin typeface="Times New Roman"/>
                <a:cs typeface="Calibri Light"/>
              </a:rPr>
              <a:t>EMPSKILL CLASS LIBRARY</a:t>
            </a:r>
            <a:endParaRPr lang="en-GB" sz="4000" b="1" dirty="0">
              <a:latin typeface="Times New Roman"/>
            </a:endParaRPr>
          </a:p>
        </p:txBody>
      </p:sp>
      <p:sp>
        <p:nvSpPr>
          <p:cNvPr id="3" name="Content Placeholder 2">
            <a:extLst>
              <a:ext uri="{FF2B5EF4-FFF2-40B4-BE49-F238E27FC236}">
                <a16:creationId xmlns:a16="http://schemas.microsoft.com/office/drawing/2014/main" id="{F17118CF-D687-FF71-2DAB-4FFB32E9D1ED}"/>
              </a:ext>
            </a:extLst>
          </p:cNvPr>
          <p:cNvSpPr>
            <a:spLocks noGrp="1"/>
          </p:cNvSpPr>
          <p:nvPr>
            <p:ph idx="1"/>
          </p:nvPr>
        </p:nvSpPr>
        <p:spPr>
          <a:xfrm>
            <a:off x="1030858" y="186746"/>
            <a:ext cx="10663387" cy="5978265"/>
          </a:xfrm>
        </p:spPr>
        <p:txBody>
          <a:bodyPr/>
          <a:lstStyle/>
          <a:p>
            <a:r>
              <a:rPr lang="en-GB" sz="2600" err="1">
                <a:latin typeface="Times New Roman"/>
                <a:ea typeface="Calibri"/>
                <a:cs typeface="Calibri"/>
              </a:rPr>
              <a:t>EmpSkill</a:t>
            </a:r>
            <a:r>
              <a:rPr lang="en-GB" sz="2600" dirty="0">
                <a:latin typeface="Times New Roman"/>
                <a:ea typeface="Calibri"/>
                <a:cs typeface="Calibri"/>
              </a:rPr>
              <a:t> class library contains the following two folders:</a:t>
            </a:r>
          </a:p>
          <a:p>
            <a:pPr lvl="1">
              <a:buClr>
                <a:srgbClr val="FFFFFF"/>
              </a:buClr>
              <a:buFont typeface="Courier New"/>
              <a:buChar char="o"/>
            </a:pPr>
            <a:r>
              <a:rPr lang="en-GB" sz="2400" dirty="0">
                <a:latin typeface="Times New Roman"/>
                <a:ea typeface="Calibri"/>
                <a:cs typeface="Calibri"/>
              </a:rPr>
              <a:t>Models</a:t>
            </a:r>
          </a:p>
          <a:p>
            <a:pPr lvl="1">
              <a:buClr>
                <a:srgbClr val="FFFFFF"/>
              </a:buClr>
              <a:buFont typeface="Courier New"/>
              <a:buChar char="o"/>
            </a:pPr>
            <a:r>
              <a:rPr lang="en-GB" sz="2400" dirty="0">
                <a:latin typeface="Times New Roman"/>
                <a:ea typeface="Calibri"/>
                <a:cs typeface="Calibri"/>
              </a:rPr>
              <a:t>Repos</a:t>
            </a:r>
          </a:p>
          <a:p>
            <a:pPr>
              <a:buClr>
                <a:srgbClr val="FFFFFF"/>
              </a:buClr>
            </a:pPr>
            <a:r>
              <a:rPr lang="en-GB" sz="2600" dirty="0">
                <a:latin typeface="Times New Roman"/>
                <a:ea typeface="Calibri"/>
                <a:cs typeface="Calibri"/>
              </a:rPr>
              <a:t>Model includes Model classes and Context class.</a:t>
            </a:r>
          </a:p>
          <a:p>
            <a:pPr>
              <a:buClr>
                <a:srgbClr val="FFFFFF"/>
              </a:buClr>
            </a:pPr>
            <a:r>
              <a:rPr lang="en-GB" sz="2600" dirty="0">
                <a:latin typeface="Times New Roman"/>
                <a:ea typeface="Calibri"/>
                <a:cs typeface="Calibri"/>
              </a:rPr>
              <a:t>Repo includes </a:t>
            </a:r>
            <a:r>
              <a:rPr lang="en-GB" sz="2600" dirty="0" err="1">
                <a:latin typeface="Times New Roman"/>
                <a:ea typeface="Calibri"/>
                <a:cs typeface="Calibri"/>
              </a:rPr>
              <a:t>EmpSkill</a:t>
            </a:r>
            <a:r>
              <a:rPr lang="en-GB" sz="2600" dirty="0">
                <a:latin typeface="Times New Roman"/>
                <a:ea typeface="Calibri"/>
                <a:cs typeface="Calibri"/>
              </a:rPr>
              <a:t> interfaces and class implementing using</a:t>
            </a:r>
            <a:endParaRPr lang="en-GB" sz="2600" dirty="0">
              <a:latin typeface="Times New Roman"/>
              <a:cs typeface="Times New Roman"/>
            </a:endParaRPr>
          </a:p>
          <a:p>
            <a:pPr marL="0" indent="0">
              <a:buClr>
                <a:srgbClr val="FFFFFF"/>
              </a:buClr>
              <a:buNone/>
            </a:pPr>
            <a:r>
              <a:rPr lang="en-GB" sz="2600" dirty="0" err="1">
                <a:latin typeface="Times New Roman"/>
                <a:ea typeface="Calibri"/>
                <a:cs typeface="Calibri"/>
              </a:rPr>
              <a:t>EntityFrameworkcore</a:t>
            </a:r>
            <a:r>
              <a:rPr lang="en-GB" sz="2600" dirty="0">
                <a:latin typeface="Times New Roman"/>
                <a:ea typeface="Calibri"/>
                <a:cs typeface="Calibri"/>
              </a:rPr>
              <a:t>.</a:t>
            </a:r>
          </a:p>
          <a:p>
            <a:pPr>
              <a:buClr>
                <a:srgbClr val="FFFFFF"/>
              </a:buClr>
            </a:pPr>
            <a:endParaRPr lang="en-GB" sz="2400" dirty="0">
              <a:latin typeface="Times New Roman"/>
              <a:ea typeface="Calibri"/>
              <a:cs typeface="Calibri"/>
            </a:endParaRPr>
          </a:p>
        </p:txBody>
      </p:sp>
    </p:spTree>
    <p:extLst>
      <p:ext uri="{BB962C8B-B14F-4D97-AF65-F5344CB8AC3E}">
        <p14:creationId xmlns:p14="http://schemas.microsoft.com/office/powerpoint/2010/main" val="404945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7B0D-98B1-A322-637E-EFCC2D71B540}"/>
              </a:ext>
            </a:extLst>
          </p:cNvPr>
          <p:cNvSpPr>
            <a:spLocks noGrp="1"/>
          </p:cNvSpPr>
          <p:nvPr>
            <p:ph type="title"/>
          </p:nvPr>
        </p:nvSpPr>
        <p:spPr>
          <a:xfrm>
            <a:off x="685801" y="609600"/>
            <a:ext cx="10131425" cy="665513"/>
          </a:xfrm>
        </p:spPr>
        <p:txBody>
          <a:bodyPr>
            <a:normAutofit fontScale="90000"/>
          </a:bodyPr>
          <a:lstStyle/>
          <a:p>
            <a:r>
              <a:rPr lang="en-GB" sz="4000" b="1" dirty="0">
                <a:latin typeface="Times New Roman"/>
                <a:cs typeface="Calibri Light"/>
              </a:rPr>
              <a:t>EMPSKILL WEB API</a:t>
            </a:r>
            <a:endParaRPr lang="en-GB" sz="4000" b="1" dirty="0">
              <a:latin typeface="Times New Roman"/>
            </a:endParaRPr>
          </a:p>
        </p:txBody>
      </p:sp>
      <p:sp>
        <p:nvSpPr>
          <p:cNvPr id="3" name="Content Placeholder 2">
            <a:extLst>
              <a:ext uri="{FF2B5EF4-FFF2-40B4-BE49-F238E27FC236}">
                <a16:creationId xmlns:a16="http://schemas.microsoft.com/office/drawing/2014/main" id="{6F8BFBF3-8DCB-05CD-B6BA-AB96B940D0DF}"/>
              </a:ext>
            </a:extLst>
          </p:cNvPr>
          <p:cNvSpPr>
            <a:spLocks noGrp="1"/>
          </p:cNvSpPr>
          <p:nvPr>
            <p:ph idx="1"/>
          </p:nvPr>
        </p:nvSpPr>
        <p:spPr>
          <a:xfrm>
            <a:off x="685801" y="1078143"/>
            <a:ext cx="10131425" cy="6007018"/>
          </a:xfrm>
        </p:spPr>
        <p:txBody>
          <a:bodyPr>
            <a:normAutofit/>
          </a:bodyPr>
          <a:lstStyle/>
          <a:p>
            <a:r>
              <a:rPr lang="en-GB" sz="2600" dirty="0">
                <a:latin typeface="Times New Roman"/>
                <a:ea typeface="Calibri"/>
                <a:cs typeface="Calibri"/>
              </a:rPr>
              <a:t>Web Api methods are used to perform operations on resource.</a:t>
            </a:r>
          </a:p>
          <a:p>
            <a:pPr>
              <a:buClr>
                <a:srgbClr val="FFFFFF"/>
              </a:buClr>
            </a:pPr>
            <a:r>
              <a:rPr lang="en-GB" sz="2600" dirty="0">
                <a:latin typeface="Times New Roman"/>
                <a:ea typeface="Calibri"/>
                <a:cs typeface="Calibri"/>
              </a:rPr>
              <a:t>The endpoints used in </a:t>
            </a:r>
            <a:r>
              <a:rPr lang="en-GB" sz="2600" dirty="0" err="1">
                <a:latin typeface="Times New Roman"/>
                <a:ea typeface="Calibri"/>
                <a:cs typeface="Calibri"/>
              </a:rPr>
              <a:t>EmpSkill</a:t>
            </a:r>
            <a:r>
              <a:rPr lang="en-GB" sz="2600" dirty="0">
                <a:latin typeface="Times New Roman"/>
                <a:ea typeface="Calibri"/>
                <a:cs typeface="Calibri"/>
              </a:rPr>
              <a:t> Web Api are</a:t>
            </a:r>
          </a:p>
          <a:p>
            <a:pPr lvl="1">
              <a:buClr>
                <a:srgbClr val="FFFFFF"/>
              </a:buClr>
              <a:buFont typeface="Courier New"/>
              <a:buChar char="o"/>
            </a:pPr>
            <a:r>
              <a:rPr lang="en-GB" sz="2600" dirty="0" err="1">
                <a:ea typeface="+mn-lt"/>
                <a:cs typeface="+mn-lt"/>
              </a:rPr>
              <a:t>GetAllEmpSkill</a:t>
            </a:r>
            <a:endParaRPr lang="en-GB" sz="2600" dirty="0" err="1">
              <a:latin typeface="Times New Roman"/>
              <a:ea typeface="Calibri"/>
              <a:cs typeface="Calibri"/>
            </a:endParaRPr>
          </a:p>
          <a:p>
            <a:pPr lvl="1">
              <a:buClr>
                <a:srgbClr val="FFFFFF"/>
              </a:buClr>
              <a:buFont typeface="Courier New"/>
              <a:buChar char="o"/>
            </a:pPr>
            <a:r>
              <a:rPr lang="en-GB" sz="2600" err="1">
                <a:latin typeface="Times New Roman"/>
                <a:ea typeface="Calibri"/>
                <a:cs typeface="Calibri"/>
              </a:rPr>
              <a:t>GetOne</a:t>
            </a:r>
            <a:endParaRPr lang="en-GB" sz="2600">
              <a:latin typeface="Times New Roman"/>
              <a:ea typeface="Calibri"/>
              <a:cs typeface="Calibri"/>
            </a:endParaRPr>
          </a:p>
          <a:p>
            <a:pPr lvl="1">
              <a:buClr>
                <a:srgbClr val="FFFFFF"/>
              </a:buClr>
              <a:buFont typeface="Courier New"/>
              <a:buChar char="o"/>
            </a:pPr>
            <a:r>
              <a:rPr lang="en-GB" sz="2600" dirty="0" err="1">
                <a:ea typeface="+mn-lt"/>
                <a:cs typeface="+mn-lt"/>
              </a:rPr>
              <a:t>GetBySkillId</a:t>
            </a:r>
            <a:endParaRPr lang="en-GB" sz="2600" dirty="0" err="1">
              <a:latin typeface="Calibri"/>
              <a:ea typeface="Calibri"/>
              <a:cs typeface="Calibri"/>
            </a:endParaRPr>
          </a:p>
          <a:p>
            <a:pPr lvl="1">
              <a:buClr>
                <a:srgbClr val="FFFFFF"/>
              </a:buClr>
              <a:buFont typeface="Courier New"/>
              <a:buChar char="o"/>
            </a:pPr>
            <a:r>
              <a:rPr lang="en-GB" sz="2600" dirty="0" err="1">
                <a:ea typeface="+mn-lt"/>
                <a:cs typeface="+mn-lt"/>
              </a:rPr>
              <a:t>GetByEmpId</a:t>
            </a:r>
            <a:endParaRPr lang="en-GB" sz="2600" dirty="0" err="1">
              <a:latin typeface="Calibri"/>
              <a:ea typeface="Calibri"/>
              <a:cs typeface="Calibri"/>
            </a:endParaRPr>
          </a:p>
          <a:p>
            <a:pPr lvl="1">
              <a:buClr>
                <a:srgbClr val="FFFFFF"/>
              </a:buClr>
              <a:buFont typeface="Courier New"/>
              <a:buChar char="o"/>
            </a:pPr>
            <a:r>
              <a:rPr lang="en-GB" sz="2600" dirty="0">
                <a:latin typeface="Times New Roman"/>
                <a:ea typeface="Calibri"/>
                <a:cs typeface="Calibri"/>
              </a:rPr>
              <a:t>Put</a:t>
            </a:r>
          </a:p>
          <a:p>
            <a:pPr lvl="1">
              <a:buClr>
                <a:srgbClr val="FFFFFF"/>
              </a:buClr>
              <a:buFont typeface="Courier New"/>
              <a:buChar char="o"/>
            </a:pPr>
            <a:r>
              <a:rPr lang="en-GB" sz="2600" dirty="0">
                <a:latin typeface="Times New Roman"/>
                <a:ea typeface="Calibri"/>
                <a:cs typeface="Calibri"/>
              </a:rPr>
              <a:t>Post</a:t>
            </a:r>
          </a:p>
          <a:p>
            <a:pPr lvl="1">
              <a:buClr>
                <a:srgbClr val="FFFFFF"/>
              </a:buClr>
              <a:buFont typeface="Courier New"/>
              <a:buChar char="o"/>
            </a:pPr>
            <a:r>
              <a:rPr lang="en-GB" sz="2600" dirty="0">
                <a:latin typeface="Times New Roman"/>
                <a:ea typeface="Calibri"/>
                <a:cs typeface="Calibri"/>
              </a:rPr>
              <a:t>Delete</a:t>
            </a:r>
          </a:p>
          <a:p>
            <a:pPr lvl="1">
              <a:buClr>
                <a:srgbClr val="FFFFFF"/>
              </a:buClr>
              <a:buFont typeface="Courier New"/>
              <a:buChar char="o"/>
            </a:pPr>
            <a:endParaRPr lang="en-GB">
              <a:ea typeface="Calibri" panose="020F0502020204030204"/>
              <a:cs typeface="Calibri" panose="020F0502020204030204"/>
            </a:endParaRPr>
          </a:p>
        </p:txBody>
      </p:sp>
    </p:spTree>
    <p:extLst>
      <p:ext uri="{BB962C8B-B14F-4D97-AF65-F5344CB8AC3E}">
        <p14:creationId xmlns:p14="http://schemas.microsoft.com/office/powerpoint/2010/main" val="26176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1C0-8CAD-B1F7-1127-E473822E3462}"/>
              </a:ext>
            </a:extLst>
          </p:cNvPr>
          <p:cNvSpPr>
            <a:spLocks noGrp="1"/>
          </p:cNvSpPr>
          <p:nvPr>
            <p:ph type="title"/>
          </p:nvPr>
        </p:nvSpPr>
        <p:spPr>
          <a:xfrm>
            <a:off x="685801" y="508959"/>
            <a:ext cx="10131425" cy="852418"/>
          </a:xfrm>
        </p:spPr>
        <p:txBody>
          <a:bodyPr/>
          <a:lstStyle/>
          <a:p>
            <a:r>
              <a:rPr lang="en-GB" b="1" dirty="0">
                <a:latin typeface="Times New Roman"/>
                <a:cs typeface="Calibri Light"/>
              </a:rPr>
              <a:t>JOBPOST DESCRIPTION</a:t>
            </a:r>
            <a:endParaRPr lang="en-GB" b="1">
              <a:latin typeface="Times New Roman"/>
              <a:cs typeface="Calibri Light"/>
            </a:endParaRPr>
          </a:p>
        </p:txBody>
      </p:sp>
      <p:sp>
        <p:nvSpPr>
          <p:cNvPr id="3" name="Content Placeholder 2">
            <a:extLst>
              <a:ext uri="{FF2B5EF4-FFF2-40B4-BE49-F238E27FC236}">
                <a16:creationId xmlns:a16="http://schemas.microsoft.com/office/drawing/2014/main" id="{D73ABEDD-C2BA-51FB-FB06-D02B31A3E7BB}"/>
              </a:ext>
            </a:extLst>
          </p:cNvPr>
          <p:cNvSpPr>
            <a:spLocks noGrp="1"/>
          </p:cNvSpPr>
          <p:nvPr>
            <p:ph idx="1"/>
          </p:nvPr>
        </p:nvSpPr>
        <p:spPr>
          <a:xfrm>
            <a:off x="685801" y="1897653"/>
            <a:ext cx="10131425" cy="4770565"/>
          </a:xfrm>
        </p:spPr>
        <p:txBody>
          <a:bodyPr>
            <a:normAutofit fontScale="92500" lnSpcReduction="10000"/>
          </a:bodyPr>
          <a:lstStyle/>
          <a:p>
            <a:r>
              <a:rPr lang="en-GB" sz="3200" dirty="0" err="1">
                <a:latin typeface="Times New Roman"/>
                <a:cs typeface="Times New Roman"/>
              </a:rPr>
              <a:t>JobPost</a:t>
            </a:r>
            <a:r>
              <a:rPr lang="en-GB" sz="3200" dirty="0">
                <a:latin typeface="Times New Roman"/>
                <a:cs typeface="Times New Roman"/>
              </a:rPr>
              <a:t> Microservice contains the following endpoints:</a:t>
            </a:r>
            <a:endParaRPr lang="en-US" sz="32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Add new job post</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Update job post</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Delete job post</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View all job post</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View by post id</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View by last date</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View by post date</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View by job id</a:t>
            </a:r>
            <a:endParaRPr lang="en-US" sz="2600" dirty="0">
              <a:solidFill>
                <a:srgbClr val="000000"/>
              </a:solidFill>
              <a:latin typeface="Times New Roman"/>
              <a:cs typeface="Times New Roman"/>
            </a:endParaRPr>
          </a:p>
          <a:p>
            <a:pPr lvl="1">
              <a:buClr>
                <a:srgbClr val="FFFFFF"/>
              </a:buClr>
              <a:buFont typeface="Courier New,monospace"/>
              <a:buChar char="o"/>
            </a:pPr>
            <a:r>
              <a:rPr lang="en-GB" sz="2600" dirty="0">
                <a:latin typeface="Times New Roman"/>
                <a:cs typeface="Times New Roman"/>
              </a:rPr>
              <a:t>View by job detail</a:t>
            </a:r>
            <a:endParaRPr lang="en-US" sz="2600" dirty="0">
              <a:solidFill>
                <a:srgbClr val="000000"/>
              </a:solidFill>
              <a:latin typeface="Times New Roman"/>
              <a:cs typeface="Times New Roman"/>
            </a:endParaRPr>
          </a:p>
          <a:p>
            <a:pPr lvl="1">
              <a:lnSpc>
                <a:spcPct val="150000"/>
              </a:lnSpc>
              <a:buClr>
                <a:srgbClr val="FFFFFF"/>
              </a:buClr>
              <a:buFont typeface="Courier New,monospace"/>
              <a:buChar char="o"/>
            </a:pPr>
            <a:endParaRPr lang="en-GB" sz="2600" dirty="0">
              <a:solidFill>
                <a:srgbClr val="000000"/>
              </a:solidFill>
              <a:cs typeface="Calibri"/>
            </a:endParaRPr>
          </a:p>
          <a:p>
            <a:pPr>
              <a:buClr>
                <a:srgbClr val="FFFFFF"/>
              </a:buClr>
            </a:pPr>
            <a:endParaRPr lang="en-GB" dirty="0">
              <a:cs typeface="Calibri"/>
            </a:endParaRPr>
          </a:p>
        </p:txBody>
      </p:sp>
    </p:spTree>
    <p:extLst>
      <p:ext uri="{BB962C8B-B14F-4D97-AF65-F5344CB8AC3E}">
        <p14:creationId xmlns:p14="http://schemas.microsoft.com/office/powerpoint/2010/main" val="27965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5AA5-4E54-C543-5CFE-D10D19753EB8}"/>
              </a:ext>
            </a:extLst>
          </p:cNvPr>
          <p:cNvSpPr>
            <a:spLocks noGrp="1"/>
          </p:cNvSpPr>
          <p:nvPr>
            <p:ph type="title"/>
          </p:nvPr>
        </p:nvSpPr>
        <p:spPr>
          <a:xfrm>
            <a:off x="685801" y="609600"/>
            <a:ext cx="10131425" cy="708645"/>
          </a:xfrm>
        </p:spPr>
        <p:txBody>
          <a:bodyPr/>
          <a:lstStyle/>
          <a:p>
            <a:r>
              <a:rPr lang="en-GB" b="1" dirty="0">
                <a:latin typeface="Times New Roman"/>
                <a:cs typeface="Calibri Light"/>
              </a:rPr>
              <a:t>JOBPOST </a:t>
            </a:r>
            <a:r>
              <a:rPr lang="en-GB" b="1" dirty="0" err="1">
                <a:latin typeface="Times New Roman"/>
                <a:cs typeface="Calibri Light"/>
              </a:rPr>
              <a:t>DataBase</a:t>
            </a:r>
            <a:r>
              <a:rPr lang="en-GB" b="1" dirty="0">
                <a:latin typeface="Times New Roman"/>
                <a:cs typeface="Calibri Light"/>
              </a:rPr>
              <a:t> ER DIAGRAM</a:t>
            </a:r>
          </a:p>
        </p:txBody>
      </p:sp>
      <p:pic>
        <p:nvPicPr>
          <p:cNvPr id="5" name="Content Placeholder 4" descr="A diagram of a job&#10;&#10;Description automatically generated">
            <a:extLst>
              <a:ext uri="{FF2B5EF4-FFF2-40B4-BE49-F238E27FC236}">
                <a16:creationId xmlns:a16="http://schemas.microsoft.com/office/drawing/2014/main" id="{99F4820F-05EE-0802-C40B-5511EDC5F91D}"/>
              </a:ext>
            </a:extLst>
          </p:cNvPr>
          <p:cNvPicPr>
            <a:picLocks noGrp="1" noChangeAspect="1"/>
          </p:cNvPicPr>
          <p:nvPr>
            <p:ph idx="1"/>
          </p:nvPr>
        </p:nvPicPr>
        <p:blipFill>
          <a:blip r:embed="rId2"/>
          <a:stretch>
            <a:fillRect/>
          </a:stretch>
        </p:blipFill>
        <p:spPr>
          <a:xfrm>
            <a:off x="1927137" y="1973665"/>
            <a:ext cx="8094452" cy="3396466"/>
          </a:xfrm>
        </p:spPr>
      </p:pic>
    </p:spTree>
    <p:extLst>
      <p:ext uri="{BB962C8B-B14F-4D97-AF65-F5344CB8AC3E}">
        <p14:creationId xmlns:p14="http://schemas.microsoft.com/office/powerpoint/2010/main" val="163261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BEE9-1F30-3DFF-0EDC-40575F8DEE55}"/>
              </a:ext>
            </a:extLst>
          </p:cNvPr>
          <p:cNvSpPr>
            <a:spLocks noGrp="1"/>
          </p:cNvSpPr>
          <p:nvPr>
            <p:ph type="title"/>
          </p:nvPr>
        </p:nvSpPr>
        <p:spPr>
          <a:xfrm>
            <a:off x="685801" y="609600"/>
            <a:ext cx="10131425" cy="636758"/>
          </a:xfrm>
        </p:spPr>
        <p:txBody>
          <a:bodyPr>
            <a:noAutofit/>
          </a:bodyPr>
          <a:lstStyle/>
          <a:p>
            <a:r>
              <a:rPr lang="en-GB" b="1" dirty="0">
                <a:latin typeface="Times New Roman"/>
                <a:cs typeface="Calibri Light"/>
              </a:rPr>
              <a:t>JOBPOST CLASS LIBRARY</a:t>
            </a:r>
          </a:p>
        </p:txBody>
      </p:sp>
      <p:sp>
        <p:nvSpPr>
          <p:cNvPr id="3" name="Content Placeholder 2">
            <a:extLst>
              <a:ext uri="{FF2B5EF4-FFF2-40B4-BE49-F238E27FC236}">
                <a16:creationId xmlns:a16="http://schemas.microsoft.com/office/drawing/2014/main" id="{6D126A50-63B5-E8B1-30D4-580A91C743A5}"/>
              </a:ext>
            </a:extLst>
          </p:cNvPr>
          <p:cNvSpPr>
            <a:spLocks noGrp="1"/>
          </p:cNvSpPr>
          <p:nvPr>
            <p:ph idx="1"/>
          </p:nvPr>
        </p:nvSpPr>
        <p:spPr>
          <a:xfrm>
            <a:off x="685801" y="603690"/>
            <a:ext cx="10131425" cy="5187510"/>
          </a:xfrm>
        </p:spPr>
        <p:txBody>
          <a:bodyPr/>
          <a:lstStyle/>
          <a:p>
            <a:r>
              <a:rPr lang="en-GB" sz="2600" dirty="0" err="1">
                <a:latin typeface="Times New Roman"/>
                <a:cs typeface="Times New Roman"/>
              </a:rPr>
              <a:t>JobPost</a:t>
            </a:r>
            <a:r>
              <a:rPr lang="en-GB" sz="2600" dirty="0">
                <a:latin typeface="Times New Roman"/>
                <a:cs typeface="Times New Roman"/>
              </a:rPr>
              <a:t> class library contains the following two folders:</a:t>
            </a:r>
            <a:endParaRPr lang="en-US" sz="2600" dirty="0">
              <a:solidFill>
                <a:srgbClr val="000000"/>
              </a:solidFill>
              <a:latin typeface="Times New Roman"/>
              <a:cs typeface="Times New Roman"/>
            </a:endParaRPr>
          </a:p>
          <a:p>
            <a:pPr lvl="1">
              <a:buClr>
                <a:srgbClr val="FFFFFF"/>
              </a:buClr>
              <a:buFont typeface="Courier New,monospace"/>
              <a:buChar char="o"/>
            </a:pPr>
            <a:r>
              <a:rPr lang="en-GB" sz="2400" dirty="0">
                <a:latin typeface="Times New Roman"/>
                <a:cs typeface="Times New Roman"/>
              </a:rPr>
              <a:t>Models</a:t>
            </a:r>
            <a:endParaRPr lang="en-US" sz="2400" dirty="0">
              <a:solidFill>
                <a:srgbClr val="000000"/>
              </a:solidFill>
              <a:latin typeface="Times New Roman"/>
              <a:cs typeface="Times New Roman"/>
            </a:endParaRPr>
          </a:p>
          <a:p>
            <a:pPr lvl="1">
              <a:buClr>
                <a:srgbClr val="FFFFFF"/>
              </a:buClr>
              <a:buFont typeface="Courier New,monospace"/>
              <a:buChar char="o"/>
            </a:pPr>
            <a:r>
              <a:rPr lang="en-GB" sz="2400" dirty="0">
                <a:latin typeface="Times New Roman"/>
                <a:cs typeface="Times New Roman"/>
              </a:rPr>
              <a:t>Repos</a:t>
            </a:r>
            <a:endParaRPr lang="en-US" sz="2400" dirty="0">
              <a:solidFill>
                <a:srgbClr val="000000"/>
              </a:solidFill>
              <a:latin typeface="Times New Roman"/>
              <a:cs typeface="Times New Roman"/>
            </a:endParaRPr>
          </a:p>
          <a:p>
            <a:pPr>
              <a:buClr>
                <a:srgbClr val="FFFFFF"/>
              </a:buClr>
            </a:pPr>
            <a:r>
              <a:rPr lang="en-GB" sz="2600" dirty="0">
                <a:latin typeface="Times New Roman"/>
                <a:cs typeface="Times New Roman"/>
              </a:rPr>
              <a:t>Model includes Model classes and Context class.</a:t>
            </a:r>
            <a:endParaRPr lang="en-US" sz="2600" dirty="0">
              <a:solidFill>
                <a:srgbClr val="000000"/>
              </a:solidFill>
              <a:latin typeface="Times New Roman"/>
              <a:cs typeface="Times New Roman"/>
            </a:endParaRPr>
          </a:p>
          <a:p>
            <a:pPr>
              <a:buClr>
                <a:srgbClr val="FFFFFF"/>
              </a:buClr>
            </a:pPr>
            <a:r>
              <a:rPr lang="en-GB" sz="2600" dirty="0">
                <a:latin typeface="Times New Roman"/>
                <a:cs typeface="Times New Roman"/>
              </a:rPr>
              <a:t>Repo includes </a:t>
            </a:r>
            <a:r>
              <a:rPr lang="en-GB" sz="2600" dirty="0" err="1">
                <a:latin typeface="Times New Roman"/>
                <a:cs typeface="Times New Roman"/>
              </a:rPr>
              <a:t>JobPost</a:t>
            </a:r>
            <a:r>
              <a:rPr lang="en-GB" sz="2600" dirty="0">
                <a:latin typeface="Times New Roman"/>
                <a:cs typeface="Times New Roman"/>
              </a:rPr>
              <a:t> interfaces and class implementing using</a:t>
            </a:r>
          </a:p>
          <a:p>
            <a:pPr marL="0" indent="0">
              <a:buClr>
                <a:srgbClr val="FFFFFF"/>
              </a:buClr>
              <a:buNone/>
            </a:pPr>
            <a:r>
              <a:rPr lang="en-GB" sz="2600" dirty="0" err="1">
                <a:latin typeface="Times New Roman"/>
                <a:cs typeface="Times New Roman"/>
              </a:rPr>
              <a:t>EntityFrameworkcore</a:t>
            </a:r>
            <a:r>
              <a:rPr lang="en-GB" sz="2600" dirty="0">
                <a:latin typeface="Times New Roman"/>
                <a:cs typeface="Times New Roman"/>
              </a:rPr>
              <a:t>..</a:t>
            </a:r>
            <a:endParaRPr lang="en-US" sz="2600" dirty="0">
              <a:latin typeface="Times New Roman"/>
              <a:cs typeface="Times New Roman"/>
            </a:endParaRPr>
          </a:p>
          <a:p>
            <a:pPr>
              <a:buClr>
                <a:srgbClr val="FFFFFF"/>
              </a:buClr>
            </a:pPr>
            <a:endParaRPr lang="en-GB" sz="2400" dirty="0">
              <a:latin typeface="Times New Roman"/>
              <a:cs typeface="Times New Roman"/>
            </a:endParaRPr>
          </a:p>
          <a:p>
            <a:pPr>
              <a:buClr>
                <a:srgbClr val="FFFFFF"/>
              </a:buClr>
            </a:pPr>
            <a:endParaRPr lang="en-GB" sz="2600" dirty="0">
              <a:latin typeface="Times New Roman"/>
              <a:ea typeface="Calibri"/>
              <a:cs typeface="Times New Roman"/>
            </a:endParaRPr>
          </a:p>
        </p:txBody>
      </p:sp>
    </p:spTree>
    <p:extLst>
      <p:ext uri="{BB962C8B-B14F-4D97-AF65-F5344CB8AC3E}">
        <p14:creationId xmlns:p14="http://schemas.microsoft.com/office/powerpoint/2010/main" val="185452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505B-8BFA-BC60-6694-EBA524E77E86}"/>
              </a:ext>
            </a:extLst>
          </p:cNvPr>
          <p:cNvSpPr>
            <a:spLocks noGrp="1"/>
          </p:cNvSpPr>
          <p:nvPr>
            <p:ph type="title"/>
          </p:nvPr>
        </p:nvSpPr>
        <p:spPr>
          <a:xfrm>
            <a:off x="685801" y="609600"/>
            <a:ext cx="10131425" cy="679890"/>
          </a:xfrm>
        </p:spPr>
        <p:txBody>
          <a:bodyPr/>
          <a:lstStyle/>
          <a:p>
            <a:r>
              <a:rPr lang="en-GB" b="1" dirty="0">
                <a:latin typeface="Times New Roman"/>
                <a:cs typeface="Calibri Light"/>
              </a:rPr>
              <a:t>JOBPOST WEB API</a:t>
            </a:r>
            <a:endParaRPr lang="en-GB" b="1">
              <a:latin typeface="Times New Roman"/>
              <a:cs typeface="Times New Roman"/>
            </a:endParaRPr>
          </a:p>
        </p:txBody>
      </p:sp>
      <p:sp>
        <p:nvSpPr>
          <p:cNvPr id="3" name="Content Placeholder 2">
            <a:extLst>
              <a:ext uri="{FF2B5EF4-FFF2-40B4-BE49-F238E27FC236}">
                <a16:creationId xmlns:a16="http://schemas.microsoft.com/office/drawing/2014/main" id="{6EE9D245-3708-846B-A1E6-2FC12CA67428}"/>
              </a:ext>
            </a:extLst>
          </p:cNvPr>
          <p:cNvSpPr>
            <a:spLocks noGrp="1"/>
          </p:cNvSpPr>
          <p:nvPr>
            <p:ph idx="1"/>
          </p:nvPr>
        </p:nvSpPr>
        <p:spPr>
          <a:xfrm>
            <a:off x="685801" y="517426"/>
            <a:ext cx="10131425" cy="6783396"/>
          </a:xfrm>
        </p:spPr>
        <p:txBody>
          <a:bodyPr/>
          <a:lstStyle/>
          <a:p>
            <a:pPr marL="0" indent="0">
              <a:buNone/>
            </a:pPr>
            <a:r>
              <a:rPr lang="en-GB" sz="2600" dirty="0">
                <a:latin typeface="Times New Roman"/>
                <a:ea typeface="+mn-lt"/>
                <a:cs typeface="+mn-lt"/>
              </a:rPr>
              <a:t>The endpoints used in </a:t>
            </a:r>
            <a:r>
              <a:rPr lang="en-GB" sz="2600" dirty="0" err="1">
                <a:latin typeface="Times New Roman"/>
                <a:ea typeface="+mn-lt"/>
                <a:cs typeface="+mn-lt"/>
              </a:rPr>
              <a:t>JobPost</a:t>
            </a:r>
            <a:r>
              <a:rPr lang="en-GB" sz="2600" dirty="0">
                <a:latin typeface="Times New Roman"/>
                <a:ea typeface="+mn-lt"/>
                <a:cs typeface="+mn-lt"/>
              </a:rPr>
              <a:t> Web Api are</a:t>
            </a:r>
          </a:p>
          <a:p>
            <a:pPr>
              <a:buClr>
                <a:srgbClr val="FFFFFF"/>
              </a:buClr>
            </a:pPr>
            <a:r>
              <a:rPr lang="en-GB" sz="2600" dirty="0" err="1">
                <a:latin typeface="Times New Roman"/>
                <a:ea typeface="+mn-lt"/>
                <a:cs typeface="+mn-lt"/>
              </a:rPr>
              <a:t>GetAllJobPost</a:t>
            </a:r>
            <a:endParaRPr lang="en-GB" sz="2600" dirty="0">
              <a:latin typeface="Times New Roman"/>
              <a:ea typeface="+mn-lt"/>
              <a:cs typeface="+mn-lt"/>
            </a:endParaRPr>
          </a:p>
          <a:p>
            <a:pPr>
              <a:buClr>
                <a:srgbClr val="FFFFFF"/>
              </a:buClr>
            </a:pPr>
            <a:r>
              <a:rPr lang="en-GB" sz="2600" err="1">
                <a:latin typeface="Times New Roman"/>
                <a:ea typeface="+mn-lt"/>
                <a:cs typeface="+mn-lt"/>
              </a:rPr>
              <a:t>GetByJobId</a:t>
            </a:r>
            <a:endParaRPr lang="en-GB" sz="2600">
              <a:latin typeface="Times New Roman"/>
              <a:ea typeface="+mn-lt"/>
              <a:cs typeface="+mn-lt"/>
            </a:endParaRPr>
          </a:p>
          <a:p>
            <a:pPr>
              <a:buClr>
                <a:srgbClr val="FFFFFF"/>
              </a:buClr>
            </a:pPr>
            <a:r>
              <a:rPr lang="en-GB" sz="2600" err="1">
                <a:latin typeface="Times New Roman"/>
                <a:ea typeface="+mn-lt"/>
                <a:cs typeface="+mn-lt"/>
              </a:rPr>
              <a:t>GetByPostId</a:t>
            </a:r>
            <a:endParaRPr lang="en-GB" sz="2600">
              <a:latin typeface="Times New Roman"/>
              <a:ea typeface="+mn-lt"/>
              <a:cs typeface="+mn-lt"/>
            </a:endParaRPr>
          </a:p>
          <a:p>
            <a:pPr>
              <a:buClr>
                <a:srgbClr val="FFFFFF"/>
              </a:buClr>
            </a:pPr>
            <a:r>
              <a:rPr lang="en-GB" sz="2600" err="1">
                <a:latin typeface="Times New Roman"/>
                <a:ea typeface="+mn-lt"/>
                <a:cs typeface="+mn-lt"/>
              </a:rPr>
              <a:t>GetByPostDate</a:t>
            </a:r>
            <a:endParaRPr lang="en-GB" sz="2600">
              <a:latin typeface="Times New Roman"/>
              <a:ea typeface="+mn-lt"/>
              <a:cs typeface="+mn-lt"/>
            </a:endParaRPr>
          </a:p>
          <a:p>
            <a:pPr>
              <a:buClr>
                <a:srgbClr val="FFFFFF"/>
              </a:buClr>
            </a:pPr>
            <a:r>
              <a:rPr lang="en-GB" sz="2600" err="1">
                <a:latin typeface="Times New Roman"/>
                <a:ea typeface="+mn-lt"/>
                <a:cs typeface="+mn-lt"/>
              </a:rPr>
              <a:t>GetJobDetails</a:t>
            </a:r>
            <a:endParaRPr lang="en-GB" sz="2600">
              <a:latin typeface="Times New Roman"/>
              <a:ea typeface="+mn-lt"/>
              <a:cs typeface="+mn-lt"/>
            </a:endParaRPr>
          </a:p>
          <a:p>
            <a:pPr>
              <a:buClr>
                <a:srgbClr val="FFFFFF"/>
              </a:buClr>
            </a:pPr>
            <a:r>
              <a:rPr lang="en-GB" sz="2600" err="1">
                <a:latin typeface="Times New Roman"/>
                <a:ea typeface="+mn-lt"/>
                <a:cs typeface="+mn-lt"/>
              </a:rPr>
              <a:t>GetByLastDate</a:t>
            </a:r>
            <a:endParaRPr lang="en-GB" sz="2600">
              <a:latin typeface="Times New Roman"/>
              <a:ea typeface="+mn-lt"/>
              <a:cs typeface="+mn-lt"/>
            </a:endParaRPr>
          </a:p>
          <a:p>
            <a:pPr>
              <a:buClr>
                <a:srgbClr val="FFFFFF"/>
              </a:buClr>
            </a:pPr>
            <a:r>
              <a:rPr lang="en-GB" sz="2600" dirty="0">
                <a:latin typeface="Times New Roman"/>
                <a:ea typeface="Calibri"/>
                <a:cs typeface="Calibri"/>
              </a:rPr>
              <a:t>Put</a:t>
            </a:r>
          </a:p>
          <a:p>
            <a:pPr>
              <a:buClr>
                <a:srgbClr val="FFFFFF"/>
              </a:buClr>
            </a:pPr>
            <a:r>
              <a:rPr lang="en-GB" sz="2600" dirty="0">
                <a:latin typeface="Times New Roman"/>
                <a:ea typeface="Calibri"/>
                <a:cs typeface="Calibri"/>
              </a:rPr>
              <a:t>Post</a:t>
            </a:r>
          </a:p>
          <a:p>
            <a:pPr>
              <a:buClr>
                <a:srgbClr val="FFFFFF"/>
              </a:buClr>
            </a:pPr>
            <a:r>
              <a:rPr lang="en-GB" sz="2600" dirty="0">
                <a:latin typeface="Times New Roman"/>
                <a:ea typeface="Calibri"/>
                <a:cs typeface="Calibri"/>
              </a:rPr>
              <a:t>Delete</a:t>
            </a:r>
          </a:p>
        </p:txBody>
      </p:sp>
    </p:spTree>
    <p:extLst>
      <p:ext uri="{BB962C8B-B14F-4D97-AF65-F5344CB8AC3E}">
        <p14:creationId xmlns:p14="http://schemas.microsoft.com/office/powerpoint/2010/main" val="387637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BFE3B-ECEC-9A63-8D69-94388B9E3A1B}"/>
              </a:ext>
            </a:extLst>
          </p:cNvPr>
          <p:cNvSpPr>
            <a:spLocks noGrp="1"/>
          </p:cNvSpPr>
          <p:nvPr>
            <p:ph type="title"/>
          </p:nvPr>
        </p:nvSpPr>
        <p:spPr>
          <a:xfrm>
            <a:off x="685799" y="1150076"/>
            <a:ext cx="3659389" cy="4557849"/>
          </a:xfrm>
        </p:spPr>
        <p:txBody>
          <a:bodyPr>
            <a:normAutofit/>
          </a:bodyPr>
          <a:lstStyle/>
          <a:p>
            <a:pPr algn="r"/>
            <a:r>
              <a:rPr lang="en-GB" b="1">
                <a:latin typeface="Times New Roman"/>
                <a:ea typeface="Calibri Light"/>
                <a:cs typeface="Calibri Light"/>
              </a:rPr>
              <a:t>TEAM MEMBERS:</a:t>
            </a:r>
            <a:endParaRPr lang="en-GB" b="1">
              <a:latin typeface="Times New Roman"/>
            </a:endParaRPr>
          </a:p>
        </p:txBody>
      </p:sp>
      <p:cxnSp>
        <p:nvCxnSpPr>
          <p:cNvPr id="32" name="Straight Connector 3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4E1E73F-839C-482F-2DB9-C23795828998}"/>
              </a:ext>
            </a:extLst>
          </p:cNvPr>
          <p:cNvSpPr>
            <a:spLocks noGrp="1"/>
          </p:cNvSpPr>
          <p:nvPr>
            <p:ph idx="1"/>
          </p:nvPr>
        </p:nvSpPr>
        <p:spPr>
          <a:xfrm>
            <a:off x="4988658" y="1150076"/>
            <a:ext cx="6517543" cy="4557849"/>
          </a:xfrm>
        </p:spPr>
        <p:txBody>
          <a:bodyPr vert="horz" lIns="91440" tIns="45720" rIns="91440" bIns="45720" rtlCol="0">
            <a:normAutofit/>
          </a:bodyPr>
          <a:lstStyle/>
          <a:p>
            <a:pPr marL="514350" indent="-514350">
              <a:buAutoNum type="arabicPeriod"/>
            </a:pPr>
            <a:r>
              <a:rPr lang="en-GB" sz="3200" dirty="0">
                <a:latin typeface="Times New Roman"/>
                <a:cs typeface="Calibri" panose="020F0502020204030204"/>
              </a:rPr>
              <a:t>Nandhitha K- ZS-INT-0177</a:t>
            </a:r>
            <a:endParaRPr lang="en-US" sz="3200">
              <a:cs typeface="Calibri"/>
            </a:endParaRPr>
          </a:p>
          <a:p>
            <a:pPr marL="514350" indent="-514350">
              <a:buAutoNum type="arabicPeriod"/>
            </a:pPr>
            <a:r>
              <a:rPr lang="en-GB" sz="3200" dirty="0">
                <a:latin typeface="Times New Roman"/>
                <a:cs typeface="Calibri" panose="020F0502020204030204"/>
              </a:rPr>
              <a:t>Balamurugan M- ZS-INT-0187</a:t>
            </a:r>
            <a:endParaRPr lang="en-GB" sz="3200">
              <a:cs typeface="Calibri"/>
            </a:endParaRPr>
          </a:p>
          <a:p>
            <a:pPr marL="514350" indent="-514350">
              <a:buAutoNum type="arabicPeriod"/>
            </a:pPr>
            <a:r>
              <a:rPr lang="en-GB" sz="3200" dirty="0" err="1">
                <a:latin typeface="Times New Roman"/>
                <a:cs typeface="Calibri" panose="020F0502020204030204"/>
              </a:rPr>
              <a:t>Sachithanantham</a:t>
            </a:r>
            <a:r>
              <a:rPr lang="en-GB" sz="3200" dirty="0">
                <a:latin typeface="Times New Roman"/>
                <a:cs typeface="Calibri" panose="020F0502020204030204"/>
              </a:rPr>
              <a:t> M-ZS-INT-0182</a:t>
            </a:r>
            <a:endParaRPr lang="en-GB" sz="3200">
              <a:cs typeface="Calibri"/>
            </a:endParaRPr>
          </a:p>
          <a:p>
            <a:pPr marL="514350" indent="-514350">
              <a:buAutoNum type="arabicPeriod"/>
            </a:pPr>
            <a:r>
              <a:rPr lang="en-GB" sz="3200" dirty="0">
                <a:latin typeface="Times New Roman"/>
                <a:cs typeface="Calibri" panose="020F0502020204030204"/>
              </a:rPr>
              <a:t>Santha Kumar C- ZS-INT-0202</a:t>
            </a:r>
            <a:endParaRPr lang="en-GB" sz="3200">
              <a:cs typeface="Calibri"/>
            </a:endParaRPr>
          </a:p>
          <a:p>
            <a:pPr marL="514350" indent="-514350">
              <a:buAutoNum type="arabicPeriod"/>
            </a:pPr>
            <a:endParaRPr lang="en-GB">
              <a:ea typeface="Calibri" panose="020F0502020204030204"/>
              <a:cs typeface="Calibri" panose="020F0502020204030204"/>
            </a:endParaRPr>
          </a:p>
        </p:txBody>
      </p:sp>
    </p:spTree>
    <p:extLst>
      <p:ext uri="{BB962C8B-B14F-4D97-AF65-F5344CB8AC3E}">
        <p14:creationId xmlns:p14="http://schemas.microsoft.com/office/powerpoint/2010/main" val="335484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1F10-DA48-2D59-76E4-C3E7A7B848ED}"/>
              </a:ext>
            </a:extLst>
          </p:cNvPr>
          <p:cNvSpPr>
            <a:spLocks noGrp="1"/>
          </p:cNvSpPr>
          <p:nvPr>
            <p:ph type="title"/>
          </p:nvPr>
        </p:nvSpPr>
        <p:spPr>
          <a:xfrm>
            <a:off x="685801" y="422695"/>
            <a:ext cx="10131425" cy="924305"/>
          </a:xfrm>
        </p:spPr>
        <p:txBody>
          <a:bodyPr>
            <a:normAutofit/>
          </a:bodyPr>
          <a:lstStyle/>
          <a:p>
            <a:r>
              <a:rPr lang="en-GB" b="1" dirty="0">
                <a:latin typeface="Times New Roman"/>
                <a:cs typeface="Calibri Light"/>
              </a:rPr>
              <a:t>APPLYJOB DESCRIPTION</a:t>
            </a:r>
            <a:endParaRPr lang="en-GB" b="1">
              <a:latin typeface="Times New Roman"/>
              <a:cs typeface="Calibri Light"/>
            </a:endParaRPr>
          </a:p>
        </p:txBody>
      </p:sp>
      <p:sp>
        <p:nvSpPr>
          <p:cNvPr id="3" name="Content Placeholder 2">
            <a:extLst>
              <a:ext uri="{FF2B5EF4-FFF2-40B4-BE49-F238E27FC236}">
                <a16:creationId xmlns:a16="http://schemas.microsoft.com/office/drawing/2014/main" id="{4EBFA5A7-9C58-90D6-D863-0A2CEDA5B1DE}"/>
              </a:ext>
            </a:extLst>
          </p:cNvPr>
          <p:cNvSpPr>
            <a:spLocks noGrp="1"/>
          </p:cNvSpPr>
          <p:nvPr>
            <p:ph idx="1"/>
          </p:nvPr>
        </p:nvSpPr>
        <p:spPr>
          <a:xfrm>
            <a:off x="685801" y="1351313"/>
            <a:ext cx="10131425" cy="5431924"/>
          </a:xfrm>
        </p:spPr>
        <p:txBody>
          <a:bodyPr>
            <a:normAutofit fontScale="92500" lnSpcReduction="10000"/>
          </a:bodyPr>
          <a:lstStyle/>
          <a:p>
            <a:pPr>
              <a:lnSpc>
                <a:spcPct val="150000"/>
              </a:lnSpc>
            </a:pPr>
            <a:r>
              <a:rPr lang="en-GB" sz="3100" err="1">
                <a:latin typeface="Times New Roman"/>
                <a:cs typeface="Times New Roman"/>
              </a:rPr>
              <a:t>ApplyJob</a:t>
            </a:r>
            <a:r>
              <a:rPr lang="en-GB" sz="3100">
                <a:latin typeface="Times New Roman"/>
                <a:cs typeface="Times New Roman"/>
              </a:rPr>
              <a:t> Microservice contains the following endpoints:</a:t>
            </a:r>
            <a:endParaRPr lang="en-US" sz="310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Add new apply job</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Update applied job</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Delete applied job</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View all applications</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View by status</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View by applied date</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View by emp id</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View by post id</a:t>
            </a:r>
            <a:endParaRPr lang="en-US" sz="2400" dirty="0">
              <a:solidFill>
                <a:srgbClr val="000000"/>
              </a:solidFill>
              <a:latin typeface="Times New Roman"/>
              <a:cs typeface="Times New Roman"/>
            </a:endParaRPr>
          </a:p>
          <a:p>
            <a:pPr lvl="1">
              <a:lnSpc>
                <a:spcPct val="120000"/>
              </a:lnSpc>
              <a:buClr>
                <a:srgbClr val="FFFFFF"/>
              </a:buClr>
              <a:buFont typeface="Courier New,monospace"/>
              <a:buChar char="o"/>
            </a:pPr>
            <a:r>
              <a:rPr lang="en-GB" sz="2400" dirty="0">
                <a:latin typeface="Times New Roman"/>
                <a:cs typeface="Times New Roman"/>
              </a:rPr>
              <a:t>View by emp id and post id</a:t>
            </a:r>
            <a:endParaRPr lang="en-US" sz="2400" dirty="0">
              <a:solidFill>
                <a:srgbClr val="000000"/>
              </a:solidFill>
              <a:latin typeface="Times New Roman"/>
              <a:cs typeface="Times New Roman"/>
            </a:endParaRPr>
          </a:p>
          <a:p>
            <a:pPr>
              <a:buClr>
                <a:srgbClr val="FFFFFF"/>
              </a:buClr>
            </a:pPr>
            <a:endParaRPr lang="en-GB" dirty="0">
              <a:cs typeface="Calibri"/>
            </a:endParaRPr>
          </a:p>
        </p:txBody>
      </p:sp>
    </p:spTree>
    <p:extLst>
      <p:ext uri="{BB962C8B-B14F-4D97-AF65-F5344CB8AC3E}">
        <p14:creationId xmlns:p14="http://schemas.microsoft.com/office/powerpoint/2010/main" val="290771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B9F8-AB73-C6A7-320F-3260FF14FB52}"/>
              </a:ext>
            </a:extLst>
          </p:cNvPr>
          <p:cNvSpPr>
            <a:spLocks noGrp="1"/>
          </p:cNvSpPr>
          <p:nvPr>
            <p:ph type="title"/>
          </p:nvPr>
        </p:nvSpPr>
        <p:spPr>
          <a:xfrm>
            <a:off x="685801" y="609600"/>
            <a:ext cx="10131425" cy="679890"/>
          </a:xfrm>
        </p:spPr>
        <p:txBody>
          <a:bodyPr>
            <a:normAutofit/>
          </a:bodyPr>
          <a:lstStyle/>
          <a:p>
            <a:r>
              <a:rPr lang="en-GB" b="1" dirty="0">
                <a:latin typeface="Times New Roman"/>
                <a:cs typeface="Calibri Light"/>
              </a:rPr>
              <a:t>APPLYJOB</a:t>
            </a:r>
            <a:r>
              <a:rPr lang="en-GB" b="1" dirty="0">
                <a:solidFill>
                  <a:srgbClr val="FFFFFF"/>
                </a:solidFill>
                <a:latin typeface="Times New Roman"/>
                <a:cs typeface="Calibri Light"/>
              </a:rPr>
              <a:t> </a:t>
            </a:r>
            <a:r>
              <a:rPr lang="en-GB" b="1" dirty="0" err="1">
                <a:solidFill>
                  <a:srgbClr val="FFFFFF"/>
                </a:solidFill>
                <a:latin typeface="Times New Roman"/>
                <a:cs typeface="Calibri Light"/>
              </a:rPr>
              <a:t>DataBase</a:t>
            </a:r>
            <a:r>
              <a:rPr lang="en-GB" b="1" dirty="0">
                <a:solidFill>
                  <a:srgbClr val="FFFFFF"/>
                </a:solidFill>
                <a:latin typeface="Times New Roman"/>
                <a:cs typeface="Calibri Light"/>
              </a:rPr>
              <a:t> ER DIAGRAM</a:t>
            </a:r>
            <a:endParaRPr lang="en-GB" b="1" dirty="0">
              <a:latin typeface="Times New Roman"/>
              <a:cs typeface="Times New Roman"/>
            </a:endParaRPr>
          </a:p>
        </p:txBody>
      </p:sp>
      <p:pic>
        <p:nvPicPr>
          <p:cNvPr id="9" name="Content Placeholder 8" descr="A diagram of a job application&#10;&#10;Description automatically generated">
            <a:extLst>
              <a:ext uri="{FF2B5EF4-FFF2-40B4-BE49-F238E27FC236}">
                <a16:creationId xmlns:a16="http://schemas.microsoft.com/office/drawing/2014/main" id="{1517D327-F1D9-F56E-302E-1729F32CE3B8}"/>
              </a:ext>
            </a:extLst>
          </p:cNvPr>
          <p:cNvPicPr>
            <a:picLocks noGrp="1" noChangeAspect="1"/>
          </p:cNvPicPr>
          <p:nvPr>
            <p:ph idx="1"/>
          </p:nvPr>
        </p:nvPicPr>
        <p:blipFill>
          <a:blip r:embed="rId2"/>
          <a:stretch>
            <a:fillRect/>
          </a:stretch>
        </p:blipFill>
        <p:spPr>
          <a:xfrm>
            <a:off x="1653967" y="1820626"/>
            <a:ext cx="8827697" cy="4105110"/>
          </a:xfrm>
        </p:spPr>
      </p:pic>
    </p:spTree>
    <p:extLst>
      <p:ext uri="{BB962C8B-B14F-4D97-AF65-F5344CB8AC3E}">
        <p14:creationId xmlns:p14="http://schemas.microsoft.com/office/powerpoint/2010/main" val="22873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E23D-5542-7D26-C922-0A2FDF1763FB}"/>
              </a:ext>
            </a:extLst>
          </p:cNvPr>
          <p:cNvSpPr>
            <a:spLocks noGrp="1"/>
          </p:cNvSpPr>
          <p:nvPr>
            <p:ph type="title"/>
          </p:nvPr>
        </p:nvSpPr>
        <p:spPr>
          <a:xfrm>
            <a:off x="685801" y="307676"/>
            <a:ext cx="10131425" cy="1154342"/>
          </a:xfrm>
        </p:spPr>
        <p:txBody>
          <a:bodyPr>
            <a:normAutofit/>
          </a:bodyPr>
          <a:lstStyle/>
          <a:p>
            <a:r>
              <a:rPr lang="en-GB" b="1" dirty="0">
                <a:latin typeface="Times New Roman"/>
                <a:cs typeface="Calibri Light"/>
              </a:rPr>
              <a:t>APPLYJOB CLASS LIBRARY</a:t>
            </a:r>
            <a:endParaRPr lang="en-GB" b="1" dirty="0">
              <a:latin typeface="Times New Roman"/>
            </a:endParaRPr>
          </a:p>
        </p:txBody>
      </p:sp>
      <p:sp>
        <p:nvSpPr>
          <p:cNvPr id="6" name="Content Placeholder 5">
            <a:extLst>
              <a:ext uri="{FF2B5EF4-FFF2-40B4-BE49-F238E27FC236}">
                <a16:creationId xmlns:a16="http://schemas.microsoft.com/office/drawing/2014/main" id="{757F5C8D-0216-291C-7DE5-16637F51214F}"/>
              </a:ext>
            </a:extLst>
          </p:cNvPr>
          <p:cNvSpPr>
            <a:spLocks noGrp="1"/>
          </p:cNvSpPr>
          <p:nvPr>
            <p:ph idx="1"/>
          </p:nvPr>
        </p:nvSpPr>
        <p:spPr>
          <a:xfrm>
            <a:off x="685801" y="646822"/>
            <a:ext cx="10131425" cy="5144378"/>
          </a:xfrm>
        </p:spPr>
        <p:txBody>
          <a:bodyPr/>
          <a:lstStyle/>
          <a:p>
            <a:r>
              <a:rPr lang="en-GB" sz="2600" dirty="0" err="1">
                <a:latin typeface="Times New Roman"/>
                <a:cs typeface="Times New Roman"/>
              </a:rPr>
              <a:t>ApplyJob</a:t>
            </a:r>
            <a:r>
              <a:rPr lang="en-GB" sz="2600" dirty="0">
                <a:latin typeface="Times New Roman"/>
                <a:cs typeface="Times New Roman"/>
              </a:rPr>
              <a:t> class library contains the following two folders:</a:t>
            </a:r>
            <a:endParaRPr lang="en-US" sz="2600" dirty="0">
              <a:solidFill>
                <a:srgbClr val="000000"/>
              </a:solidFill>
              <a:latin typeface="Times New Roman"/>
              <a:cs typeface="Times New Roman"/>
            </a:endParaRPr>
          </a:p>
          <a:p>
            <a:pPr lvl="1">
              <a:buClr>
                <a:srgbClr val="FFFFFF"/>
              </a:buClr>
              <a:buFont typeface="Courier New,monospace"/>
              <a:buChar char="o"/>
            </a:pPr>
            <a:r>
              <a:rPr lang="en-GB" sz="2400" dirty="0">
                <a:latin typeface="Times New Roman"/>
                <a:cs typeface="Times New Roman"/>
              </a:rPr>
              <a:t>Models</a:t>
            </a:r>
            <a:endParaRPr lang="en-US" sz="2400" dirty="0">
              <a:solidFill>
                <a:srgbClr val="000000"/>
              </a:solidFill>
              <a:latin typeface="Times New Roman"/>
              <a:cs typeface="Times New Roman"/>
            </a:endParaRPr>
          </a:p>
          <a:p>
            <a:pPr lvl="1">
              <a:buClr>
                <a:srgbClr val="FFFFFF"/>
              </a:buClr>
              <a:buFont typeface="Courier New,monospace"/>
              <a:buChar char="o"/>
            </a:pPr>
            <a:r>
              <a:rPr lang="en-GB" sz="2400" dirty="0">
                <a:latin typeface="Times New Roman"/>
                <a:cs typeface="Times New Roman"/>
              </a:rPr>
              <a:t>Repos</a:t>
            </a:r>
            <a:endParaRPr lang="en-US" sz="2400" dirty="0">
              <a:solidFill>
                <a:srgbClr val="000000"/>
              </a:solidFill>
              <a:latin typeface="Times New Roman"/>
              <a:cs typeface="Times New Roman"/>
            </a:endParaRPr>
          </a:p>
          <a:p>
            <a:pPr>
              <a:buClr>
                <a:srgbClr val="FFFFFF"/>
              </a:buClr>
            </a:pPr>
            <a:r>
              <a:rPr lang="en-GB" sz="2600" dirty="0">
                <a:latin typeface="Times New Roman"/>
                <a:cs typeface="Times New Roman"/>
              </a:rPr>
              <a:t>Model includes Model classes and Context class.</a:t>
            </a:r>
            <a:endParaRPr lang="en-US" sz="2600" dirty="0">
              <a:solidFill>
                <a:srgbClr val="000000"/>
              </a:solidFill>
              <a:latin typeface="Times New Roman"/>
              <a:cs typeface="Times New Roman"/>
            </a:endParaRPr>
          </a:p>
          <a:p>
            <a:pPr>
              <a:buClr>
                <a:srgbClr val="FFFFFF"/>
              </a:buClr>
            </a:pPr>
            <a:r>
              <a:rPr lang="en-GB" sz="2600" dirty="0">
                <a:latin typeface="Times New Roman"/>
                <a:cs typeface="Times New Roman"/>
              </a:rPr>
              <a:t>Repo includes </a:t>
            </a:r>
            <a:r>
              <a:rPr lang="en-GB" sz="2600" dirty="0" err="1">
                <a:latin typeface="Times New Roman"/>
                <a:cs typeface="Times New Roman"/>
              </a:rPr>
              <a:t>ApplyJob</a:t>
            </a:r>
            <a:r>
              <a:rPr lang="en-GB" sz="2600" dirty="0">
                <a:latin typeface="Times New Roman"/>
                <a:cs typeface="Times New Roman"/>
              </a:rPr>
              <a:t> interfaces and class implementing using</a:t>
            </a:r>
          </a:p>
          <a:p>
            <a:pPr marL="0" indent="0">
              <a:buClr>
                <a:srgbClr val="FFFFFF"/>
              </a:buClr>
              <a:buNone/>
            </a:pPr>
            <a:r>
              <a:rPr lang="en-GB" sz="2600" dirty="0" err="1">
                <a:latin typeface="Times New Roman"/>
                <a:cs typeface="Times New Roman"/>
              </a:rPr>
              <a:t>EntityFrameworkcore</a:t>
            </a:r>
            <a:r>
              <a:rPr lang="en-GB" sz="2600" dirty="0">
                <a:latin typeface="Times New Roman"/>
                <a:cs typeface="Times New Roman"/>
              </a:rPr>
              <a:t>..</a:t>
            </a:r>
            <a:endParaRPr lang="en-US" sz="2600" dirty="0">
              <a:latin typeface="Times New Roman"/>
              <a:cs typeface="Times New Roman"/>
            </a:endParaRPr>
          </a:p>
          <a:p>
            <a:pPr>
              <a:buClr>
                <a:srgbClr val="FFFFFF"/>
              </a:buClr>
            </a:pPr>
            <a:endParaRPr lang="en-GB" sz="2400" dirty="0">
              <a:latin typeface="Times New Roman"/>
              <a:cs typeface="Times New Roman"/>
            </a:endParaRPr>
          </a:p>
          <a:p>
            <a:pPr>
              <a:buClr>
                <a:srgbClr val="FFFFFF"/>
              </a:buClr>
            </a:pPr>
            <a:endParaRPr lang="en-GB" sz="2600" dirty="0">
              <a:latin typeface="Times New Roman"/>
              <a:ea typeface="Calibri"/>
              <a:cs typeface="Times New Roman"/>
            </a:endParaRPr>
          </a:p>
        </p:txBody>
      </p:sp>
    </p:spTree>
    <p:extLst>
      <p:ext uri="{BB962C8B-B14F-4D97-AF65-F5344CB8AC3E}">
        <p14:creationId xmlns:p14="http://schemas.microsoft.com/office/powerpoint/2010/main" val="158757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4ECA-5DE8-73F5-9939-EBB3ED3987E1}"/>
              </a:ext>
            </a:extLst>
          </p:cNvPr>
          <p:cNvSpPr>
            <a:spLocks noGrp="1"/>
          </p:cNvSpPr>
          <p:nvPr>
            <p:ph type="title"/>
          </p:nvPr>
        </p:nvSpPr>
        <p:spPr>
          <a:xfrm>
            <a:off x="685801" y="149525"/>
            <a:ext cx="10131425" cy="1240606"/>
          </a:xfrm>
        </p:spPr>
        <p:txBody>
          <a:bodyPr>
            <a:normAutofit/>
          </a:bodyPr>
          <a:lstStyle/>
          <a:p>
            <a:r>
              <a:rPr lang="en-GB" b="1" dirty="0">
                <a:latin typeface="Times New Roman"/>
                <a:cs typeface="Calibri Light"/>
              </a:rPr>
              <a:t>APPLYJOB WEB API</a:t>
            </a:r>
            <a:endParaRPr lang="en-GB" b="1" dirty="0">
              <a:latin typeface="Times New Roman"/>
            </a:endParaRPr>
          </a:p>
        </p:txBody>
      </p:sp>
      <p:sp>
        <p:nvSpPr>
          <p:cNvPr id="3" name="Content Placeholder 2">
            <a:extLst>
              <a:ext uri="{FF2B5EF4-FFF2-40B4-BE49-F238E27FC236}">
                <a16:creationId xmlns:a16="http://schemas.microsoft.com/office/drawing/2014/main" id="{C1BFF4AD-88C7-0F29-085A-029A9EE46627}"/>
              </a:ext>
            </a:extLst>
          </p:cNvPr>
          <p:cNvSpPr>
            <a:spLocks noGrp="1"/>
          </p:cNvSpPr>
          <p:nvPr>
            <p:ph idx="1"/>
          </p:nvPr>
        </p:nvSpPr>
        <p:spPr>
          <a:xfrm>
            <a:off x="685801" y="891238"/>
            <a:ext cx="10131425" cy="6927169"/>
          </a:xfrm>
        </p:spPr>
        <p:txBody>
          <a:bodyPr vert="horz" lIns="91440" tIns="45720" rIns="91440" bIns="45720" rtlCol="0" anchor="ctr">
            <a:noAutofit/>
          </a:bodyPr>
          <a:lstStyle/>
          <a:p>
            <a:pPr marL="0" indent="0">
              <a:buNone/>
            </a:pPr>
            <a:r>
              <a:rPr lang="en-GB" sz="2600" dirty="0">
                <a:latin typeface="Times New Roman"/>
                <a:ea typeface="+mn-lt"/>
                <a:cs typeface="+mn-lt"/>
              </a:rPr>
              <a:t>The endpoints used in </a:t>
            </a:r>
            <a:r>
              <a:rPr lang="en-GB" sz="2600" dirty="0" err="1">
                <a:latin typeface="Times New Roman"/>
                <a:ea typeface="+mn-lt"/>
                <a:cs typeface="+mn-lt"/>
              </a:rPr>
              <a:t>ApplyJob</a:t>
            </a:r>
            <a:r>
              <a:rPr lang="en-GB" sz="2600" dirty="0">
                <a:latin typeface="Times New Roman"/>
                <a:ea typeface="+mn-lt"/>
                <a:cs typeface="+mn-lt"/>
              </a:rPr>
              <a:t> Web Api are</a:t>
            </a:r>
          </a:p>
          <a:p>
            <a:pPr>
              <a:buClr>
                <a:srgbClr val="FFFFFF"/>
              </a:buClr>
            </a:pPr>
            <a:r>
              <a:rPr lang="en-GB" sz="2600" dirty="0" err="1">
                <a:latin typeface="Times New Roman"/>
                <a:ea typeface="+mn-lt"/>
                <a:cs typeface="+mn-lt"/>
              </a:rPr>
              <a:t>GetAll</a:t>
            </a:r>
            <a:endParaRPr lang="en-GB" sz="2600">
              <a:latin typeface="Times New Roman"/>
              <a:ea typeface="+mn-lt"/>
              <a:cs typeface="+mn-lt"/>
            </a:endParaRPr>
          </a:p>
          <a:p>
            <a:pPr>
              <a:buClr>
                <a:srgbClr val="FFFFFF"/>
              </a:buClr>
            </a:pPr>
            <a:r>
              <a:rPr lang="en-GB" sz="2600" err="1">
                <a:latin typeface="Times New Roman"/>
                <a:ea typeface="+mn-lt"/>
                <a:cs typeface="+mn-lt"/>
              </a:rPr>
              <a:t>GetByEmpId</a:t>
            </a:r>
            <a:endParaRPr lang="en-GB" sz="2600" dirty="0">
              <a:latin typeface="Times New Roman"/>
              <a:ea typeface="+mn-lt"/>
              <a:cs typeface="+mn-lt"/>
            </a:endParaRPr>
          </a:p>
          <a:p>
            <a:pPr>
              <a:buClr>
                <a:srgbClr val="FFFFFF"/>
              </a:buClr>
            </a:pPr>
            <a:r>
              <a:rPr lang="en-GB" sz="2600" err="1">
                <a:latin typeface="Times New Roman"/>
                <a:ea typeface="+mn-lt"/>
                <a:cs typeface="+mn-lt"/>
              </a:rPr>
              <a:t>GetByPostId</a:t>
            </a:r>
            <a:endParaRPr lang="en-GB" sz="2600" dirty="0">
              <a:latin typeface="Times New Roman"/>
              <a:ea typeface="+mn-lt"/>
              <a:cs typeface="+mn-lt"/>
            </a:endParaRPr>
          </a:p>
          <a:p>
            <a:pPr>
              <a:buClr>
                <a:srgbClr val="FFFFFF"/>
              </a:buClr>
            </a:pPr>
            <a:r>
              <a:rPr lang="en-GB" sz="2600" err="1">
                <a:latin typeface="Times New Roman"/>
                <a:ea typeface="+mn-lt"/>
                <a:cs typeface="+mn-lt"/>
              </a:rPr>
              <a:t>GetByAppliedDate</a:t>
            </a:r>
            <a:endParaRPr lang="en-GB" sz="2600">
              <a:latin typeface="Times New Roman"/>
              <a:ea typeface="+mn-lt"/>
              <a:cs typeface="+mn-lt"/>
            </a:endParaRPr>
          </a:p>
          <a:p>
            <a:pPr>
              <a:buClr>
                <a:srgbClr val="FFFFFF"/>
              </a:buClr>
            </a:pPr>
            <a:r>
              <a:rPr lang="en-GB" sz="2600" err="1">
                <a:latin typeface="Times New Roman"/>
                <a:ea typeface="+mn-lt"/>
                <a:cs typeface="+mn-lt"/>
              </a:rPr>
              <a:t>GetByStatus</a:t>
            </a:r>
            <a:endParaRPr lang="en-GB" sz="2600">
              <a:latin typeface="Times New Roman"/>
              <a:ea typeface="+mn-lt"/>
              <a:cs typeface="+mn-lt"/>
            </a:endParaRPr>
          </a:p>
          <a:p>
            <a:pPr>
              <a:buClr>
                <a:srgbClr val="FFFFFF"/>
              </a:buClr>
            </a:pPr>
            <a:r>
              <a:rPr lang="en-GB" sz="2600" err="1">
                <a:latin typeface="Times New Roman"/>
                <a:ea typeface="+mn-lt"/>
                <a:cs typeface="+mn-lt"/>
              </a:rPr>
              <a:t>GetApplyJob</a:t>
            </a:r>
            <a:endParaRPr lang="en-GB" sz="2600">
              <a:latin typeface="Times New Roman"/>
              <a:ea typeface="Calibri"/>
              <a:cs typeface="Calibri"/>
            </a:endParaRPr>
          </a:p>
          <a:p>
            <a:pPr>
              <a:buClr>
                <a:srgbClr val="FFFFFF"/>
              </a:buClr>
            </a:pPr>
            <a:r>
              <a:rPr lang="en-GB" sz="2600" dirty="0">
                <a:latin typeface="Times New Roman"/>
                <a:ea typeface="+mn-lt"/>
                <a:cs typeface="+mn-lt"/>
              </a:rPr>
              <a:t>Put</a:t>
            </a:r>
          </a:p>
          <a:p>
            <a:pPr>
              <a:buClr>
                <a:srgbClr val="FFFFFF"/>
              </a:buClr>
            </a:pPr>
            <a:r>
              <a:rPr lang="en-GB" sz="2600" dirty="0">
                <a:latin typeface="Times New Roman"/>
                <a:ea typeface="Calibri"/>
                <a:cs typeface="Calibri"/>
              </a:rPr>
              <a:t>Post</a:t>
            </a:r>
          </a:p>
          <a:p>
            <a:pPr>
              <a:buClr>
                <a:srgbClr val="FFFFFF"/>
              </a:buClr>
            </a:pPr>
            <a:r>
              <a:rPr lang="en-GB" sz="2600" dirty="0">
                <a:latin typeface="Times New Roman"/>
                <a:ea typeface="Calibri"/>
                <a:cs typeface="Calibri"/>
              </a:rPr>
              <a:t>Delete</a:t>
            </a:r>
          </a:p>
          <a:p>
            <a:pPr>
              <a:buClr>
                <a:srgbClr val="FFFFFF"/>
              </a:buClr>
            </a:pPr>
            <a:endParaRPr lang="en-GB" dirty="0">
              <a:ea typeface="Calibri"/>
              <a:cs typeface="Calibri"/>
            </a:endParaRPr>
          </a:p>
          <a:p>
            <a:pPr>
              <a:buClr>
                <a:srgbClr val="FFFFFF"/>
              </a:buClr>
            </a:pPr>
            <a:endParaRPr lang="en-GB" dirty="0">
              <a:ea typeface="Calibri"/>
              <a:cs typeface="Calibri"/>
            </a:endParaRPr>
          </a:p>
        </p:txBody>
      </p:sp>
    </p:spTree>
    <p:extLst>
      <p:ext uri="{BB962C8B-B14F-4D97-AF65-F5344CB8AC3E}">
        <p14:creationId xmlns:p14="http://schemas.microsoft.com/office/powerpoint/2010/main" val="172084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2EEA-B262-0E18-3A17-2FF5FC7C31C0}"/>
              </a:ext>
            </a:extLst>
          </p:cNvPr>
          <p:cNvSpPr>
            <a:spLocks noGrp="1"/>
          </p:cNvSpPr>
          <p:nvPr>
            <p:ph type="title"/>
          </p:nvPr>
        </p:nvSpPr>
        <p:spPr>
          <a:xfrm>
            <a:off x="685801" y="350808"/>
            <a:ext cx="10131425" cy="895551"/>
          </a:xfrm>
        </p:spPr>
        <p:txBody>
          <a:bodyPr/>
          <a:lstStyle/>
          <a:p>
            <a:r>
              <a:rPr lang="en-GB" b="1" dirty="0">
                <a:latin typeface="Times New Roman"/>
                <a:ea typeface="Calibri Light"/>
                <a:cs typeface="Calibri Light"/>
              </a:rPr>
              <a:t>AUTHENTICATION SERVICE</a:t>
            </a:r>
            <a:endParaRPr lang="en-GB" b="1" dirty="0">
              <a:latin typeface="Times New Roman"/>
            </a:endParaRPr>
          </a:p>
        </p:txBody>
      </p:sp>
      <p:sp>
        <p:nvSpPr>
          <p:cNvPr id="3" name="Content Placeholder 2">
            <a:extLst>
              <a:ext uri="{FF2B5EF4-FFF2-40B4-BE49-F238E27FC236}">
                <a16:creationId xmlns:a16="http://schemas.microsoft.com/office/drawing/2014/main" id="{C7ACA876-6E87-DDFC-C686-E66C7320E740}"/>
              </a:ext>
            </a:extLst>
          </p:cNvPr>
          <p:cNvSpPr>
            <a:spLocks noGrp="1"/>
          </p:cNvSpPr>
          <p:nvPr>
            <p:ph idx="1"/>
          </p:nvPr>
        </p:nvSpPr>
        <p:spPr>
          <a:xfrm>
            <a:off x="838200" y="1178645"/>
            <a:ext cx="10515600" cy="4696394"/>
          </a:xfrm>
        </p:spPr>
        <p:txBody>
          <a:bodyPr vert="horz" lIns="91440" tIns="45720" rIns="91440" bIns="45720" rtlCol="0" anchor="t">
            <a:noAutofit/>
          </a:bodyPr>
          <a:lstStyle/>
          <a:p>
            <a:pPr>
              <a:lnSpc>
                <a:spcPct val="120000"/>
              </a:lnSpc>
            </a:pPr>
            <a:r>
              <a:rPr lang="en-GB" sz="2400" dirty="0">
                <a:latin typeface="Times New Roman"/>
                <a:ea typeface="+mn-lt"/>
                <a:cs typeface="+mn-lt"/>
              </a:rPr>
              <a:t>The authentication service simplifies access by offering a single endpoint. Upon receiving the secret key, this endpoint generates a JSON Web Token (JWT). </a:t>
            </a:r>
            <a:endParaRPr lang="en-US" sz="2400">
              <a:latin typeface="Times New Roman"/>
              <a:ea typeface="Calibri" panose="020F0502020204030204"/>
              <a:cs typeface="Calibri" panose="020F0502020204030204"/>
            </a:endParaRPr>
          </a:p>
          <a:p>
            <a:r>
              <a:rPr lang="en-GB" sz="2400" dirty="0">
                <a:latin typeface="Times New Roman"/>
                <a:ea typeface="+mn-lt"/>
                <a:cs typeface="+mn-lt"/>
              </a:rPr>
              <a:t>Each JWT includes two essential claims: </a:t>
            </a:r>
          </a:p>
          <a:p>
            <a:pPr lvl="1">
              <a:buFont typeface="Courier New" panose="020B0604020202020204" pitchFamily="34" charset="0"/>
              <a:buChar char="o"/>
            </a:pPr>
            <a:r>
              <a:rPr lang="en-GB" sz="2400" err="1">
                <a:latin typeface="Times New Roman"/>
                <a:ea typeface="+mn-lt"/>
                <a:cs typeface="+mn-lt"/>
              </a:rPr>
              <a:t>UserId</a:t>
            </a:r>
            <a:endParaRPr lang="en-GB" sz="2400">
              <a:latin typeface="Times New Roman"/>
              <a:ea typeface="+mn-lt"/>
              <a:cs typeface="+mn-lt"/>
            </a:endParaRPr>
          </a:p>
          <a:p>
            <a:pPr lvl="1">
              <a:buFont typeface="Courier New" panose="020B0604020202020204" pitchFamily="34" charset="0"/>
              <a:buChar char="o"/>
            </a:pPr>
            <a:r>
              <a:rPr lang="en-GB" sz="2400" dirty="0">
                <a:latin typeface="Times New Roman"/>
                <a:ea typeface="+mn-lt"/>
                <a:cs typeface="+mn-lt"/>
              </a:rPr>
              <a:t> Role</a:t>
            </a:r>
          </a:p>
          <a:p>
            <a:pPr>
              <a:lnSpc>
                <a:spcPct val="120000"/>
              </a:lnSpc>
            </a:pPr>
            <a:r>
              <a:rPr lang="en-GB" sz="2400" dirty="0">
                <a:latin typeface="Times New Roman"/>
                <a:ea typeface="+mn-lt"/>
                <a:cs typeface="+mn-lt"/>
              </a:rPr>
              <a:t> This role plays a pivotal role in verifying access to controllers within other microservices.</a:t>
            </a:r>
          </a:p>
          <a:p>
            <a:r>
              <a:rPr lang="en-GB" sz="2400" dirty="0">
                <a:latin typeface="Times New Roman"/>
                <a:ea typeface="Calibri"/>
                <a:cs typeface="Calibri"/>
              </a:rPr>
              <a:t>Role includes:</a:t>
            </a:r>
          </a:p>
          <a:p>
            <a:pPr lvl="1">
              <a:buFont typeface="Courier New" panose="020B0604020202020204" pitchFamily="34" charset="0"/>
              <a:buChar char="o"/>
            </a:pPr>
            <a:r>
              <a:rPr lang="en-GB" sz="2400" dirty="0">
                <a:latin typeface="Times New Roman"/>
                <a:ea typeface="Calibri"/>
                <a:cs typeface="Calibri"/>
              </a:rPr>
              <a:t>Admin</a:t>
            </a:r>
          </a:p>
          <a:p>
            <a:pPr lvl="1">
              <a:buFont typeface="Courier New" panose="020B0604020202020204" pitchFamily="34" charset="0"/>
              <a:buChar char="o"/>
            </a:pPr>
            <a:r>
              <a:rPr lang="en-GB" sz="2400" dirty="0">
                <a:latin typeface="Times New Roman"/>
                <a:ea typeface="Calibri"/>
                <a:cs typeface="Calibri"/>
              </a:rPr>
              <a:t>Manager</a:t>
            </a:r>
          </a:p>
          <a:p>
            <a:pPr lvl="1">
              <a:buFont typeface="Courier New" panose="020B0604020202020204" pitchFamily="34" charset="0"/>
              <a:buChar char="o"/>
            </a:pPr>
            <a:r>
              <a:rPr lang="en-GB" sz="2400" dirty="0">
                <a:latin typeface="Times New Roman"/>
                <a:ea typeface="Calibri"/>
                <a:cs typeface="Calibri"/>
              </a:rPr>
              <a:t>Employee</a:t>
            </a:r>
          </a:p>
        </p:txBody>
      </p:sp>
    </p:spTree>
    <p:extLst>
      <p:ext uri="{BB962C8B-B14F-4D97-AF65-F5344CB8AC3E}">
        <p14:creationId xmlns:p14="http://schemas.microsoft.com/office/powerpoint/2010/main" val="226024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FE46-2CA7-35F5-9457-D98A89E5C64C}"/>
              </a:ext>
            </a:extLst>
          </p:cNvPr>
          <p:cNvSpPr>
            <a:spLocks noGrp="1"/>
          </p:cNvSpPr>
          <p:nvPr>
            <p:ph type="title"/>
          </p:nvPr>
        </p:nvSpPr>
        <p:spPr>
          <a:xfrm>
            <a:off x="685801" y="609600"/>
            <a:ext cx="10131425" cy="665513"/>
          </a:xfrm>
        </p:spPr>
        <p:txBody>
          <a:bodyPr/>
          <a:lstStyle/>
          <a:p>
            <a:r>
              <a:rPr lang="en-GB" b="1" dirty="0">
                <a:latin typeface="Times New Roman"/>
                <a:ea typeface="Calibri Light"/>
                <a:cs typeface="Calibri Light"/>
              </a:rPr>
              <a:t>API GATEWAY</a:t>
            </a:r>
            <a:endParaRPr lang="en-GB" b="1" dirty="0">
              <a:latin typeface="Times New Roman"/>
            </a:endParaRPr>
          </a:p>
        </p:txBody>
      </p:sp>
      <p:sp>
        <p:nvSpPr>
          <p:cNvPr id="3" name="Content Placeholder 2">
            <a:extLst>
              <a:ext uri="{FF2B5EF4-FFF2-40B4-BE49-F238E27FC236}">
                <a16:creationId xmlns:a16="http://schemas.microsoft.com/office/drawing/2014/main" id="{80906522-DF94-95C1-CA84-2A206506B5DC}"/>
              </a:ext>
            </a:extLst>
          </p:cNvPr>
          <p:cNvSpPr>
            <a:spLocks noGrp="1"/>
          </p:cNvSpPr>
          <p:nvPr>
            <p:ph idx="1"/>
          </p:nvPr>
        </p:nvSpPr>
        <p:spPr>
          <a:xfrm>
            <a:off x="685801" y="603690"/>
            <a:ext cx="10131425" cy="5187510"/>
          </a:xfrm>
        </p:spPr>
        <p:txBody>
          <a:bodyPr>
            <a:normAutofit/>
          </a:bodyPr>
          <a:lstStyle/>
          <a:p>
            <a:pPr>
              <a:lnSpc>
                <a:spcPct val="150000"/>
              </a:lnSpc>
            </a:pPr>
            <a:r>
              <a:rPr lang="en-GB" sz="2600" dirty="0">
                <a:solidFill>
                  <a:srgbClr val="FFFFFF"/>
                </a:solidFill>
                <a:latin typeface="Times New Roman"/>
                <a:ea typeface="+mn-lt"/>
                <a:cs typeface="+mn-lt"/>
              </a:rPr>
              <a:t>An API gateway serves as a central hub for managing and controlling access to multiple backend services.</a:t>
            </a:r>
            <a:endParaRPr lang="en-US"/>
          </a:p>
          <a:p>
            <a:pPr>
              <a:lnSpc>
                <a:spcPct val="150000"/>
              </a:lnSpc>
              <a:buClr>
                <a:srgbClr val="FFFFFF"/>
              </a:buClr>
            </a:pPr>
            <a:r>
              <a:rPr lang="en-GB" sz="2600" dirty="0">
                <a:solidFill>
                  <a:srgbClr val="FFFFFF"/>
                </a:solidFill>
                <a:latin typeface="Times New Roman"/>
                <a:ea typeface="+mn-lt"/>
                <a:cs typeface="+mn-lt"/>
              </a:rPr>
              <a:t>It functions as a reverse proxy, receive and forwards the API calls.</a:t>
            </a:r>
          </a:p>
          <a:p>
            <a:pPr>
              <a:lnSpc>
                <a:spcPct val="150000"/>
              </a:lnSpc>
              <a:buClr>
                <a:srgbClr val="FFFFFF"/>
              </a:buClr>
            </a:pPr>
            <a:r>
              <a:rPr lang="en-GB" sz="2600" dirty="0">
                <a:solidFill>
                  <a:srgbClr val="FFFFFF"/>
                </a:solidFill>
                <a:latin typeface="Times New Roman"/>
                <a:ea typeface="+mn-lt"/>
                <a:cs typeface="+mn-lt"/>
              </a:rPr>
              <a:t> By aggregating various services, it efficiently processes the requests and delivers the expected outcomes back to the client.</a:t>
            </a:r>
            <a:endParaRPr lang="en-GB" sz="2600">
              <a:solidFill>
                <a:srgbClr val="FFFFFF"/>
              </a:solidFill>
              <a:latin typeface="Times New Roman"/>
              <a:ea typeface="Calibri"/>
              <a:cs typeface="Calibri"/>
            </a:endParaRPr>
          </a:p>
        </p:txBody>
      </p:sp>
    </p:spTree>
    <p:extLst>
      <p:ext uri="{BB962C8B-B14F-4D97-AF65-F5344CB8AC3E}">
        <p14:creationId xmlns:p14="http://schemas.microsoft.com/office/powerpoint/2010/main" val="113294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B847-A3B1-C897-E86B-1B16F4188F8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4131052-6695-631C-7418-6AB38AE48ABD}"/>
              </a:ext>
            </a:extLst>
          </p:cNvPr>
          <p:cNvSpPr>
            <a:spLocks noGrp="1"/>
          </p:cNvSpPr>
          <p:nvPr>
            <p:ph idx="1"/>
          </p:nvPr>
        </p:nvSpPr>
        <p:spPr/>
        <p:txBody>
          <a:bodyPr/>
          <a:lstStyle/>
          <a:p>
            <a:pPr marL="0" indent="0">
              <a:buNone/>
            </a:pPr>
            <a:r>
              <a:rPr lang="en-GB" dirty="0">
                <a:cs typeface="Calibri"/>
              </a:rPr>
              <a:t>    </a:t>
            </a:r>
            <a:r>
              <a:rPr lang="en-GB" dirty="0">
                <a:latin typeface="Calibri"/>
                <a:cs typeface="Calibri"/>
              </a:rPr>
              <a:t>                           </a:t>
            </a:r>
            <a:r>
              <a:rPr lang="en-GB" sz="6000" b="1" dirty="0">
                <a:latin typeface="Times New Roman"/>
                <a:cs typeface="Calibri"/>
              </a:rPr>
              <a:t>THANK YOU!!</a:t>
            </a:r>
          </a:p>
        </p:txBody>
      </p:sp>
    </p:spTree>
    <p:extLst>
      <p:ext uri="{BB962C8B-B14F-4D97-AF65-F5344CB8AC3E}">
        <p14:creationId xmlns:p14="http://schemas.microsoft.com/office/powerpoint/2010/main" val="26484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6BB1-841A-CFF9-8514-59E20E6A47E4}"/>
              </a:ext>
            </a:extLst>
          </p:cNvPr>
          <p:cNvSpPr>
            <a:spLocks noGrp="1"/>
          </p:cNvSpPr>
          <p:nvPr>
            <p:ph type="title"/>
          </p:nvPr>
        </p:nvSpPr>
        <p:spPr>
          <a:xfrm>
            <a:off x="685801" y="609600"/>
            <a:ext cx="10131425" cy="651136"/>
          </a:xfrm>
        </p:spPr>
        <p:txBody>
          <a:bodyPr>
            <a:normAutofit fontScale="90000"/>
          </a:bodyPr>
          <a:lstStyle/>
          <a:p>
            <a:r>
              <a:rPr lang="en-GB" sz="4000" b="1" dirty="0">
                <a:latin typeface="Times New Roman"/>
                <a:ea typeface="Calibri Light"/>
                <a:cs typeface="Calibri Light"/>
              </a:rPr>
              <a:t>ABOUT THE PROJECT</a:t>
            </a:r>
          </a:p>
        </p:txBody>
      </p:sp>
      <p:sp>
        <p:nvSpPr>
          <p:cNvPr id="3" name="Content Placeholder 2">
            <a:extLst>
              <a:ext uri="{FF2B5EF4-FFF2-40B4-BE49-F238E27FC236}">
                <a16:creationId xmlns:a16="http://schemas.microsoft.com/office/drawing/2014/main" id="{98C128E9-6BBD-7C7E-49DC-390470609C0D}"/>
              </a:ext>
            </a:extLst>
          </p:cNvPr>
          <p:cNvSpPr>
            <a:spLocks noGrp="1"/>
          </p:cNvSpPr>
          <p:nvPr>
            <p:ph idx="1"/>
          </p:nvPr>
        </p:nvSpPr>
        <p:spPr>
          <a:xfrm>
            <a:off x="1226388" y="1480569"/>
            <a:ext cx="9969261" cy="4638885"/>
          </a:xfrm>
        </p:spPr>
        <p:txBody>
          <a:bodyPr vert="horz" lIns="91440" tIns="45720" rIns="91440" bIns="45720" rtlCol="0" anchor="t">
            <a:normAutofit/>
          </a:bodyPr>
          <a:lstStyle/>
          <a:p>
            <a:r>
              <a:rPr lang="en-GB" sz="2800" dirty="0">
                <a:latin typeface="Times New Roman"/>
                <a:ea typeface="Calibri"/>
                <a:cs typeface="Calibri"/>
              </a:rPr>
              <a:t>Internal job posting means advertising open job positions in the company itself to hire existing employees for open opportunities.</a:t>
            </a:r>
            <a:endParaRPr lang="en-US" sz="2800" dirty="0">
              <a:latin typeface="Times New Roman"/>
              <a:ea typeface="Calibri"/>
              <a:cs typeface="Times New Roman"/>
            </a:endParaRPr>
          </a:p>
          <a:p>
            <a:pPr marL="0" indent="0">
              <a:buClr>
                <a:srgbClr val="FFFFFF"/>
              </a:buClr>
              <a:buNone/>
            </a:pPr>
            <a:endParaRPr lang="en-GB" sz="2800" dirty="0">
              <a:latin typeface="Times New Roman"/>
              <a:ea typeface="Calibri"/>
              <a:cs typeface="Calibri"/>
            </a:endParaRPr>
          </a:p>
          <a:p>
            <a:pPr>
              <a:buClr>
                <a:srgbClr val="FFFFFF"/>
              </a:buClr>
            </a:pPr>
            <a:r>
              <a:rPr lang="en-GB" sz="2800" dirty="0">
                <a:latin typeface="Times New Roman"/>
                <a:ea typeface="Calibri"/>
                <a:cs typeface="Calibri"/>
              </a:rPr>
              <a:t>Internal Job Portal is an intranet MVC app using which managers can post new job requirements, and the employees can apply to posted jobs, if they are interested and match the skillset required by the job.</a:t>
            </a:r>
            <a:endParaRPr lang="en-US" sz="2800" dirty="0">
              <a:latin typeface="Times New Roman"/>
              <a:cs typeface="Times New Roman"/>
            </a:endParaRPr>
          </a:p>
          <a:p>
            <a:pPr>
              <a:buClr>
                <a:srgbClr val="FFFFFF"/>
              </a:buClr>
            </a:pPr>
            <a:endParaRPr lang="en-GB" sz="2800" dirty="0">
              <a:latin typeface="Times New Roman"/>
              <a:ea typeface="Calibri"/>
              <a:cs typeface="Calibri"/>
            </a:endParaRPr>
          </a:p>
          <a:p>
            <a:endParaRPr lang="en-GB" sz="2800" dirty="0">
              <a:ea typeface="Calibri"/>
              <a:cs typeface="Calibri"/>
            </a:endParaRPr>
          </a:p>
        </p:txBody>
      </p:sp>
    </p:spTree>
    <p:extLst>
      <p:ext uri="{BB962C8B-B14F-4D97-AF65-F5344CB8AC3E}">
        <p14:creationId xmlns:p14="http://schemas.microsoft.com/office/powerpoint/2010/main" val="354495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28BA-D203-9841-0282-B96F193B63F8}"/>
              </a:ext>
            </a:extLst>
          </p:cNvPr>
          <p:cNvSpPr>
            <a:spLocks noGrp="1"/>
          </p:cNvSpPr>
          <p:nvPr>
            <p:ph type="title"/>
          </p:nvPr>
        </p:nvSpPr>
        <p:spPr>
          <a:xfrm>
            <a:off x="772065" y="422695"/>
            <a:ext cx="11569160" cy="1542531"/>
          </a:xfrm>
        </p:spPr>
        <p:txBody>
          <a:bodyPr>
            <a:noAutofit/>
          </a:bodyPr>
          <a:lstStyle/>
          <a:p>
            <a:r>
              <a:rPr lang="en-GB" b="1" dirty="0">
                <a:latin typeface="Times New Roman"/>
                <a:cs typeface="Calibri Light"/>
              </a:rPr>
              <a:t>DISADVANTAGES OF THE CURRENT SYSTEM</a:t>
            </a:r>
            <a:endParaRPr lang="en-GB" b="1">
              <a:latin typeface="Times New Roman"/>
              <a:cs typeface="Times New Roman"/>
            </a:endParaRPr>
          </a:p>
        </p:txBody>
      </p:sp>
      <p:sp>
        <p:nvSpPr>
          <p:cNvPr id="3" name="Content Placeholder 2">
            <a:extLst>
              <a:ext uri="{FF2B5EF4-FFF2-40B4-BE49-F238E27FC236}">
                <a16:creationId xmlns:a16="http://schemas.microsoft.com/office/drawing/2014/main" id="{BED9D567-B407-3F08-3EDE-AA16B926F3B9}"/>
              </a:ext>
            </a:extLst>
          </p:cNvPr>
          <p:cNvSpPr>
            <a:spLocks noGrp="1"/>
          </p:cNvSpPr>
          <p:nvPr>
            <p:ph idx="1"/>
          </p:nvPr>
        </p:nvSpPr>
        <p:spPr>
          <a:xfrm>
            <a:off x="1145876" y="1566973"/>
            <a:ext cx="10131425" cy="4511774"/>
          </a:xfrm>
        </p:spPr>
        <p:txBody>
          <a:bodyPr/>
          <a:lstStyle/>
          <a:p>
            <a:r>
              <a:rPr lang="en-GB" sz="2600" dirty="0">
                <a:solidFill>
                  <a:srgbClr val="FFFFFF"/>
                </a:solidFill>
                <a:latin typeface="Times New Roman"/>
                <a:ea typeface="+mn-lt"/>
                <a:cs typeface="+mn-lt"/>
              </a:rPr>
              <a:t>The existing system takes extra effort and money to hire employees from outside.</a:t>
            </a:r>
          </a:p>
          <a:p>
            <a:pPr>
              <a:buClr>
                <a:srgbClr val="FFFFFF"/>
              </a:buClr>
            </a:pPr>
            <a:r>
              <a:rPr lang="en-GB" sz="2600" dirty="0">
                <a:solidFill>
                  <a:srgbClr val="FFFFFF"/>
                </a:solidFill>
                <a:latin typeface="Times New Roman"/>
                <a:ea typeface="+mn-lt"/>
                <a:cs typeface="+mn-lt"/>
              </a:rPr>
              <a:t> It may increase attrition.</a:t>
            </a:r>
            <a:endParaRPr lang="en-GB" sz="2600" dirty="0">
              <a:solidFill>
                <a:srgbClr val="FFFFFF"/>
              </a:solidFill>
              <a:latin typeface="Times New Roman"/>
              <a:ea typeface="Calibri" panose="020F0502020204030204"/>
              <a:cs typeface="Calibri" panose="020F0502020204030204"/>
            </a:endParaRPr>
          </a:p>
          <a:p>
            <a:pPr>
              <a:buClr>
                <a:srgbClr val="FFFFFF"/>
              </a:buClr>
            </a:pPr>
            <a:r>
              <a:rPr lang="en-GB" sz="2600" dirty="0">
                <a:latin typeface="Times New Roman"/>
                <a:ea typeface="Calibri"/>
                <a:cs typeface="Calibri"/>
              </a:rPr>
              <a:t>Onboarding process takes lot of time to </a:t>
            </a:r>
            <a:r>
              <a:rPr lang="en-GB" sz="2600" dirty="0">
                <a:solidFill>
                  <a:srgbClr val="FFFFFF"/>
                </a:solidFill>
                <a:latin typeface="Times New Roman"/>
                <a:ea typeface="+mn-lt"/>
                <a:cs typeface="+mn-lt"/>
              </a:rPr>
              <a:t>integrate a new employee into the company and assign their role.</a:t>
            </a:r>
            <a:endParaRPr lang="en-GB" sz="2600" dirty="0">
              <a:solidFill>
                <a:srgbClr val="FFFFFF"/>
              </a:solidFill>
              <a:latin typeface="Times New Roman"/>
              <a:ea typeface="Calibri"/>
              <a:cs typeface="Calibri"/>
            </a:endParaRPr>
          </a:p>
          <a:p>
            <a:pPr>
              <a:buClr>
                <a:srgbClr val="FFFFFF"/>
              </a:buClr>
            </a:pPr>
            <a:r>
              <a:rPr lang="en-GB" sz="2600" dirty="0">
                <a:latin typeface="Times New Roman"/>
                <a:ea typeface="Calibri"/>
                <a:cs typeface="Calibri"/>
              </a:rPr>
              <a:t>Employees doesn’t have</a:t>
            </a:r>
            <a:r>
              <a:rPr lang="en-GB" sz="2600" dirty="0">
                <a:solidFill>
                  <a:srgbClr val="FFFFFF"/>
                </a:solidFill>
                <a:latin typeface="Times New Roman"/>
                <a:ea typeface="+mn-lt"/>
                <a:cs typeface="+mn-lt"/>
              </a:rPr>
              <a:t> internal knowledge about the work culture.</a:t>
            </a:r>
            <a:endParaRPr lang="en-GB" sz="2600" dirty="0">
              <a:solidFill>
                <a:srgbClr val="FFFFFF"/>
              </a:solidFill>
              <a:latin typeface="Times New Roman"/>
              <a:ea typeface="Calibri"/>
              <a:cs typeface="Calibri"/>
            </a:endParaRPr>
          </a:p>
          <a:p>
            <a:pPr>
              <a:buClr>
                <a:srgbClr val="FFFFFF"/>
              </a:buClr>
            </a:pPr>
            <a:endParaRPr lang="en-GB" sz="2600" dirty="0">
              <a:latin typeface="Times New Roman"/>
              <a:ea typeface="Calibri"/>
              <a:cs typeface="Calibri"/>
            </a:endParaRPr>
          </a:p>
          <a:p>
            <a:pPr>
              <a:buClr>
                <a:srgbClr val="FFFFFF"/>
              </a:buClr>
            </a:pPr>
            <a:endParaRPr lang="en-GB" dirty="0">
              <a:ea typeface="Calibri"/>
              <a:cs typeface="Calibri"/>
            </a:endParaRPr>
          </a:p>
          <a:p>
            <a:pPr>
              <a:buClr>
                <a:srgbClr val="FFFFFF"/>
              </a:buClr>
            </a:pPr>
            <a:endParaRPr lang="en-GB" dirty="0">
              <a:ea typeface="Calibri"/>
              <a:cs typeface="Calibri"/>
            </a:endParaRPr>
          </a:p>
        </p:txBody>
      </p:sp>
    </p:spTree>
    <p:extLst>
      <p:ext uri="{BB962C8B-B14F-4D97-AF65-F5344CB8AC3E}">
        <p14:creationId xmlns:p14="http://schemas.microsoft.com/office/powerpoint/2010/main" val="171714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A851-02A9-4507-0DE0-25D16AA8811B}"/>
              </a:ext>
            </a:extLst>
          </p:cNvPr>
          <p:cNvSpPr>
            <a:spLocks noGrp="1"/>
          </p:cNvSpPr>
          <p:nvPr>
            <p:ph type="title"/>
          </p:nvPr>
        </p:nvSpPr>
        <p:spPr>
          <a:xfrm>
            <a:off x="685801" y="609600"/>
            <a:ext cx="10131425" cy="708645"/>
          </a:xfrm>
        </p:spPr>
        <p:txBody>
          <a:bodyPr/>
          <a:lstStyle/>
          <a:p>
            <a:r>
              <a:rPr lang="en-GB" b="1" dirty="0">
                <a:latin typeface="Times New Roman"/>
                <a:cs typeface="Calibri Light"/>
              </a:rPr>
              <a:t>ADVANTAGES OF THE PROJECT</a:t>
            </a:r>
            <a:endParaRPr lang="en-GB" b="1" dirty="0">
              <a:latin typeface="Times New Roman"/>
            </a:endParaRPr>
          </a:p>
        </p:txBody>
      </p:sp>
      <p:sp>
        <p:nvSpPr>
          <p:cNvPr id="3" name="Content Placeholder 2">
            <a:extLst>
              <a:ext uri="{FF2B5EF4-FFF2-40B4-BE49-F238E27FC236}">
                <a16:creationId xmlns:a16="http://schemas.microsoft.com/office/drawing/2014/main" id="{5F762E65-DB9D-951E-A9C4-5EF6A4D4E52C}"/>
              </a:ext>
            </a:extLst>
          </p:cNvPr>
          <p:cNvSpPr>
            <a:spLocks noGrp="1"/>
          </p:cNvSpPr>
          <p:nvPr>
            <p:ph idx="1"/>
          </p:nvPr>
        </p:nvSpPr>
        <p:spPr>
          <a:xfrm>
            <a:off x="930216" y="1207539"/>
            <a:ext cx="9887010" cy="5546944"/>
          </a:xfrm>
        </p:spPr>
        <p:txBody>
          <a:bodyPr>
            <a:normAutofit/>
          </a:bodyPr>
          <a:lstStyle/>
          <a:p>
            <a:r>
              <a:rPr lang="en-GB" sz="2600" dirty="0">
                <a:latin typeface="Times New Roman"/>
                <a:ea typeface="+mn-lt"/>
                <a:cs typeface="+mn-lt"/>
              </a:rPr>
              <a:t>Internal job posting serves as a significant recruitment approach, yielding benefits in time and cost savings while also minimizing the need for external hiring efforts.</a:t>
            </a:r>
          </a:p>
          <a:p>
            <a:pPr>
              <a:buClr>
                <a:srgbClr val="FFFFFF"/>
              </a:buClr>
            </a:pPr>
            <a:r>
              <a:rPr lang="en-GB" sz="2600" dirty="0">
                <a:latin typeface="Times New Roman"/>
                <a:ea typeface="+mn-lt"/>
                <a:cs typeface="+mn-lt"/>
              </a:rPr>
              <a:t>Attrition rate reduces within the organization.</a:t>
            </a:r>
            <a:endParaRPr lang="en-GB" sz="2600" dirty="0">
              <a:latin typeface="Times New Roman"/>
              <a:ea typeface="Calibri" panose="020F0502020204030204"/>
              <a:cs typeface="Calibri" panose="020F0502020204030204"/>
            </a:endParaRPr>
          </a:p>
          <a:p>
            <a:pPr>
              <a:buClr>
                <a:srgbClr val="FFFFFF"/>
              </a:buClr>
            </a:pPr>
            <a:r>
              <a:rPr lang="en-GB" sz="2600" dirty="0">
                <a:solidFill>
                  <a:srgbClr val="FFFFFF"/>
                </a:solidFill>
                <a:latin typeface="Times New Roman"/>
                <a:ea typeface="+mn-lt"/>
                <a:cs typeface="+mn-lt"/>
              </a:rPr>
              <a:t>Easier way to retain existing employees and giving them new job roles.</a:t>
            </a:r>
            <a:endParaRPr lang="en-GB" sz="2600" dirty="0">
              <a:solidFill>
                <a:srgbClr val="FFFFFF"/>
              </a:solidFill>
              <a:latin typeface="Times New Roman"/>
              <a:ea typeface="Calibri" panose="020F0502020204030204"/>
              <a:cs typeface="Calibri" panose="020F0502020204030204"/>
            </a:endParaRPr>
          </a:p>
          <a:p>
            <a:pPr>
              <a:buClr>
                <a:srgbClr val="FFFFFF"/>
              </a:buClr>
            </a:pPr>
            <a:r>
              <a:rPr lang="en-GB" sz="2600" dirty="0">
                <a:solidFill>
                  <a:srgbClr val="FFFFFF"/>
                </a:solidFill>
                <a:latin typeface="Times New Roman"/>
                <a:ea typeface="+mn-lt"/>
                <a:cs typeface="+mn-lt"/>
              </a:rPr>
              <a:t>Portal also stores all the data in a database.</a:t>
            </a:r>
            <a:endParaRPr lang="en-GB" sz="2600" dirty="0">
              <a:solidFill>
                <a:srgbClr val="FFFFFF"/>
              </a:solidFill>
              <a:latin typeface="Times New Roman"/>
              <a:ea typeface="Calibri" panose="020F0502020204030204"/>
              <a:cs typeface="Calibri" panose="020F0502020204030204"/>
            </a:endParaRPr>
          </a:p>
          <a:p>
            <a:pPr>
              <a:buClr>
                <a:srgbClr val="FFFFFF"/>
              </a:buClr>
            </a:pPr>
            <a:r>
              <a:rPr lang="en-GB" sz="2600" dirty="0">
                <a:latin typeface="Times New Roman"/>
                <a:ea typeface="Calibri" panose="020F0502020204030204"/>
                <a:cs typeface="Calibri" panose="020F0502020204030204"/>
              </a:rPr>
              <a:t>It also generate various reports which will be useful for HR ,recruiting manager and the employees.</a:t>
            </a:r>
            <a:br>
              <a:rPr lang="en-US" dirty="0"/>
            </a:br>
            <a:endParaRPr lang="en-US">
              <a:ea typeface="Calibri" panose="020F0502020204030204"/>
              <a:cs typeface="Calibri" panose="020F0502020204030204"/>
            </a:endParaRPr>
          </a:p>
          <a:p>
            <a:pPr>
              <a:buClr>
                <a:srgbClr val="FFFFFF"/>
              </a:buClr>
            </a:pPr>
            <a:endParaRPr lang="en-GB" dirty="0">
              <a:ea typeface="Calibri"/>
              <a:cs typeface="Calibri"/>
            </a:endParaRPr>
          </a:p>
        </p:txBody>
      </p:sp>
    </p:spTree>
    <p:extLst>
      <p:ext uri="{BB962C8B-B14F-4D97-AF65-F5344CB8AC3E}">
        <p14:creationId xmlns:p14="http://schemas.microsoft.com/office/powerpoint/2010/main" val="143169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FE35-472E-CA51-E4B4-FE113AA854D5}"/>
              </a:ext>
            </a:extLst>
          </p:cNvPr>
          <p:cNvSpPr>
            <a:spLocks noGrp="1"/>
          </p:cNvSpPr>
          <p:nvPr>
            <p:ph type="title"/>
          </p:nvPr>
        </p:nvSpPr>
        <p:spPr>
          <a:xfrm>
            <a:off x="685801" y="609600"/>
            <a:ext cx="10131425" cy="636758"/>
          </a:xfrm>
        </p:spPr>
        <p:txBody>
          <a:bodyPr>
            <a:normAutofit fontScale="90000"/>
          </a:bodyPr>
          <a:lstStyle/>
          <a:p>
            <a:r>
              <a:rPr lang="en-GB" sz="4000" b="1" dirty="0">
                <a:latin typeface="Times New Roman"/>
                <a:ea typeface="Calibri Light"/>
                <a:cs typeface="Calibri Light"/>
              </a:rPr>
              <a:t>PROJECT STRUCTURE</a:t>
            </a:r>
            <a:endParaRPr lang="en-GB" sz="4000" b="1">
              <a:latin typeface="Times New Roman"/>
              <a:cs typeface="Times New Roman"/>
            </a:endParaRPr>
          </a:p>
        </p:txBody>
      </p:sp>
      <p:pic>
        <p:nvPicPr>
          <p:cNvPr id="6" name="Content Placeholder 5" descr="A diagram of a job portal&#10;&#10;Description automatically generated">
            <a:extLst>
              <a:ext uri="{FF2B5EF4-FFF2-40B4-BE49-F238E27FC236}">
                <a16:creationId xmlns:a16="http://schemas.microsoft.com/office/drawing/2014/main" id="{8E3DEB7A-0395-AAA5-9D83-BF37C96015D9}"/>
              </a:ext>
            </a:extLst>
          </p:cNvPr>
          <p:cNvPicPr>
            <a:picLocks noGrp="1" noChangeAspect="1"/>
          </p:cNvPicPr>
          <p:nvPr>
            <p:ph idx="1"/>
          </p:nvPr>
        </p:nvPicPr>
        <p:blipFill>
          <a:blip r:embed="rId2"/>
          <a:stretch>
            <a:fillRect/>
          </a:stretch>
        </p:blipFill>
        <p:spPr>
          <a:xfrm>
            <a:off x="1927137" y="1711397"/>
            <a:ext cx="8755810" cy="4409833"/>
          </a:xfrm>
        </p:spPr>
      </p:pic>
    </p:spTree>
    <p:extLst>
      <p:ext uri="{BB962C8B-B14F-4D97-AF65-F5344CB8AC3E}">
        <p14:creationId xmlns:p14="http://schemas.microsoft.com/office/powerpoint/2010/main" val="34632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BCAE-665F-8E9C-0252-DC8DCA64F0EB}"/>
              </a:ext>
            </a:extLst>
          </p:cNvPr>
          <p:cNvSpPr>
            <a:spLocks noGrp="1"/>
          </p:cNvSpPr>
          <p:nvPr>
            <p:ph type="title"/>
          </p:nvPr>
        </p:nvSpPr>
        <p:spPr>
          <a:xfrm>
            <a:off x="685801" y="609600"/>
            <a:ext cx="10131425" cy="679890"/>
          </a:xfrm>
        </p:spPr>
        <p:txBody>
          <a:bodyPr/>
          <a:lstStyle/>
          <a:p>
            <a:r>
              <a:rPr lang="en-GB" b="1" dirty="0">
                <a:latin typeface="Times New Roman"/>
                <a:cs typeface="Calibri Light"/>
              </a:rPr>
              <a:t>MICROSERVICE ARCHITECTURE</a:t>
            </a:r>
            <a:endParaRPr lang="en-GB" b="1" dirty="0">
              <a:latin typeface="Times New Roman"/>
            </a:endParaRPr>
          </a:p>
        </p:txBody>
      </p:sp>
      <p:pic>
        <p:nvPicPr>
          <p:cNvPr id="5" name="Content Placeholder 4" descr="A diagram of a job portal&#10;&#10;Description automatically generated">
            <a:extLst>
              <a:ext uri="{FF2B5EF4-FFF2-40B4-BE49-F238E27FC236}">
                <a16:creationId xmlns:a16="http://schemas.microsoft.com/office/drawing/2014/main" id="{6525F487-B240-804A-5680-CB0B6C0B58EC}"/>
              </a:ext>
            </a:extLst>
          </p:cNvPr>
          <p:cNvPicPr>
            <a:picLocks noGrp="1" noChangeAspect="1"/>
          </p:cNvPicPr>
          <p:nvPr>
            <p:ph idx="1"/>
          </p:nvPr>
        </p:nvPicPr>
        <p:blipFill>
          <a:blip r:embed="rId2"/>
          <a:stretch>
            <a:fillRect/>
          </a:stretch>
        </p:blipFill>
        <p:spPr>
          <a:xfrm>
            <a:off x="1711477" y="1714864"/>
            <a:ext cx="9086489" cy="4158483"/>
          </a:xfrm>
        </p:spPr>
      </p:pic>
    </p:spTree>
    <p:extLst>
      <p:ext uri="{BB962C8B-B14F-4D97-AF65-F5344CB8AC3E}">
        <p14:creationId xmlns:p14="http://schemas.microsoft.com/office/powerpoint/2010/main" val="261437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2AA0-D6B6-7FF5-311C-F5B6D484148A}"/>
              </a:ext>
            </a:extLst>
          </p:cNvPr>
          <p:cNvSpPr>
            <a:spLocks noGrp="1"/>
          </p:cNvSpPr>
          <p:nvPr>
            <p:ph type="title"/>
          </p:nvPr>
        </p:nvSpPr>
        <p:spPr>
          <a:xfrm>
            <a:off x="685801" y="451450"/>
            <a:ext cx="10131425" cy="953059"/>
          </a:xfrm>
        </p:spPr>
        <p:txBody>
          <a:bodyPr/>
          <a:lstStyle/>
          <a:p>
            <a:r>
              <a:rPr lang="en-GB" b="1" dirty="0">
                <a:latin typeface="Times New Roman"/>
                <a:cs typeface="Calibri Light"/>
              </a:rPr>
              <a:t>ADVANTAGES OF MICROSERVICE</a:t>
            </a:r>
            <a:endParaRPr lang="en-GB" b="1">
              <a:latin typeface="Times New Roman"/>
              <a:cs typeface="Times New Roman"/>
            </a:endParaRPr>
          </a:p>
        </p:txBody>
      </p:sp>
      <p:sp>
        <p:nvSpPr>
          <p:cNvPr id="3" name="Content Placeholder 2">
            <a:extLst>
              <a:ext uri="{FF2B5EF4-FFF2-40B4-BE49-F238E27FC236}">
                <a16:creationId xmlns:a16="http://schemas.microsoft.com/office/drawing/2014/main" id="{40301056-B3F1-3A7D-0080-FB5BFF61ADB5}"/>
              </a:ext>
            </a:extLst>
          </p:cNvPr>
          <p:cNvSpPr>
            <a:spLocks noGrp="1"/>
          </p:cNvSpPr>
          <p:nvPr>
            <p:ph idx="1"/>
          </p:nvPr>
        </p:nvSpPr>
        <p:spPr>
          <a:xfrm>
            <a:off x="1490933" y="991880"/>
            <a:ext cx="10131425" cy="4698679"/>
          </a:xfrm>
        </p:spPr>
        <p:txBody>
          <a:bodyPr/>
          <a:lstStyle/>
          <a:p>
            <a:pPr>
              <a:lnSpc>
                <a:spcPct val="150000"/>
              </a:lnSpc>
            </a:pPr>
            <a:r>
              <a:rPr lang="en-GB" sz="2600" dirty="0">
                <a:solidFill>
                  <a:srgbClr val="FFFFFF"/>
                </a:solidFill>
                <a:latin typeface="Times New Roman"/>
                <a:ea typeface="+mn-lt"/>
                <a:cs typeface="+mn-lt"/>
              </a:rPr>
              <a:t>Flexibility and Agility</a:t>
            </a:r>
            <a:endParaRPr lang="en-GB" sz="2600">
              <a:solidFill>
                <a:srgbClr val="FFFFFF"/>
              </a:solidFill>
              <a:latin typeface="Times New Roman"/>
              <a:ea typeface="+mn-lt"/>
              <a:cs typeface="+mn-lt"/>
            </a:endParaRPr>
          </a:p>
          <a:p>
            <a:pPr>
              <a:lnSpc>
                <a:spcPct val="150000"/>
              </a:lnSpc>
              <a:buClr>
                <a:srgbClr val="FFFFFF"/>
              </a:buClr>
            </a:pPr>
            <a:r>
              <a:rPr lang="en-GB" sz="2600" dirty="0">
                <a:solidFill>
                  <a:srgbClr val="FFFFFF"/>
                </a:solidFill>
                <a:latin typeface="Times New Roman"/>
                <a:ea typeface="Calibri"/>
                <a:cs typeface="Calibri"/>
              </a:rPr>
              <a:t>Fault Isolation</a:t>
            </a:r>
            <a:endParaRPr lang="en-GB" sz="2600">
              <a:solidFill>
                <a:srgbClr val="FFFFFF"/>
              </a:solidFill>
              <a:latin typeface="Times New Roman"/>
              <a:ea typeface="Calibri"/>
              <a:cs typeface="Calibri"/>
            </a:endParaRPr>
          </a:p>
          <a:p>
            <a:pPr>
              <a:lnSpc>
                <a:spcPct val="150000"/>
              </a:lnSpc>
              <a:buClr>
                <a:srgbClr val="FFFFFF"/>
              </a:buClr>
            </a:pPr>
            <a:r>
              <a:rPr lang="en-GB" sz="2600" dirty="0">
                <a:solidFill>
                  <a:srgbClr val="FFFFFF"/>
                </a:solidFill>
                <a:latin typeface="Times New Roman"/>
                <a:ea typeface="Calibri"/>
                <a:cs typeface="Calibri"/>
              </a:rPr>
              <a:t>Improved Maintainability</a:t>
            </a:r>
            <a:endParaRPr lang="en-GB" sz="2600">
              <a:solidFill>
                <a:srgbClr val="FFFFFF"/>
              </a:solidFill>
              <a:latin typeface="Times New Roman"/>
              <a:ea typeface="Calibri"/>
              <a:cs typeface="Calibri"/>
            </a:endParaRPr>
          </a:p>
          <a:p>
            <a:pPr>
              <a:lnSpc>
                <a:spcPct val="150000"/>
              </a:lnSpc>
              <a:buClr>
                <a:srgbClr val="FFFFFF"/>
              </a:buClr>
            </a:pPr>
            <a:r>
              <a:rPr lang="en-GB" sz="2600" dirty="0">
                <a:solidFill>
                  <a:srgbClr val="FFFFFF"/>
                </a:solidFill>
                <a:latin typeface="Times New Roman"/>
                <a:ea typeface="+mn-lt"/>
                <a:cs typeface="+mn-lt"/>
              </a:rPr>
              <a:t>Technology Diversity</a:t>
            </a:r>
            <a:endParaRPr lang="en-GB" sz="2600">
              <a:solidFill>
                <a:srgbClr val="FFFFFF"/>
              </a:solidFill>
              <a:latin typeface="Times New Roman"/>
              <a:ea typeface="Calibri"/>
              <a:cs typeface="Calibri"/>
            </a:endParaRPr>
          </a:p>
          <a:p>
            <a:pPr>
              <a:lnSpc>
                <a:spcPct val="150000"/>
              </a:lnSpc>
              <a:buClr>
                <a:srgbClr val="FFFFFF"/>
              </a:buClr>
            </a:pPr>
            <a:r>
              <a:rPr lang="en-GB" sz="2600" dirty="0">
                <a:solidFill>
                  <a:srgbClr val="FFFFFF"/>
                </a:solidFill>
                <a:latin typeface="Times New Roman"/>
                <a:ea typeface="+mn-lt"/>
                <a:cs typeface="+mn-lt"/>
              </a:rPr>
              <a:t>Enhanced Team Autonomy</a:t>
            </a:r>
            <a:endParaRPr lang="en-GB" sz="2600" dirty="0">
              <a:solidFill>
                <a:srgbClr val="FFFFFF"/>
              </a:solidFill>
              <a:latin typeface="Times New Roman"/>
              <a:ea typeface="Calibri"/>
              <a:cs typeface="Calibri"/>
            </a:endParaRPr>
          </a:p>
          <a:p>
            <a:pPr>
              <a:buClr>
                <a:srgbClr val="FFFFFF"/>
              </a:buClr>
            </a:pPr>
            <a:endParaRPr lang="en-GB" dirty="0">
              <a:solidFill>
                <a:srgbClr val="FFFFFF"/>
              </a:solidFill>
              <a:ea typeface="Calibri"/>
              <a:cs typeface="Calibri"/>
            </a:endParaRPr>
          </a:p>
        </p:txBody>
      </p:sp>
    </p:spTree>
    <p:extLst>
      <p:ext uri="{BB962C8B-B14F-4D97-AF65-F5344CB8AC3E}">
        <p14:creationId xmlns:p14="http://schemas.microsoft.com/office/powerpoint/2010/main" val="89915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D4A8-690E-B911-10B0-D5AFC9BE0537}"/>
              </a:ext>
            </a:extLst>
          </p:cNvPr>
          <p:cNvSpPr>
            <a:spLocks noGrp="1"/>
          </p:cNvSpPr>
          <p:nvPr>
            <p:ph type="title"/>
          </p:nvPr>
        </p:nvSpPr>
        <p:spPr>
          <a:xfrm>
            <a:off x="685801" y="609600"/>
            <a:ext cx="10131425" cy="953060"/>
          </a:xfrm>
        </p:spPr>
        <p:txBody>
          <a:bodyPr>
            <a:normAutofit/>
          </a:bodyPr>
          <a:lstStyle/>
          <a:p>
            <a:r>
              <a:rPr lang="en-GB" b="1" dirty="0">
                <a:latin typeface="Times New Roman"/>
                <a:ea typeface="Calibri Light"/>
                <a:cs typeface="Calibri Light"/>
              </a:rPr>
              <a:t>PROJECT MODULES</a:t>
            </a:r>
            <a:endParaRPr lang="en-GB" b="1">
              <a:latin typeface="Times New Roman"/>
              <a:cs typeface="Times New Roman"/>
            </a:endParaRPr>
          </a:p>
        </p:txBody>
      </p:sp>
      <p:sp>
        <p:nvSpPr>
          <p:cNvPr id="3" name="Content Placeholder 2">
            <a:extLst>
              <a:ext uri="{FF2B5EF4-FFF2-40B4-BE49-F238E27FC236}">
                <a16:creationId xmlns:a16="http://schemas.microsoft.com/office/drawing/2014/main" id="{494893DB-CD05-0251-482C-1B06C7900010}"/>
              </a:ext>
            </a:extLst>
          </p:cNvPr>
          <p:cNvSpPr>
            <a:spLocks noGrp="1"/>
          </p:cNvSpPr>
          <p:nvPr>
            <p:ph idx="1"/>
          </p:nvPr>
        </p:nvSpPr>
        <p:spPr>
          <a:xfrm>
            <a:off x="1384539" y="1883134"/>
            <a:ext cx="9969261" cy="4293829"/>
          </a:xfrm>
        </p:spPr>
        <p:txBody>
          <a:bodyPr vert="horz" lIns="91440" tIns="45720" rIns="91440" bIns="45720" rtlCol="0" anchor="t">
            <a:normAutofit/>
          </a:bodyPr>
          <a:lstStyle/>
          <a:p>
            <a:pPr marL="514350" indent="-514350">
              <a:lnSpc>
                <a:spcPct val="150000"/>
              </a:lnSpc>
              <a:buAutoNum type="arabicPeriod"/>
            </a:pPr>
            <a:r>
              <a:rPr lang="en-GB" sz="3200" err="1">
                <a:latin typeface="Times New Roman"/>
                <a:ea typeface="Calibri" panose="020F0502020204030204"/>
                <a:cs typeface="Calibri" panose="020F0502020204030204"/>
              </a:rPr>
              <a:t>EmpSkill</a:t>
            </a:r>
            <a:r>
              <a:rPr lang="en-GB" sz="3200" dirty="0">
                <a:latin typeface="Times New Roman"/>
                <a:ea typeface="Calibri" panose="020F0502020204030204"/>
                <a:cs typeface="Calibri" panose="020F0502020204030204"/>
              </a:rPr>
              <a:t> Module</a:t>
            </a:r>
            <a:endParaRPr lang="en-US" sz="3200">
              <a:latin typeface="Times New Roman"/>
              <a:ea typeface="Calibri"/>
              <a:cs typeface="Calibri"/>
            </a:endParaRPr>
          </a:p>
          <a:p>
            <a:pPr marL="514350" indent="-514350">
              <a:lnSpc>
                <a:spcPct val="150000"/>
              </a:lnSpc>
              <a:buAutoNum type="arabicPeriod"/>
            </a:pPr>
            <a:r>
              <a:rPr lang="en-GB" sz="3200" err="1">
                <a:latin typeface="Times New Roman"/>
                <a:ea typeface="Calibri" panose="020F0502020204030204"/>
                <a:cs typeface="Calibri" panose="020F0502020204030204"/>
              </a:rPr>
              <a:t>JobPost</a:t>
            </a:r>
            <a:r>
              <a:rPr lang="en-GB" sz="3200" dirty="0">
                <a:latin typeface="Times New Roman"/>
                <a:ea typeface="Calibri" panose="020F0502020204030204"/>
                <a:cs typeface="Calibri" panose="020F0502020204030204"/>
              </a:rPr>
              <a:t> Module</a:t>
            </a:r>
          </a:p>
          <a:p>
            <a:pPr marL="514350" indent="-514350">
              <a:lnSpc>
                <a:spcPct val="150000"/>
              </a:lnSpc>
              <a:buAutoNum type="arabicPeriod"/>
            </a:pPr>
            <a:r>
              <a:rPr lang="en-GB" sz="3200" err="1">
                <a:latin typeface="Times New Roman"/>
                <a:ea typeface="Calibri" panose="020F0502020204030204"/>
                <a:cs typeface="Calibri" panose="020F0502020204030204"/>
              </a:rPr>
              <a:t>ApplyJob</a:t>
            </a:r>
            <a:r>
              <a:rPr lang="en-GB" sz="3200" dirty="0">
                <a:latin typeface="Times New Roman"/>
                <a:ea typeface="Calibri" panose="020F0502020204030204"/>
                <a:cs typeface="Calibri" panose="020F0502020204030204"/>
              </a:rPr>
              <a:t> Module</a:t>
            </a:r>
          </a:p>
        </p:txBody>
      </p:sp>
    </p:spTree>
    <p:extLst>
      <p:ext uri="{BB962C8B-B14F-4D97-AF65-F5344CB8AC3E}">
        <p14:creationId xmlns:p14="http://schemas.microsoft.com/office/powerpoint/2010/main" val="2103472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Celestial</vt:lpstr>
      <vt:lpstr>INTERNAL JOB PORTAL Dotnet batch</vt:lpstr>
      <vt:lpstr>TEAM MEMBERS:</vt:lpstr>
      <vt:lpstr>ABOUT THE PROJECT</vt:lpstr>
      <vt:lpstr>DISADVANTAGES OF THE CURRENT SYSTEM</vt:lpstr>
      <vt:lpstr>ADVANTAGES OF THE PROJECT</vt:lpstr>
      <vt:lpstr>PROJECT STRUCTURE</vt:lpstr>
      <vt:lpstr>MICROSERVICE ARCHITECTURE</vt:lpstr>
      <vt:lpstr>ADVANTAGES OF MICROSERVICE</vt:lpstr>
      <vt:lpstr>PROJECT MODULES</vt:lpstr>
      <vt:lpstr>MASTER DataBase ER DIAGRAM</vt:lpstr>
      <vt:lpstr>INTERNAL JOB PORTAL</vt:lpstr>
      <vt:lpstr>EMPSKILL DESCRIPTION</vt:lpstr>
      <vt:lpstr>EMPSKILL DATABASE ER DIAGRAM</vt:lpstr>
      <vt:lpstr>EMPSKILL CLASS LIBRARY</vt:lpstr>
      <vt:lpstr>EMPSKILL WEB API</vt:lpstr>
      <vt:lpstr>JOBPOST DESCRIPTION</vt:lpstr>
      <vt:lpstr>JOBPOST DataBase ER DIAGRAM</vt:lpstr>
      <vt:lpstr>JOBPOST CLASS LIBRARY</vt:lpstr>
      <vt:lpstr>JOBPOST WEB API</vt:lpstr>
      <vt:lpstr>APPLYJOB DESCRIPTION</vt:lpstr>
      <vt:lpstr>APPLYJOB DataBase ER DIAGRAM</vt:lpstr>
      <vt:lpstr>APPLYJOB CLASS LIBRARY</vt:lpstr>
      <vt:lpstr>APPLYJOB WEB API</vt:lpstr>
      <vt:lpstr>AUTHENTICATION SERVICE</vt:lpstr>
      <vt:lpstr>API GATEWAY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947</cp:revision>
  <dcterms:created xsi:type="dcterms:W3CDTF">2024-02-20T03:44:47Z</dcterms:created>
  <dcterms:modified xsi:type="dcterms:W3CDTF">2024-02-22T08:24:43Z</dcterms:modified>
</cp:coreProperties>
</file>