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5"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4/21/2020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27547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4/21/2020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9160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4/21/2020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77779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786BE5-D2A3-4BF0-8B30-D7403E61B3DC}" type="datetimeFigureOut">
              <a:rPr lang="en-US" smtClean="0"/>
              <a:t>4/21/2020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7188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786BE5-D2A3-4BF0-8B30-D7403E61B3DC}" type="datetimeFigureOut">
              <a:rPr lang="en-US" smtClean="0"/>
              <a:t>4/21/2020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00857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0786BE5-D2A3-4BF0-8B30-D7403E61B3DC}" type="datetimeFigureOut">
              <a:rPr lang="en-US" smtClean="0"/>
              <a:t>4/21/2020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34663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4/21/2020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15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4/21/2020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6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4/21/2020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61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4/21/2020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62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4/21/2020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285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4/21/2020</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929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4/21/2020</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2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4/21/2020</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75122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4/21/2020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504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05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786BE5-D2A3-4BF0-8B30-D7403E61B3DC}" type="datetimeFigureOut">
              <a:rPr lang="en-US" smtClean="0"/>
              <a:t>4/21/2020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2604640"/>
      </p:ext>
    </p:extLst>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 id="2147484298" r:id="rId13"/>
    <p:sldLayoutId id="2147484299" r:id="rId14"/>
    <p:sldLayoutId id="2147484300" r:id="rId15"/>
    <p:sldLayoutId id="214748430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b="1" dirty="0" smtClean="0"/>
              <a:t>IBM Capstone </a:t>
            </a:r>
            <a:r>
              <a:rPr lang="en-IN" sz="4000" b="1" dirty="0"/>
              <a:t>Project - The Battle of Neighborhoods</a:t>
            </a:r>
            <a:r>
              <a:rPr lang="en-IN" dirty="0"/>
              <a:t/>
            </a:r>
            <a:br>
              <a:rPr lang="en-IN" dirty="0"/>
            </a:br>
            <a:endParaRPr lang="en-IN" dirty="0"/>
          </a:p>
        </p:txBody>
      </p:sp>
      <p:sp>
        <p:nvSpPr>
          <p:cNvPr id="3" name="Subtitle 2"/>
          <p:cNvSpPr>
            <a:spLocks noGrp="1"/>
          </p:cNvSpPr>
          <p:nvPr>
            <p:ph type="subTitle" idx="1"/>
          </p:nvPr>
        </p:nvSpPr>
        <p:spPr>
          <a:xfrm>
            <a:off x="2589213" y="4481848"/>
            <a:ext cx="8915399" cy="1254389"/>
          </a:xfrm>
        </p:spPr>
        <p:txBody>
          <a:bodyPr>
            <a:normAutofit lnSpcReduction="10000"/>
          </a:bodyPr>
          <a:lstStyle/>
          <a:p>
            <a:r>
              <a:rPr lang="en-IN" sz="2400" b="1" dirty="0"/>
              <a:t>Exploring neighborhoods in Pune, </a:t>
            </a:r>
            <a:r>
              <a:rPr lang="en-IN" sz="2400" b="1" dirty="0" smtClean="0"/>
              <a:t>Maharashtra</a:t>
            </a:r>
          </a:p>
          <a:p>
            <a:endParaRPr lang="en-IN" sz="2400" dirty="0"/>
          </a:p>
          <a:p>
            <a:pPr algn="r"/>
            <a:r>
              <a:rPr lang="en-IN" dirty="0"/>
              <a:t>By </a:t>
            </a:r>
            <a:r>
              <a:rPr lang="en-IN" dirty="0" err="1"/>
              <a:t>Nandhitha</a:t>
            </a:r>
            <a:r>
              <a:rPr lang="en-IN" dirty="0"/>
              <a:t> .V </a:t>
            </a:r>
          </a:p>
          <a:p>
            <a:endParaRPr lang="en-IN" dirty="0"/>
          </a:p>
        </p:txBody>
      </p:sp>
    </p:spTree>
    <p:extLst>
      <p:ext uri="{BB962C8B-B14F-4D97-AF65-F5344CB8AC3E}">
        <p14:creationId xmlns:p14="http://schemas.microsoft.com/office/powerpoint/2010/main" val="1173915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r>
              <a:rPr lang="en-IN" b="1" dirty="0"/>
              <a:t/>
            </a:r>
            <a:br>
              <a:rPr lang="en-IN" b="1" dirty="0"/>
            </a:br>
            <a:endParaRPr lang="en-IN" dirty="0"/>
          </a:p>
        </p:txBody>
      </p:sp>
      <p:sp>
        <p:nvSpPr>
          <p:cNvPr id="3" name="Content Placeholder 2"/>
          <p:cNvSpPr>
            <a:spLocks noGrp="1"/>
          </p:cNvSpPr>
          <p:nvPr>
            <p:ph idx="1"/>
          </p:nvPr>
        </p:nvSpPr>
        <p:spPr/>
        <p:txBody>
          <a:bodyPr/>
          <a:lstStyle/>
          <a:p>
            <a:pPr marL="0" indent="0">
              <a:buNone/>
            </a:pPr>
            <a:r>
              <a:rPr lang="en-IN" b="1" dirty="0"/>
              <a:t> </a:t>
            </a:r>
          </a:p>
          <a:p>
            <a:r>
              <a:rPr lang="en-IN" dirty="0">
                <a:latin typeface="Calibri" panose="020F0502020204030204" pitchFamily="34" charset="0"/>
                <a:cs typeface="Calibri" panose="020F0502020204030204" pitchFamily="34" charset="0"/>
              </a:rPr>
              <a:t>Using the combination of data from the URL and the foursquare API, we were able to collect, clean, analyse, discover and examine the venues of the neighborhoods in Pune to find the best neighborhood to live in</a:t>
            </a:r>
            <a:r>
              <a:rPr lang="en-IN" dirty="0" smtClean="0">
                <a:latin typeface="Calibri" panose="020F0502020204030204" pitchFamily="34" charset="0"/>
                <a:cs typeface="Calibri" panose="020F0502020204030204" pitchFamily="34" charset="0"/>
              </a:rPr>
              <a:t>.</a:t>
            </a:r>
          </a:p>
          <a:p>
            <a:pPr marL="0" indent="0">
              <a:buNone/>
            </a:pP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Since all the neighborhoods were similar with respect to the most common venues, and also likely to live , I would find a good place to stay in any of it other than the neighborhood '</a:t>
            </a:r>
            <a:r>
              <a:rPr lang="en-IN" dirty="0" err="1">
                <a:latin typeface="Calibri" panose="020F0502020204030204" pitchFamily="34" charset="0"/>
                <a:cs typeface="Calibri" panose="020F0502020204030204" pitchFamily="34" charset="0"/>
              </a:rPr>
              <a:t>Undri</a:t>
            </a:r>
            <a:r>
              <a:rPr lang="en-IN" dirty="0">
                <a:latin typeface="Calibri" panose="020F0502020204030204" pitchFamily="34" charset="0"/>
                <a:cs typeface="Calibri" panose="020F0502020204030204" pitchFamily="34" charset="0"/>
              </a:rPr>
              <a:t>' which didn't seem to be a residential and accessible place.</a:t>
            </a:r>
          </a:p>
          <a:p>
            <a:pPr marL="0" indent="0">
              <a:buNone/>
            </a:pPr>
            <a:r>
              <a:rPr lang="en-IN" dirty="0">
                <a:latin typeface="Calibri" panose="020F0502020204030204" pitchFamily="34" charset="0"/>
                <a:cs typeface="Calibri" panose="020F0502020204030204" pitchFamily="34" charset="0"/>
              </a:rPr>
              <a:t> </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445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048" y="4320347"/>
            <a:ext cx="8911687" cy="1280890"/>
          </a:xfrm>
        </p:spPr>
        <p:txBody>
          <a:bodyPr>
            <a:noAutofit/>
          </a:bodyPr>
          <a:lstStyle/>
          <a:p>
            <a:r>
              <a:rPr lang="en-IN" sz="8000" dirty="0" smtClean="0"/>
              <a:t>Thank You</a:t>
            </a:r>
            <a:endParaRPr lang="en-IN" sz="8000" dirty="0"/>
          </a:p>
        </p:txBody>
      </p:sp>
    </p:spTree>
    <p:extLst>
      <p:ext uri="{BB962C8B-B14F-4D97-AF65-F5344CB8AC3E}">
        <p14:creationId xmlns:p14="http://schemas.microsoft.com/office/powerpoint/2010/main" val="3633207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cs typeface="Calibri" panose="020F0502020204030204" pitchFamily="34" charset="0"/>
              </a:rPr>
              <a:t>Business</a:t>
            </a:r>
            <a:r>
              <a:rPr lang="en-IN" dirty="0" smtClean="0"/>
              <a:t> Problem</a:t>
            </a:r>
            <a:endParaRPr lang="en-IN" dirty="0"/>
          </a:p>
        </p:txBody>
      </p:sp>
      <p:sp>
        <p:nvSpPr>
          <p:cNvPr id="3" name="Content Placeholder 2"/>
          <p:cNvSpPr>
            <a:spLocks noGrp="1"/>
          </p:cNvSpPr>
          <p:nvPr>
            <p:ph idx="1"/>
          </p:nvPr>
        </p:nvSpPr>
        <p:spPr>
          <a:xfrm>
            <a:off x="2592925" y="1905000"/>
            <a:ext cx="8915400" cy="4236968"/>
          </a:xfrm>
        </p:spPr>
        <p:txBody>
          <a:bodyPr/>
          <a:lstStyle/>
          <a:p>
            <a:r>
              <a:rPr lang="en-IN" dirty="0" smtClean="0">
                <a:latin typeface="Calibri" panose="020F0502020204030204" pitchFamily="34" charset="0"/>
                <a:cs typeface="Calibri" panose="020F0502020204030204" pitchFamily="34" charset="0"/>
              </a:rPr>
              <a:t>I </a:t>
            </a:r>
            <a:r>
              <a:rPr lang="en-IN" dirty="0">
                <a:latin typeface="Calibri" panose="020F0502020204030204" pitchFamily="34" charset="0"/>
                <a:cs typeface="Calibri" panose="020F0502020204030204" pitchFamily="34" charset="0"/>
              </a:rPr>
              <a:t>have recently got transferred to Pune for work. Which neighborhoods had got vegetarian restaurants? Which neighborhoods have shopping malls and theatres? Which neighborhoods are great for a coffee? Which neighborhoods are famous for its markets? Where are the ATMs? were the questions running on my mind as a new resident. </a:t>
            </a:r>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So</a:t>
            </a:r>
            <a:r>
              <a:rPr lang="en-IN" dirty="0">
                <a:latin typeface="Calibri" panose="020F0502020204030204" pitchFamily="34" charset="0"/>
                <a:cs typeface="Calibri" panose="020F0502020204030204" pitchFamily="34" charset="0"/>
              </a:rPr>
              <a:t>, in this capstone project, </a:t>
            </a:r>
            <a:r>
              <a:rPr lang="en-IN" dirty="0">
                <a:latin typeface="Calibri" panose="020F0502020204030204" pitchFamily="34" charset="0"/>
                <a:cs typeface="Calibri" panose="020F0502020204030204" pitchFamily="34" charset="0"/>
              </a:rPr>
              <a:t>I</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am going to find a good neighborhood location in Pune to stay in by using data science methods and algorithms like clustering.</a:t>
            </a: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6523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r>
              <a:rPr lang="en-IN" dirty="0"/>
              <a:t/>
            </a:r>
            <a:br>
              <a:rPr lang="en-IN" dirty="0"/>
            </a:br>
            <a:endParaRPr lang="en-IN" dirty="0"/>
          </a:p>
        </p:txBody>
      </p:sp>
      <p:sp>
        <p:nvSpPr>
          <p:cNvPr id="3" name="Content Placeholder 2"/>
          <p:cNvSpPr>
            <a:spLocks noGrp="1"/>
          </p:cNvSpPr>
          <p:nvPr>
            <p:ph idx="1"/>
          </p:nvPr>
        </p:nvSpPr>
        <p:spPr>
          <a:xfrm>
            <a:off x="2592924" y="1609859"/>
            <a:ext cx="8911687" cy="4855335"/>
          </a:xfrm>
        </p:spPr>
        <p:txBody>
          <a:bodyPr>
            <a:normAutofit fontScale="92500" lnSpcReduction="10000"/>
          </a:bodyPr>
          <a:lstStyle/>
          <a:p>
            <a:r>
              <a:rPr lang="en-IN" sz="1900" dirty="0" smtClean="0">
                <a:latin typeface="Calibri" panose="020F0502020204030204" pitchFamily="34" charset="0"/>
                <a:cs typeface="Calibri" panose="020F0502020204030204" pitchFamily="34" charset="0"/>
              </a:rPr>
              <a:t>The </a:t>
            </a:r>
            <a:r>
              <a:rPr lang="en-IN" sz="1900" dirty="0">
                <a:latin typeface="Calibri" panose="020F0502020204030204" pitchFamily="34" charset="0"/>
                <a:cs typeface="Calibri" panose="020F0502020204030204" pitchFamily="34" charset="0"/>
              </a:rPr>
              <a:t>required data to do this project is as follows:</a:t>
            </a:r>
          </a:p>
          <a:p>
            <a:pPr lvl="0"/>
            <a:r>
              <a:rPr lang="en-IN" sz="1900" dirty="0">
                <a:latin typeface="Calibri" panose="020F0502020204030204" pitchFamily="34" charset="0"/>
                <a:cs typeface="Calibri" panose="020F0502020204030204" pitchFamily="34" charset="0"/>
              </a:rPr>
              <a:t>Latitude and Longitude of neighborhood </a:t>
            </a:r>
          </a:p>
          <a:p>
            <a:pPr lvl="0"/>
            <a:r>
              <a:rPr lang="en-IN" sz="1900" dirty="0">
                <a:latin typeface="Calibri" panose="020F0502020204030204" pitchFamily="34" charset="0"/>
                <a:cs typeface="Calibri" panose="020F0502020204030204" pitchFamily="34" charset="0"/>
              </a:rPr>
              <a:t>List of neighborhoods in Pune, Maharashtra</a:t>
            </a:r>
          </a:p>
          <a:p>
            <a:pPr lvl="0"/>
            <a:r>
              <a:rPr lang="en-IN" sz="1900" dirty="0">
                <a:latin typeface="Calibri" panose="020F0502020204030204" pitchFamily="34" charset="0"/>
                <a:cs typeface="Calibri" panose="020F0502020204030204" pitchFamily="34" charset="0"/>
              </a:rPr>
              <a:t>Venue data(restaurants, ATM, theatres) of </a:t>
            </a:r>
            <a:r>
              <a:rPr lang="en-IN" sz="1900" dirty="0" smtClean="0">
                <a:latin typeface="Calibri" panose="020F0502020204030204" pitchFamily="34" charset="0"/>
                <a:cs typeface="Calibri" panose="020F0502020204030204" pitchFamily="34" charset="0"/>
              </a:rPr>
              <a:t>neighborhoods</a:t>
            </a:r>
          </a:p>
          <a:p>
            <a:pPr marL="0" lvl="0" indent="0">
              <a:buNone/>
            </a:pPr>
            <a:endParaRPr lang="en-IN" sz="1900" dirty="0">
              <a:latin typeface="Calibri" panose="020F0502020204030204" pitchFamily="34" charset="0"/>
              <a:cs typeface="Calibri" panose="020F0502020204030204" pitchFamily="34" charset="0"/>
            </a:endParaRPr>
          </a:p>
          <a:p>
            <a:r>
              <a:rPr lang="en-IN" sz="1900" b="1" dirty="0">
                <a:latin typeface="Calibri" panose="020F0502020204030204" pitchFamily="34" charset="0"/>
                <a:cs typeface="Calibri" panose="020F0502020204030204" pitchFamily="34" charset="0"/>
              </a:rPr>
              <a:t>Data sources</a:t>
            </a:r>
            <a:endParaRPr lang="en-IN" sz="1900" dirty="0">
              <a:latin typeface="Calibri" panose="020F0502020204030204" pitchFamily="34" charset="0"/>
              <a:cs typeface="Calibri" panose="020F0502020204030204" pitchFamily="34" charset="0"/>
            </a:endParaRPr>
          </a:p>
          <a:p>
            <a:r>
              <a:rPr lang="en-IN" sz="1900" dirty="0">
                <a:latin typeface="Calibri" panose="020F0502020204030204" pitchFamily="34" charset="0"/>
                <a:cs typeface="Calibri" panose="020F0502020204030204" pitchFamily="34" charset="0"/>
              </a:rPr>
              <a:t>Following data sources will be needed to extract the required information:</a:t>
            </a:r>
          </a:p>
          <a:p>
            <a:pPr lvl="0"/>
            <a:r>
              <a:rPr lang="en-IN" sz="1900" dirty="0">
                <a:latin typeface="Calibri" panose="020F0502020204030204" pitchFamily="34" charset="0"/>
                <a:cs typeface="Calibri" panose="020F0502020204030204" pitchFamily="34" charset="0"/>
              </a:rPr>
              <a:t>Web scraping data from Wikipedia to get information on Pune neighborhoods using Beautiful </a:t>
            </a:r>
            <a:r>
              <a:rPr lang="en-IN" sz="1900" dirty="0" smtClean="0">
                <a:latin typeface="Calibri" panose="020F0502020204030204" pitchFamily="34" charset="0"/>
                <a:cs typeface="Calibri" panose="020F0502020204030204" pitchFamily="34" charset="0"/>
              </a:rPr>
              <a:t>soup.</a:t>
            </a:r>
          </a:p>
          <a:p>
            <a:pPr marL="0" lvl="0" indent="0">
              <a:buNone/>
            </a:pPr>
            <a:r>
              <a:rPr lang="en-IN" sz="1900" dirty="0">
                <a:latin typeface="Calibri" panose="020F0502020204030204" pitchFamily="34" charset="0"/>
                <a:cs typeface="Calibri" panose="020F0502020204030204" pitchFamily="34" charset="0"/>
              </a:rPr>
              <a:t>	</a:t>
            </a:r>
            <a:r>
              <a:rPr lang="en-IN" sz="1900" dirty="0" smtClean="0">
                <a:latin typeface="Calibri" panose="020F0502020204030204" pitchFamily="34" charset="0"/>
                <a:cs typeface="Calibri" panose="020F0502020204030204" pitchFamily="34" charset="0"/>
              </a:rPr>
              <a:t>The </a:t>
            </a:r>
            <a:r>
              <a:rPr lang="en-IN" sz="1900" dirty="0">
                <a:latin typeface="Calibri" panose="020F0502020204030204" pitchFamily="34" charset="0"/>
                <a:cs typeface="Calibri" panose="020F0502020204030204" pitchFamily="34" charset="0"/>
              </a:rPr>
              <a:t>link to the data </a:t>
            </a:r>
            <a:r>
              <a:rPr lang="en-IN" sz="1900" dirty="0" smtClean="0">
                <a:latin typeface="Calibri" panose="020F0502020204030204" pitchFamily="34" charset="0"/>
                <a:cs typeface="Calibri" panose="020F0502020204030204" pitchFamily="34" charset="0"/>
              </a:rPr>
              <a:t>is : 'https</a:t>
            </a:r>
            <a:r>
              <a:rPr lang="en-IN" sz="1900" dirty="0">
                <a:latin typeface="Calibri" panose="020F0502020204030204" pitchFamily="34" charset="0"/>
                <a:cs typeface="Calibri" panose="020F0502020204030204" pitchFamily="34" charset="0"/>
              </a:rPr>
              <a:t>://en.wikipedia.org/wiki/</a:t>
            </a:r>
            <a:r>
              <a:rPr lang="en-IN" sz="1900" dirty="0" err="1">
                <a:latin typeface="Calibri" panose="020F0502020204030204" pitchFamily="34" charset="0"/>
                <a:cs typeface="Calibri" panose="020F0502020204030204" pitchFamily="34" charset="0"/>
              </a:rPr>
              <a:t>List_of_neighbourhoods_in_Pune</a:t>
            </a:r>
            <a:r>
              <a:rPr lang="en-IN" sz="1900" dirty="0">
                <a:latin typeface="Calibri" panose="020F0502020204030204" pitchFamily="34" charset="0"/>
                <a:cs typeface="Calibri" panose="020F0502020204030204" pitchFamily="34" charset="0"/>
              </a:rPr>
              <a:t>'</a:t>
            </a:r>
          </a:p>
          <a:p>
            <a:pPr lvl="0"/>
            <a:r>
              <a:rPr lang="en-IN" sz="1900" dirty="0">
                <a:latin typeface="Calibri" panose="020F0502020204030204" pitchFamily="34" charset="0"/>
                <a:cs typeface="Calibri" panose="020F0502020204030204" pitchFamily="34" charset="0"/>
              </a:rPr>
              <a:t>Generating Longitude and Longitude coordinates of Pune as well the neighborhoods via geocoder, geopy package.</a:t>
            </a:r>
          </a:p>
          <a:p>
            <a:pPr lvl="0"/>
            <a:r>
              <a:rPr lang="en-IN" sz="1900" dirty="0">
                <a:latin typeface="Calibri" panose="020F0502020204030204" pitchFamily="34" charset="0"/>
                <a:cs typeface="Calibri" panose="020F0502020204030204" pitchFamily="34" charset="0"/>
              </a:rPr>
              <a:t>Using Foursquare API to create a map of Pune and also to generate the venue data related to the neighborhood.</a:t>
            </a:r>
          </a:p>
          <a:p>
            <a:endParaRPr lang="en-IN" dirty="0"/>
          </a:p>
        </p:txBody>
      </p:sp>
    </p:spTree>
    <p:extLst>
      <p:ext uri="{BB962C8B-B14F-4D97-AF65-F5344CB8AC3E}">
        <p14:creationId xmlns:p14="http://schemas.microsoft.com/office/powerpoint/2010/main" val="2539927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2589212" y="1996225"/>
            <a:ext cx="8915400" cy="4121059"/>
          </a:xfrm>
        </p:spPr>
        <p:txBody>
          <a:bodyPr/>
          <a:lstStyle/>
          <a:p>
            <a:r>
              <a:rPr lang="en-IN" dirty="0" smtClean="0">
                <a:latin typeface="Calibri" panose="020F0502020204030204" pitchFamily="34" charset="0"/>
                <a:cs typeface="Calibri" panose="020F0502020204030204" pitchFamily="34" charset="0"/>
              </a:rPr>
              <a:t>Importing packages</a:t>
            </a:r>
          </a:p>
          <a:p>
            <a:r>
              <a:rPr lang="en-IN" dirty="0" smtClean="0">
                <a:latin typeface="Calibri" panose="020F0502020204030204" pitchFamily="34" charset="0"/>
                <a:cs typeface="Calibri" panose="020F0502020204030204" pitchFamily="34" charset="0"/>
              </a:rPr>
              <a:t>Extracting data from Wikipedia by Web scraping</a:t>
            </a:r>
          </a:p>
          <a:p>
            <a:r>
              <a:rPr lang="en-IN" dirty="0" smtClean="0">
                <a:latin typeface="Calibri" panose="020F0502020204030204" pitchFamily="34" charset="0"/>
                <a:cs typeface="Calibri" panose="020F0502020204030204" pitchFamily="34" charset="0"/>
              </a:rPr>
              <a:t>Data cleaning</a:t>
            </a:r>
          </a:p>
          <a:p>
            <a:r>
              <a:rPr lang="en-IN" dirty="0" smtClean="0">
                <a:latin typeface="Calibri" panose="020F0502020204030204" pitchFamily="34" charset="0"/>
                <a:cs typeface="Calibri" panose="020F0502020204030204" pitchFamily="34" charset="0"/>
              </a:rPr>
              <a:t>Finding latitude and longitude</a:t>
            </a:r>
          </a:p>
          <a:p>
            <a:r>
              <a:rPr lang="en-IN" dirty="0" smtClean="0">
                <a:latin typeface="Calibri" panose="020F0502020204030204" pitchFamily="34" charset="0"/>
                <a:cs typeface="Calibri" panose="020F0502020204030204" pitchFamily="34" charset="0"/>
              </a:rPr>
              <a:t>Finding nearby venues using Foursquare API</a:t>
            </a:r>
          </a:p>
          <a:p>
            <a:r>
              <a:rPr lang="en-IN" dirty="0" smtClean="0">
                <a:latin typeface="Calibri" panose="020F0502020204030204" pitchFamily="34" charset="0"/>
                <a:cs typeface="Calibri" panose="020F0502020204030204" pitchFamily="34" charset="0"/>
              </a:rPr>
              <a:t>Generating the neighborhoods most common places</a:t>
            </a:r>
          </a:p>
          <a:p>
            <a:r>
              <a:rPr lang="en-IN" dirty="0" smtClean="0">
                <a:latin typeface="Calibri" panose="020F0502020204030204" pitchFamily="34" charset="0"/>
                <a:cs typeface="Calibri" panose="020F0502020204030204" pitchFamily="34" charset="0"/>
              </a:rPr>
              <a:t>Clustering on the data using K-Means algorithm</a:t>
            </a:r>
          </a:p>
          <a:p>
            <a:r>
              <a:rPr lang="en-IN" dirty="0" smtClean="0">
                <a:latin typeface="Calibri" panose="020F0502020204030204" pitchFamily="34" charset="0"/>
                <a:cs typeface="Calibri" panose="020F0502020204030204" pitchFamily="34" charset="0"/>
              </a:rPr>
              <a:t>Examining the Clusters</a:t>
            </a:r>
          </a:p>
          <a:p>
            <a:endParaRPr lang="en-IN" dirty="0"/>
          </a:p>
        </p:txBody>
      </p:sp>
    </p:spTree>
    <p:extLst>
      <p:ext uri="{BB962C8B-B14F-4D97-AF65-F5344CB8AC3E}">
        <p14:creationId xmlns:p14="http://schemas.microsoft.com/office/powerpoint/2010/main" val="3486252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of Pune </a:t>
            </a:r>
            <a:r>
              <a:rPr lang="en-IN" dirty="0" smtClean="0"/>
              <a:t>before Clustering</a:t>
            </a:r>
            <a:r>
              <a:rPr lang="en-IN" dirty="0"/>
              <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7802064" cy="3562847"/>
          </a:xfrm>
          <a:prstGeom prst="rect">
            <a:avLst/>
          </a:prstGeom>
        </p:spPr>
      </p:pic>
    </p:spTree>
    <p:extLst>
      <p:ext uri="{BB962C8B-B14F-4D97-AF65-F5344CB8AC3E}">
        <p14:creationId xmlns:p14="http://schemas.microsoft.com/office/powerpoint/2010/main" val="620206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Top 5 Neighborhoods with most venue categories is depicted using a pie chart.</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80520" y="2352542"/>
            <a:ext cx="6191874" cy="3778250"/>
          </a:xfrm>
          <a:prstGeom prst="rect">
            <a:avLst/>
          </a:prstGeom>
        </p:spPr>
      </p:pic>
    </p:spTree>
    <p:extLst>
      <p:ext uri="{BB962C8B-B14F-4D97-AF65-F5344CB8AC3E}">
        <p14:creationId xmlns:p14="http://schemas.microsoft.com/office/powerpoint/2010/main" val="938045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of Pune after Clustering</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660097" y="1905000"/>
            <a:ext cx="6353960" cy="37782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14401" y="1905000"/>
            <a:ext cx="4353058" cy="1648496"/>
          </a:xfrm>
          <a:prstGeom prst="rect">
            <a:avLst/>
          </a:prstGeom>
        </p:spPr>
      </p:pic>
    </p:spTree>
    <p:extLst>
      <p:ext uri="{BB962C8B-B14F-4D97-AF65-F5344CB8AC3E}">
        <p14:creationId xmlns:p14="http://schemas.microsoft.com/office/powerpoint/2010/main" val="4183387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33958"/>
            <a:ext cx="8911687" cy="1280890"/>
          </a:xfrm>
        </p:spPr>
        <p:txBody>
          <a:bodyPr/>
          <a:lstStyle/>
          <a:p>
            <a:r>
              <a:rPr lang="en-IN" dirty="0"/>
              <a:t>Results</a:t>
            </a:r>
            <a:r>
              <a:rPr lang="en-IN" b="1" dirty="0"/>
              <a:t/>
            </a:r>
            <a:br>
              <a:rPr lang="en-IN" b="1" dirty="0"/>
            </a:br>
            <a:endParaRPr lang="en-IN" dirty="0"/>
          </a:p>
        </p:txBody>
      </p:sp>
      <p:sp>
        <p:nvSpPr>
          <p:cNvPr id="3" name="Content Placeholder 2"/>
          <p:cNvSpPr>
            <a:spLocks noGrp="1"/>
          </p:cNvSpPr>
          <p:nvPr>
            <p:ph idx="1"/>
          </p:nvPr>
        </p:nvSpPr>
        <p:spPr>
          <a:xfrm>
            <a:off x="2451257" y="1351209"/>
            <a:ext cx="9397306" cy="4856408"/>
          </a:xfrm>
        </p:spPr>
        <p:txBody>
          <a:bodyPr>
            <a:normAutofit fontScale="25000" lnSpcReduction="20000"/>
          </a:bodyPr>
          <a:lstStyle/>
          <a:p>
            <a:pPr marL="0" indent="0">
              <a:buNone/>
            </a:pPr>
            <a:endParaRPr lang="en-IN" sz="3800" dirty="0">
              <a:latin typeface="Calibri" panose="020F0502020204030204" pitchFamily="34" charset="0"/>
              <a:cs typeface="Calibri" panose="020F0502020204030204" pitchFamily="34" charset="0"/>
            </a:endParaRPr>
          </a:p>
          <a:p>
            <a:pPr>
              <a:lnSpc>
                <a:spcPct val="120000"/>
              </a:lnSpc>
            </a:pPr>
            <a:r>
              <a:rPr lang="en-IN" sz="7200" dirty="0" smtClean="0">
                <a:latin typeface="Calibri" panose="020F0502020204030204" pitchFamily="34" charset="0"/>
                <a:cs typeface="Calibri" panose="020F0502020204030204" pitchFamily="34" charset="0"/>
              </a:rPr>
              <a:t>It is found that there are </a:t>
            </a:r>
          </a:p>
          <a:p>
            <a:pPr lvl="1">
              <a:lnSpc>
                <a:spcPct val="120000"/>
              </a:lnSpc>
            </a:pPr>
            <a:r>
              <a:rPr lang="en-IN" sz="7200" dirty="0" smtClean="0">
                <a:latin typeface="Calibri" panose="020F0502020204030204" pitchFamily="34" charset="0"/>
                <a:cs typeface="Calibri" panose="020F0502020204030204" pitchFamily="34" charset="0"/>
              </a:rPr>
              <a:t>41 unique neighborhoods</a:t>
            </a:r>
          </a:p>
          <a:p>
            <a:pPr lvl="1">
              <a:lnSpc>
                <a:spcPct val="120000"/>
              </a:lnSpc>
            </a:pPr>
            <a:r>
              <a:rPr lang="en-IN" sz="7200" dirty="0" smtClean="0">
                <a:latin typeface="Calibri" panose="020F0502020204030204" pitchFamily="34" charset="0"/>
                <a:cs typeface="Calibri" panose="020F0502020204030204" pitchFamily="34" charset="0"/>
              </a:rPr>
              <a:t>393 unique venues</a:t>
            </a:r>
          </a:p>
          <a:p>
            <a:pPr lvl="1">
              <a:lnSpc>
                <a:spcPct val="120000"/>
              </a:lnSpc>
            </a:pPr>
            <a:r>
              <a:rPr lang="en-IN" sz="7200" dirty="0" smtClean="0">
                <a:latin typeface="Calibri" panose="020F0502020204030204" pitchFamily="34" charset="0"/>
                <a:cs typeface="Calibri" panose="020F0502020204030204" pitchFamily="34" charset="0"/>
              </a:rPr>
              <a:t>111 unique venue categories</a:t>
            </a:r>
          </a:p>
          <a:p>
            <a:pPr>
              <a:lnSpc>
                <a:spcPct val="120000"/>
              </a:lnSpc>
            </a:pPr>
            <a:r>
              <a:rPr lang="en-IN" sz="7200" dirty="0" smtClean="0">
                <a:latin typeface="Calibri" panose="020F0502020204030204" pitchFamily="34" charset="0"/>
                <a:cs typeface="Calibri" panose="020F0502020204030204" pitchFamily="34" charset="0"/>
              </a:rPr>
              <a:t>The </a:t>
            </a:r>
            <a:r>
              <a:rPr lang="en-IN" sz="7200" dirty="0">
                <a:latin typeface="Calibri" panose="020F0502020204030204" pitchFamily="34" charset="0"/>
                <a:cs typeface="Calibri" panose="020F0502020204030204" pitchFamily="34" charset="0"/>
              </a:rPr>
              <a:t>k-means clustering was performed with k=2.The data was divided into two clusters with label-0 and label-1.The total number of neighborhoods were </a:t>
            </a:r>
            <a:r>
              <a:rPr lang="en-IN" sz="7200" dirty="0" smtClean="0">
                <a:latin typeface="Calibri" panose="020F0502020204030204" pitchFamily="34" charset="0"/>
                <a:cs typeface="Calibri" panose="020F0502020204030204" pitchFamily="34" charset="0"/>
              </a:rPr>
              <a:t>41.</a:t>
            </a:r>
          </a:p>
          <a:p>
            <a:pPr>
              <a:lnSpc>
                <a:spcPct val="120000"/>
              </a:lnSpc>
            </a:pPr>
            <a:r>
              <a:rPr lang="en-IN" sz="7200" dirty="0" smtClean="0">
                <a:latin typeface="Calibri" panose="020F0502020204030204" pitchFamily="34" charset="0"/>
                <a:cs typeface="Calibri" panose="020F0502020204030204" pitchFamily="34" charset="0"/>
              </a:rPr>
              <a:t>Cluster </a:t>
            </a:r>
            <a:r>
              <a:rPr lang="en-IN" sz="7200" dirty="0">
                <a:latin typeface="Calibri" panose="020F0502020204030204" pitchFamily="34" charset="0"/>
                <a:cs typeface="Calibri" panose="020F0502020204030204" pitchFamily="34" charset="0"/>
              </a:rPr>
              <a:t>0 - All the neighborhoods in the cluster have diverse venues mostly restaurants, coffee shops, malls, department stores etc. as the first two common venues.</a:t>
            </a:r>
          </a:p>
          <a:p>
            <a:pPr lvl="0">
              <a:lnSpc>
                <a:spcPct val="120000"/>
              </a:lnSpc>
            </a:pPr>
            <a:r>
              <a:rPr lang="en-IN" sz="7200" dirty="0">
                <a:latin typeface="Calibri" panose="020F0502020204030204" pitchFamily="34" charset="0"/>
                <a:cs typeface="Calibri" panose="020F0502020204030204" pitchFamily="34" charset="0"/>
              </a:rPr>
              <a:t>Cluster 1 - The neighborhood in this cluster have other venues like furniture store, zoo </a:t>
            </a:r>
            <a:r>
              <a:rPr lang="en-IN" sz="7200" dirty="0" smtClean="0">
                <a:latin typeface="Calibri" panose="020F0502020204030204" pitchFamily="34" charset="0"/>
                <a:cs typeface="Calibri" panose="020F0502020204030204" pitchFamily="34" charset="0"/>
              </a:rPr>
              <a:t>etc.</a:t>
            </a:r>
          </a:p>
          <a:p>
            <a:pPr lvl="0">
              <a:lnSpc>
                <a:spcPct val="120000"/>
              </a:lnSpc>
            </a:pPr>
            <a:r>
              <a:rPr lang="en-IN" sz="7200" dirty="0" smtClean="0">
                <a:latin typeface="Calibri" panose="020F0502020204030204" pitchFamily="34" charset="0"/>
                <a:cs typeface="Calibri" panose="020F0502020204030204" pitchFamily="34" charset="0"/>
              </a:rPr>
              <a:t>On </a:t>
            </a:r>
            <a:r>
              <a:rPr lang="en-IN" sz="7200" dirty="0">
                <a:latin typeface="Calibri" panose="020F0502020204030204" pitchFamily="34" charset="0"/>
                <a:cs typeface="Calibri" panose="020F0502020204030204" pitchFamily="34" charset="0"/>
              </a:rPr>
              <a:t>examining the clusters, it is clear that 40 neighborhoods are similar and thus it falls under the same cluster with the label-0. </a:t>
            </a:r>
            <a:endParaRPr lang="en-IN" sz="7200" dirty="0" smtClean="0">
              <a:latin typeface="Calibri" panose="020F0502020204030204" pitchFamily="34" charset="0"/>
              <a:cs typeface="Calibri" panose="020F0502020204030204" pitchFamily="34" charset="0"/>
            </a:endParaRPr>
          </a:p>
          <a:p>
            <a:pPr>
              <a:lnSpc>
                <a:spcPct val="120000"/>
              </a:lnSpc>
            </a:pPr>
            <a:r>
              <a:rPr lang="en-IN" sz="7200" dirty="0" smtClean="0">
                <a:latin typeface="Calibri" panose="020F0502020204030204" pitchFamily="34" charset="0"/>
                <a:cs typeface="Calibri" panose="020F0502020204030204" pitchFamily="34" charset="0"/>
              </a:rPr>
              <a:t>The </a:t>
            </a:r>
            <a:r>
              <a:rPr lang="en-IN" sz="7200" dirty="0">
                <a:latin typeface="Calibri" panose="020F0502020204030204" pitchFamily="34" charset="0"/>
                <a:cs typeface="Calibri" panose="020F0502020204030204" pitchFamily="34" charset="0"/>
              </a:rPr>
              <a:t>only neighborhoods which is different from the other are ' </a:t>
            </a:r>
            <a:r>
              <a:rPr lang="en-IN" sz="7200" dirty="0" err="1">
                <a:latin typeface="Calibri" panose="020F0502020204030204" pitchFamily="34" charset="0"/>
                <a:cs typeface="Calibri" panose="020F0502020204030204" pitchFamily="34" charset="0"/>
              </a:rPr>
              <a:t>Undri</a:t>
            </a:r>
            <a:r>
              <a:rPr lang="en-IN" sz="7200" dirty="0">
                <a:latin typeface="Calibri" panose="020F0502020204030204" pitchFamily="34" charset="0"/>
                <a:cs typeface="Calibri" panose="020F0502020204030204" pitchFamily="34" charset="0"/>
              </a:rPr>
              <a:t> ' and thus it is falls into another cluster with label-1.</a:t>
            </a:r>
          </a:p>
          <a:p>
            <a:pPr marL="0" indent="0">
              <a:buNone/>
            </a:pPr>
            <a:endParaRPr lang="en-IN" sz="7200" dirty="0">
              <a:latin typeface="Calibri" panose="020F0502020204030204" pitchFamily="34" charset="0"/>
              <a:cs typeface="Calibri" panose="020F0502020204030204" pitchFamily="34" charset="0"/>
            </a:endParaRPr>
          </a:p>
          <a:p>
            <a:endParaRPr lang="en-IN" sz="5500" dirty="0"/>
          </a:p>
        </p:txBody>
      </p:sp>
    </p:spTree>
    <p:extLst>
      <p:ext uri="{BB962C8B-B14F-4D97-AF65-F5344CB8AC3E}">
        <p14:creationId xmlns:p14="http://schemas.microsoft.com/office/powerpoint/2010/main" val="3046648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Discussion</a:t>
            </a:r>
            <a:r>
              <a:rPr lang="en-IN" b="1" dirty="0"/>
              <a:t/>
            </a:r>
            <a:br>
              <a:rPr lang="en-IN" b="1" dirty="0"/>
            </a:br>
            <a:r>
              <a:rPr lang="en-IN" b="1" dirty="0"/>
              <a:t> </a:t>
            </a:r>
            <a:br>
              <a:rPr lang="en-IN" b="1" dirty="0"/>
            </a:br>
            <a:endParaRPr lang="en-IN" dirty="0"/>
          </a:p>
        </p:txBody>
      </p:sp>
      <p:sp>
        <p:nvSpPr>
          <p:cNvPr id="3" name="Content Placeholder 2"/>
          <p:cNvSpPr>
            <a:spLocks noGrp="1"/>
          </p:cNvSpPr>
          <p:nvPr>
            <p:ph idx="1"/>
          </p:nvPr>
        </p:nvSpPr>
        <p:spPr>
          <a:xfrm>
            <a:off x="2592925" y="1905000"/>
            <a:ext cx="9083384" cy="4301363"/>
          </a:xfrm>
        </p:spPr>
        <p:txBody>
          <a:bodyPr>
            <a:normAutofit/>
          </a:bodyPr>
          <a:lstStyle/>
          <a:p>
            <a:r>
              <a:rPr lang="en-IN" dirty="0" smtClean="0">
                <a:latin typeface="Calibri" panose="020F0502020204030204" pitchFamily="34" charset="0"/>
                <a:cs typeface="Calibri" panose="020F0502020204030204" pitchFamily="34" charset="0"/>
              </a:rPr>
              <a:t>In </a:t>
            </a:r>
            <a:r>
              <a:rPr lang="en-IN" dirty="0">
                <a:latin typeface="Calibri" panose="020F0502020204030204" pitchFamily="34" charset="0"/>
                <a:cs typeface="Calibri" panose="020F0502020204030204" pitchFamily="34" charset="0"/>
              </a:rPr>
              <a:t>this project, Analysis of Pune neighborhoods recommendations based on venue categories like restaurants, mall, coffee shops etc. has been presented. This will be a great recommendation for visitors like me who are new to the place to find out nearby venues of interest and in deciding a place to stay in</a:t>
            </a:r>
            <a:r>
              <a:rPr lang="en-IN" dirty="0" smtClean="0">
                <a:latin typeface="Calibri" panose="020F0502020204030204" pitchFamily="34" charset="0"/>
                <a:cs typeface="Calibri" panose="020F0502020204030204" pitchFamily="34" charset="0"/>
              </a:rPr>
              <a:t>.</a:t>
            </a:r>
          </a:p>
          <a:p>
            <a:pPr marL="0" indent="0">
              <a:buNone/>
            </a:pPr>
            <a:endParaRPr lang="en-IN" dirty="0">
              <a:latin typeface="Calibri" panose="020F0502020204030204" pitchFamily="34" charset="0"/>
              <a:cs typeface="Calibri" panose="020F0502020204030204" pitchFamily="34" charset="0"/>
            </a:endParaRPr>
          </a:p>
          <a:p>
            <a:pPr lvl="0"/>
            <a:r>
              <a:rPr lang="en-IN" dirty="0">
                <a:latin typeface="Calibri" panose="020F0502020204030204" pitchFamily="34" charset="0"/>
                <a:cs typeface="Calibri" panose="020F0502020204030204" pitchFamily="34" charset="0"/>
              </a:rPr>
              <a:t>The generated results shows the 2 clusters associated with the neighborhoods. It is evident that Cluster 0 is the most representative of the Pune city. Just looking at this cluster, it shows there are 80% of restaurants, grocery stores, coffee shops, electronic stores which will make life easier if we stay in this neighborhood</a:t>
            </a:r>
            <a:r>
              <a:rPr lang="en-IN" dirty="0" smtClean="0">
                <a:latin typeface="Calibri" panose="020F0502020204030204" pitchFamily="34" charset="0"/>
                <a:cs typeface="Calibri" panose="020F0502020204030204" pitchFamily="34" charset="0"/>
              </a:rPr>
              <a:t>.</a:t>
            </a:r>
          </a:p>
          <a:p>
            <a:pPr marL="0" lvl="0" indent="0">
              <a:buNone/>
            </a:pP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On the other hand, as we observe Cluster 1, the percentage is less than 40% .There are not many restaurants in these area. But this place is has got other spots like Furniture store, Zoo </a:t>
            </a:r>
            <a:r>
              <a:rPr lang="en-IN" dirty="0" smtClean="0">
                <a:latin typeface="Calibri" panose="020F0502020204030204" pitchFamily="34" charset="0"/>
                <a:cs typeface="Calibri" panose="020F0502020204030204" pitchFamily="34" charset="0"/>
              </a:rPr>
              <a:t>etc.</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4098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Organic</Template>
  <TotalTime>69</TotalTime>
  <Words>539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IBM Capstone Project - The Battle of Neighborhoods </vt:lpstr>
      <vt:lpstr>Business Problem</vt:lpstr>
      <vt:lpstr>Data </vt:lpstr>
      <vt:lpstr>Methodology</vt:lpstr>
      <vt:lpstr>Map of Pune before Clustering </vt:lpstr>
      <vt:lpstr>Top 5 Neighborhoods with most venue categories is depicted using a pie chart.</vt:lpstr>
      <vt:lpstr>Map of Pune after Clustering </vt:lpstr>
      <vt:lpstr>Results </vt:lpstr>
      <vt:lpstr>Discussion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2020-04-21T05:14:31Z</dcterms:created>
  <dcterms:modified xsi:type="dcterms:W3CDTF">2020-04-21T06:23:43Z</dcterms:modified>
</cp:coreProperties>
</file>