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6" r:id="rId10"/>
    <p:sldId id="266" r:id="rId11"/>
    <p:sldId id="2146847059" r:id="rId12"/>
    <p:sldId id="2146847058" r:id="rId13"/>
    <p:sldId id="267" r:id="rId14"/>
    <p:sldId id="2146847060" r:id="rId15"/>
    <p:sldId id="268"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5" autoAdjust="0"/>
    <p:restoredTop sz="94291" autoAdjust="0"/>
  </p:normalViewPr>
  <p:slideViewPr>
    <p:cSldViewPr snapToGrid="0">
      <p:cViewPr varScale="1">
        <p:scale>
          <a:sx n="62" d="100"/>
          <a:sy n="62" d="100"/>
        </p:scale>
        <p:origin x="724"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Handwritten digit Recognition using GAN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715785" y="3780890"/>
            <a:ext cx="938192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M Nanthini, </a:t>
            </a:r>
          </a:p>
          <a:p>
            <a:r>
              <a:rPr lang="en-US" sz="2000" b="1" dirty="0">
                <a:solidFill>
                  <a:schemeClr val="accent1">
                    <a:lumMod val="75000"/>
                  </a:schemeClr>
                </a:solidFill>
                <a:latin typeface="Arial" pitchFamily="34" charset="0"/>
                <a:cs typeface="Arial" pitchFamily="34" charset="0"/>
              </a:rPr>
              <a:t>		Subject Matter Expert, </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Edunet</a:t>
            </a:r>
            <a:r>
              <a:rPr lang="en-US" sz="2000" b="1" dirty="0">
                <a:solidFill>
                  <a:schemeClr val="accent1">
                    <a:lumMod val="75000"/>
                  </a:schemeClr>
                </a:solidFill>
                <a:latin typeface="Arial" pitchFamily="34" charset="0"/>
                <a:cs typeface="Arial" pitchFamily="34" charset="0"/>
              </a:rPr>
              <a:t> Foundation</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5" name="Picture 14">
            <a:extLst>
              <a:ext uri="{FF2B5EF4-FFF2-40B4-BE49-F238E27FC236}">
                <a16:creationId xmlns:a16="http://schemas.microsoft.com/office/drawing/2014/main" id="{464243C8-6ADF-BAA0-DBF9-04196AF497CF}"/>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7" name="Picture 16">
            <a:extLst>
              <a:ext uri="{FF2B5EF4-FFF2-40B4-BE49-F238E27FC236}">
                <a16:creationId xmlns:a16="http://schemas.microsoft.com/office/drawing/2014/main" id="{AAD92646-6799-6A1E-B3D6-A02128D807A7}"/>
              </a:ext>
            </a:extLst>
          </p:cNvPr>
          <p:cNvPicPr>
            <a:picLocks noChangeAspect="1"/>
          </p:cNvPicPr>
          <p:nvPr/>
        </p:nvPicPr>
        <p:blipFill>
          <a:blip r:embed="rId3"/>
          <a:stretch>
            <a:fillRect/>
          </a:stretch>
        </p:blipFill>
        <p:spPr>
          <a:xfrm>
            <a:off x="5107320" y="2054181"/>
            <a:ext cx="5778797" cy="313071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50FE-6F4E-3CE7-CD38-543BB5399218}"/>
              </a:ext>
            </a:extLst>
          </p:cNvPr>
          <p:cNvSpPr>
            <a:spLocks noGrp="1"/>
          </p:cNvSpPr>
          <p:nvPr>
            <p:ph type="title"/>
          </p:nvPr>
        </p:nvSpPr>
        <p:spPr/>
        <p:txBody>
          <a:bodyPr/>
          <a:lstStyle/>
          <a:p>
            <a:r>
              <a:rPr lang="en-US" sz="2800"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id="{8E0567F8-671A-1FD5-8001-0319F70617B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01EF9BF-D9CD-7E0D-AA33-C1D917248FA8}"/>
              </a:ext>
            </a:extLst>
          </p:cNvPr>
          <p:cNvPicPr>
            <a:picLocks noChangeAspect="1"/>
          </p:cNvPicPr>
          <p:nvPr/>
        </p:nvPicPr>
        <p:blipFill>
          <a:blip r:embed="rId2"/>
          <a:stretch>
            <a:fillRect/>
          </a:stretch>
        </p:blipFill>
        <p:spPr>
          <a:xfrm>
            <a:off x="581192" y="1668051"/>
            <a:ext cx="9990916" cy="3941273"/>
          </a:xfrm>
          <a:prstGeom prst="rect">
            <a:avLst/>
          </a:prstGeom>
        </p:spPr>
      </p:pic>
    </p:spTree>
    <p:extLst>
      <p:ext uri="{BB962C8B-B14F-4D97-AF65-F5344CB8AC3E}">
        <p14:creationId xmlns:p14="http://schemas.microsoft.com/office/powerpoint/2010/main" val="3168137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2859008"/>
          </a:xfrm>
        </p:spPr>
        <p:txBody>
          <a:bodyPr>
            <a:normAutofit/>
          </a:bodyPr>
          <a:lstStyle/>
          <a:p>
            <a:pPr marL="0" indent="0" algn="just">
              <a:lnSpc>
                <a:spcPct val="150000"/>
              </a:lnSpc>
              <a:buNone/>
            </a:pPr>
            <a:r>
              <a:rPr lang="en-US" sz="1800" dirty="0">
                <a:solidFill>
                  <a:srgbClr val="0D0D0D"/>
                </a:solidFill>
                <a:latin typeface="Arial" panose="020B0604020202020204" pitchFamily="34" charset="0"/>
                <a:cs typeface="Arial" panose="020B0604020202020204" pitchFamily="34" charset="0"/>
              </a:rPr>
              <a:t>T</a:t>
            </a:r>
            <a:r>
              <a:rPr lang="en-US" sz="1800" b="0" i="0" dirty="0">
                <a:solidFill>
                  <a:srgbClr val="0D0D0D"/>
                </a:solidFill>
                <a:effectLst/>
                <a:latin typeface="Arial" panose="020B0604020202020204" pitchFamily="34" charset="0"/>
                <a:cs typeface="Arial" panose="020B0604020202020204" pitchFamily="34" charset="0"/>
              </a:rPr>
              <a:t>he project demonstrates the effectiveness of GANs in generating realistic handwritten digit images and provides insights into the challenges and opportunities in training and deploying generative models. Moving forward, further research and experimentation will continue to push the boundaries of generative modeling and its practical applications.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Wingdings" panose="05000000000000000000" pitchFamily="2" charset="2"/>
              <a:buChar char="§"/>
            </a:pPr>
            <a:r>
              <a:rPr lang="en-IN" sz="1800" dirty="0">
                <a:solidFill>
                  <a:srgbClr val="0D0D0D"/>
                </a:solidFill>
                <a:latin typeface="Arial" panose="020B0604020202020204" pitchFamily="34" charset="0"/>
                <a:cs typeface="Arial" panose="020B0604020202020204" pitchFamily="34" charset="0"/>
                <a:hlinkClick r:id="rId2"/>
              </a:rPr>
              <a:t>https://www.tensorflow.org/</a:t>
            </a:r>
            <a:endParaRPr lang="en-IN" sz="180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dirty="0">
                <a:solidFill>
                  <a:srgbClr val="0D0D0D"/>
                </a:solidFill>
                <a:effectLst/>
                <a:latin typeface="Arial" panose="020B0604020202020204" pitchFamily="34" charset="0"/>
                <a:cs typeface="Arial" panose="020B0604020202020204" pitchFamily="34" charset="0"/>
              </a:rPr>
              <a:t> </a:t>
            </a:r>
            <a:r>
              <a:rPr lang="en-IN" sz="1800" b="0" i="0" u="none" strike="noStrike" dirty="0">
                <a:solidFill>
                  <a:srgbClr val="0D0D0D"/>
                </a:solidFill>
                <a:effectLst/>
                <a:latin typeface="Arial" panose="020B0604020202020204" pitchFamily="34" charset="0"/>
                <a:cs typeface="Arial" panose="020B0604020202020204" pitchFamily="34" charset="0"/>
                <a:hlinkClick r:id="rId3"/>
              </a:rPr>
              <a:t>https://keras.io/</a:t>
            </a:r>
            <a:endParaRPr lang="en-IN" sz="180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u="none" strike="noStrike" dirty="0">
                <a:solidFill>
                  <a:srgbClr val="0D0D0D"/>
                </a:solidFill>
                <a:effectLst/>
                <a:latin typeface="Arial" panose="020B0604020202020204" pitchFamily="34" charset="0"/>
                <a:cs typeface="Arial" panose="020B0604020202020204" pitchFamily="34" charset="0"/>
                <a:hlinkClick r:id="rId4"/>
              </a:rPr>
              <a:t>https://numpy.org/</a:t>
            </a:r>
            <a:endParaRPr lang="en-IN" sz="180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dirty="0">
                <a:solidFill>
                  <a:srgbClr val="0D0D0D"/>
                </a:solidFill>
                <a:effectLst/>
                <a:latin typeface="Arial" panose="020B0604020202020204" pitchFamily="34" charset="0"/>
                <a:cs typeface="Arial" panose="020B0604020202020204" pitchFamily="34" charset="0"/>
              </a:rPr>
              <a:t> </a:t>
            </a:r>
            <a:r>
              <a:rPr lang="en-IN" sz="1800" b="0" i="0" u="none" strike="noStrike" dirty="0">
                <a:solidFill>
                  <a:srgbClr val="0D0D0D"/>
                </a:solidFill>
                <a:effectLst/>
                <a:latin typeface="Arial" panose="020B0604020202020204" pitchFamily="34" charset="0"/>
                <a:cs typeface="Arial" panose="020B0604020202020204" pitchFamily="34" charset="0"/>
                <a:hlinkClick r:id="rId5"/>
              </a:rPr>
              <a:t>https://matplotlib.org/</a:t>
            </a:r>
            <a:endParaRPr lang="en-IN" sz="180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US" sz="1800" dirty="0">
                <a:latin typeface="Arial" panose="020B0604020202020204" pitchFamily="34" charset="0"/>
                <a:cs typeface="Arial" panose="020B0604020202020204" pitchFamily="34" charset="0"/>
                <a:hlinkClick r:id="rId6"/>
              </a:rPr>
              <a:t>scikit-learn: machine learning in Python — scikit-learn 1.4.1 documentation</a:t>
            </a:r>
            <a:endParaRPr lang="en-IN" sz="180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dirty="0">
                <a:latin typeface="Arial" panose="020B0604020202020204" pitchFamily="34" charset="0"/>
                <a:cs typeface="Arial" panose="020B0604020202020204" pitchFamily="34" charset="0"/>
                <a:hlinkClick r:id="rId7"/>
              </a:rPr>
              <a:t>MNIST handwritten digit database, Yann LeCun, Corinna Cortes and Chris Burges</a:t>
            </a:r>
            <a:endParaRPr lang="en-IN" sz="1800" b="0" i="0" dirty="0">
              <a:solidFill>
                <a:srgbClr val="0D0D0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571947"/>
            <a:ext cx="10849169" cy="2578814"/>
          </a:xfrm>
        </p:spPr>
        <p:txBody>
          <a:bodyPr>
            <a:normAutofit/>
          </a:bodyPr>
          <a:lstStyle/>
          <a:p>
            <a:pPr marL="0" indent="0" algn="just">
              <a:lnSpc>
                <a:spcPct val="150000"/>
              </a:lnSpc>
              <a:buNone/>
            </a:pPr>
            <a:r>
              <a:rPr lang="en-US" sz="2000" b="0" i="0" dirty="0">
                <a:solidFill>
                  <a:srgbClr val="0D0D0D"/>
                </a:solidFill>
                <a:effectLst/>
                <a:latin typeface="Arial" panose="020B0604020202020204" pitchFamily="34" charset="0"/>
                <a:cs typeface="Arial" panose="020B0604020202020204" pitchFamily="34" charset="0"/>
              </a:rPr>
              <a:t>The project aims to develop a Generative Adversarial Network (GAN) capable of generating realistic handwritten digits resembling those from the MNIST dataset. The MNIST dataset consists of 28x28 grayscale images of handwritten digits (0-9), and the objective is to create a GAN that can produce synthetic images resembling these digits.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03434" y="1232452"/>
            <a:ext cx="11551722" cy="5418899"/>
          </a:xfrm>
        </p:spPr>
        <p:txBody>
          <a:bodyPr vert="horz" lIns="91440" tIns="45720" rIns="91440" bIns="45720" rtlCol="0" anchor="ctr">
            <a:noAutofit/>
          </a:bodyPr>
          <a:lstStyle/>
          <a:p>
            <a:pPr algn="just"/>
            <a:r>
              <a:rPr lang="en-US" sz="1800" b="1" i="0" dirty="0">
                <a:solidFill>
                  <a:schemeClr val="tx1"/>
                </a:solidFill>
                <a:effectLst/>
                <a:latin typeface="Arial" panose="020B0604020202020204" pitchFamily="34" charset="0"/>
                <a:cs typeface="Arial" panose="020B0604020202020204" pitchFamily="34" charset="0"/>
              </a:rPr>
              <a:t>GAN Architecture Design:</a:t>
            </a:r>
            <a:endParaRPr lang="en-US" sz="1800" b="0" i="0" dirty="0">
              <a:solidFill>
                <a:schemeClr val="tx1"/>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Design a GAN architecture consisting of a generator and a discriminator network using TensorFlow/</a:t>
            </a:r>
            <a:r>
              <a:rPr lang="en-US" sz="1800" b="0" i="0" dirty="0" err="1">
                <a:solidFill>
                  <a:schemeClr val="tx1"/>
                </a:solidFill>
                <a:effectLst/>
                <a:latin typeface="Arial" panose="020B0604020202020204" pitchFamily="34" charset="0"/>
                <a:cs typeface="Arial" panose="020B0604020202020204" pitchFamily="34" charset="0"/>
              </a:rPr>
              <a:t>Keras</a:t>
            </a:r>
            <a:r>
              <a:rPr lang="en-US" sz="1800" b="0" i="0" dirty="0">
                <a:solidFill>
                  <a:schemeClr val="tx1"/>
                </a:solidFill>
                <a:effectLst/>
                <a:latin typeface="Arial" panose="020B0604020202020204" pitchFamily="34" charset="0"/>
                <a:cs typeface="Arial" panose="020B0604020202020204" pitchFamily="34" charset="0"/>
              </a:rPr>
              <a:t>.</a:t>
            </a:r>
          </a:p>
          <a:p>
            <a:pPr algn="just">
              <a:buFont typeface="Arial" panose="020B0604020202020204" pitchFamily="34" charset="0"/>
              <a:buChar char="•"/>
            </a:pPr>
            <a:r>
              <a:rPr lang="en-US" sz="1800" b="1" i="0" dirty="0">
                <a:solidFill>
                  <a:schemeClr val="tx1"/>
                </a:solidFill>
                <a:effectLst/>
                <a:latin typeface="Arial" panose="020B0604020202020204" pitchFamily="34" charset="0"/>
                <a:cs typeface="Arial" panose="020B0604020202020204" pitchFamily="34" charset="0"/>
              </a:rPr>
              <a:t>Generator:</a:t>
            </a:r>
          </a:p>
          <a:p>
            <a:pPr marL="742950" lvl="1" indent="-285750"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Implement a neural network with multiple layers of fully connected (Dense) and activation layers (e.g., </a:t>
            </a:r>
            <a:r>
              <a:rPr lang="en-US" sz="1800" b="0" i="0" dirty="0" err="1">
                <a:solidFill>
                  <a:schemeClr val="tx1"/>
                </a:solidFill>
                <a:effectLst/>
                <a:latin typeface="Arial" panose="020B0604020202020204" pitchFamily="34" charset="0"/>
                <a:cs typeface="Arial" panose="020B0604020202020204" pitchFamily="34" charset="0"/>
              </a:rPr>
              <a:t>ReLU</a:t>
            </a:r>
            <a:r>
              <a:rPr lang="en-US" sz="1800" b="0" i="0" dirty="0">
                <a:solidFill>
                  <a:schemeClr val="tx1"/>
                </a:solidFill>
                <a:effectLst/>
                <a:latin typeface="Arial" panose="020B0604020202020204" pitchFamily="34" charset="0"/>
                <a:cs typeface="Arial" panose="020B0604020202020204" pitchFamily="34" charset="0"/>
              </a:rPr>
              <a:t>, Tanh).</a:t>
            </a:r>
          </a:p>
          <a:p>
            <a:pPr marL="742950" lvl="1" indent="-285750"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Experiment with variations in network depth, layer sizes, and normalization techniques (e.g., Batch Normalization).</a:t>
            </a:r>
          </a:p>
          <a:p>
            <a:pPr algn="just">
              <a:buFont typeface="Arial" panose="020B0604020202020204" pitchFamily="34" charset="0"/>
              <a:buChar char="•"/>
            </a:pPr>
            <a:r>
              <a:rPr lang="en-US" sz="1800" b="1" i="0" dirty="0">
                <a:solidFill>
                  <a:schemeClr val="tx1"/>
                </a:solidFill>
                <a:effectLst/>
                <a:latin typeface="Arial" panose="020B0604020202020204" pitchFamily="34" charset="0"/>
                <a:cs typeface="Arial" panose="020B0604020202020204" pitchFamily="34" charset="0"/>
              </a:rPr>
              <a:t>Discriminator:</a:t>
            </a:r>
          </a:p>
          <a:p>
            <a:pPr marL="742950" lvl="1" indent="-285750"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Design a neural network with similar architectural choices as the generator but with a binary classification output.</a:t>
            </a:r>
          </a:p>
          <a:p>
            <a:pPr marL="742950" lvl="1" indent="-285750" algn="just">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Utilize activation functions such as Leaky </a:t>
            </a:r>
            <a:r>
              <a:rPr lang="en-US" sz="1800" b="0" i="0" dirty="0" err="1">
                <a:solidFill>
                  <a:schemeClr val="tx1"/>
                </a:solidFill>
                <a:effectLst/>
                <a:latin typeface="Arial" panose="020B0604020202020204" pitchFamily="34" charset="0"/>
                <a:cs typeface="Arial" panose="020B0604020202020204" pitchFamily="34" charset="0"/>
              </a:rPr>
              <a:t>ReLU</a:t>
            </a:r>
            <a:r>
              <a:rPr lang="en-US" sz="1800" b="0" i="0" dirty="0">
                <a:solidFill>
                  <a:schemeClr val="tx1"/>
                </a:solidFill>
                <a:effectLst/>
                <a:latin typeface="Arial" panose="020B0604020202020204" pitchFamily="34" charset="0"/>
                <a:cs typeface="Arial" panose="020B0604020202020204" pitchFamily="34" charset="0"/>
              </a:rPr>
              <a:t> and Sigmoid to introduce non-linearity and produce probability scores.</a:t>
            </a:r>
          </a:p>
          <a:p>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267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4234" y="1192869"/>
            <a:ext cx="11146573" cy="5264202"/>
          </a:xfrm>
        </p:spPr>
        <p:txBody>
          <a:bodyPr>
            <a:noAutofit/>
          </a:bodyPr>
          <a:lstStyle/>
          <a:p>
            <a:pPr marL="0" indent="0">
              <a:lnSpc>
                <a:spcPct val="120000"/>
              </a:lnSpc>
              <a:spcAft>
                <a:spcPts val="10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System Requirements:</a:t>
            </a:r>
            <a:endParaRPr lang="en-US"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nSpc>
                <a:spcPct val="120000"/>
              </a:lnSpc>
              <a:spcAft>
                <a:spcPts val="10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1. Hardware:</a:t>
            </a:r>
            <a:endParaRPr lang="en-US"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just">
              <a:buFont typeface="Arial" panose="020B0604020202020204" pitchFamily="34" charset="0"/>
              <a:buChar char="•"/>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1800" b="1" i="0" dirty="0">
                <a:solidFill>
                  <a:schemeClr val="tx1"/>
                </a:solidFill>
                <a:effectLst/>
                <a:latin typeface="Arial" panose="020B0604020202020204" pitchFamily="34" charset="0"/>
                <a:cs typeface="Arial" panose="020B0604020202020204" pitchFamily="34" charset="0"/>
              </a:rPr>
              <a:t>CPU</a:t>
            </a:r>
            <a:r>
              <a:rPr lang="en-US" sz="1800" b="0" i="0" dirty="0">
                <a:solidFill>
                  <a:schemeClr val="tx1"/>
                </a:solidFill>
                <a:effectLst/>
                <a:latin typeface="Arial" panose="020B0604020202020204" pitchFamily="34" charset="0"/>
                <a:cs typeface="Arial" panose="020B0604020202020204" pitchFamily="34" charset="0"/>
              </a:rPr>
              <a:t>: A multi-core CPU is sufficient for running the training code. However, training GANs can be computationally intensive, so a faster CPU may reduce training time.</a:t>
            </a:r>
          </a:p>
          <a:p>
            <a:pPr algn="just">
              <a:buFont typeface="Arial" panose="020B0604020202020204" pitchFamily="34" charset="0"/>
              <a:buChar char="•"/>
            </a:pPr>
            <a:r>
              <a:rPr lang="en-US" sz="1800" b="1" i="0" dirty="0">
                <a:solidFill>
                  <a:schemeClr val="tx1"/>
                </a:solidFill>
                <a:effectLst/>
                <a:latin typeface="Arial" panose="020B0604020202020204" pitchFamily="34" charset="0"/>
                <a:cs typeface="Arial" panose="020B0604020202020204" pitchFamily="34" charset="0"/>
              </a:rPr>
              <a:t>Memory (RAM): </a:t>
            </a:r>
            <a:r>
              <a:rPr lang="en-US" sz="1800" b="0" i="0" dirty="0">
                <a:solidFill>
                  <a:schemeClr val="tx1"/>
                </a:solidFill>
                <a:effectLst/>
                <a:latin typeface="Arial" panose="020B0604020202020204" pitchFamily="34" charset="0"/>
                <a:cs typeface="Arial" panose="020B0604020202020204" pitchFamily="34" charset="0"/>
              </a:rPr>
              <a:t>At least 8GB of RAM is recommended for handling large datasets and training deep neural networks efficiently. Higher RAM capacity may be beneficial for larger batch sizes and complex model architectures.</a:t>
            </a:r>
          </a:p>
          <a:p>
            <a:pPr algn="just">
              <a:buFont typeface="Arial" panose="020B0604020202020204" pitchFamily="34" charset="0"/>
              <a:buChar char="•"/>
            </a:pPr>
            <a:r>
              <a:rPr lang="en-US" sz="1800" b="1" i="0" dirty="0">
                <a:solidFill>
                  <a:schemeClr val="tx1"/>
                </a:solidFill>
                <a:effectLst/>
                <a:latin typeface="Arial" panose="020B0604020202020204" pitchFamily="34" charset="0"/>
                <a:cs typeface="Arial" panose="020B0604020202020204" pitchFamily="34" charset="0"/>
              </a:rPr>
              <a:t>Internet Connection</a:t>
            </a:r>
            <a:r>
              <a:rPr lang="en-US" sz="1800" b="0" i="0" dirty="0">
                <a:solidFill>
                  <a:schemeClr val="tx1"/>
                </a:solidFill>
                <a:effectLst/>
                <a:latin typeface="Arial" panose="020B0604020202020204" pitchFamily="34" charset="0"/>
                <a:cs typeface="Arial" panose="020B0604020202020204" pitchFamily="34" charset="0"/>
              </a:rPr>
              <a:t>: An internet connection is needed to download the MNIST dataset and access online resources/documentation during development. </a:t>
            </a:r>
          </a:p>
          <a:p>
            <a:pPr marL="0" indent="0">
              <a:lnSpc>
                <a:spcPct val="120000"/>
              </a:lnSpc>
              <a:spcAft>
                <a:spcPts val="1000"/>
              </a:spcAft>
              <a:buNone/>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2676"/>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4234" y="1192869"/>
            <a:ext cx="11146573" cy="5264202"/>
          </a:xfrm>
        </p:spPr>
        <p:txBody>
          <a:bodyPr>
            <a:noAutofit/>
          </a:bodyPr>
          <a:lstStyle/>
          <a:p>
            <a:pPr marL="0" indent="0">
              <a:lnSpc>
                <a:spcPct val="120000"/>
              </a:lnSpc>
              <a:spcAft>
                <a:spcPts val="1000"/>
              </a:spcAft>
              <a:buNone/>
            </a:pPr>
            <a:r>
              <a:rPr lang="en-IN" sz="2000" b="1" kern="100" dirty="0">
                <a:solidFill>
                  <a:schemeClr val="tx1"/>
                </a:solidFill>
                <a:latin typeface="Arial" panose="020B0604020202020204" pitchFamily="34" charset="0"/>
                <a:ea typeface="Calibri" panose="020F0502020204030204" pitchFamily="34" charset="0"/>
                <a:cs typeface="Arial" panose="020B0604020202020204" pitchFamily="34" charset="0"/>
              </a:rPr>
              <a:t>Software</a:t>
            </a: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Requirements:</a:t>
            </a:r>
            <a:endParaRPr lang="en-US"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Python:</a:t>
            </a:r>
            <a:r>
              <a:rPr lang="en-US" sz="1800" b="0" i="0" dirty="0">
                <a:solidFill>
                  <a:schemeClr val="tx1"/>
                </a:solidFill>
                <a:effectLst/>
                <a:latin typeface="Arial" panose="020B0604020202020204" pitchFamily="34" charset="0"/>
                <a:cs typeface="Arial" panose="020B0604020202020204" pitchFamily="34" charset="0"/>
              </a:rPr>
              <a:t> The project is implemented using Python programming language.</a:t>
            </a: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TensorFlow/</a:t>
            </a:r>
            <a:r>
              <a:rPr lang="en-US" sz="1800" b="1" i="0" dirty="0" err="1">
                <a:solidFill>
                  <a:schemeClr val="tx1"/>
                </a:solidFill>
                <a:effectLst/>
                <a:latin typeface="Arial" panose="020B0604020202020204" pitchFamily="34" charset="0"/>
                <a:cs typeface="Arial" panose="020B0604020202020204" pitchFamily="34" charset="0"/>
              </a:rPr>
              <a:t>Keras</a:t>
            </a:r>
            <a:r>
              <a:rPr lang="en-US" sz="1800" b="0" i="0" dirty="0">
                <a:solidFill>
                  <a:schemeClr val="tx1"/>
                </a:solidFill>
                <a:effectLst/>
                <a:latin typeface="Arial" panose="020B0604020202020204" pitchFamily="34" charset="0"/>
                <a:cs typeface="Arial" panose="020B0604020202020204" pitchFamily="34" charset="0"/>
              </a:rPr>
              <a:t>: TensorFlow and its high-level API, </a:t>
            </a:r>
            <a:r>
              <a:rPr lang="en-US" sz="1800" b="0" i="0" dirty="0" err="1">
                <a:solidFill>
                  <a:schemeClr val="tx1"/>
                </a:solidFill>
                <a:effectLst/>
                <a:latin typeface="Arial" panose="020B0604020202020204" pitchFamily="34" charset="0"/>
                <a:cs typeface="Arial" panose="020B0604020202020204" pitchFamily="34" charset="0"/>
              </a:rPr>
              <a:t>Keras</a:t>
            </a:r>
            <a:r>
              <a:rPr lang="en-US" sz="1800" b="0" i="0" dirty="0">
                <a:solidFill>
                  <a:schemeClr val="tx1"/>
                </a:solidFill>
                <a:effectLst/>
                <a:latin typeface="Arial" panose="020B0604020202020204" pitchFamily="34" charset="0"/>
                <a:cs typeface="Arial" panose="020B0604020202020204" pitchFamily="34" charset="0"/>
              </a:rPr>
              <a:t>, are used for building and training the GAN architecture.</a:t>
            </a: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Google </a:t>
            </a:r>
            <a:r>
              <a:rPr lang="en-US" sz="1800" b="1" i="0" dirty="0" err="1">
                <a:solidFill>
                  <a:schemeClr val="tx1"/>
                </a:solidFill>
                <a:effectLst/>
                <a:latin typeface="Arial" panose="020B0604020202020204" pitchFamily="34" charset="0"/>
                <a:cs typeface="Arial" panose="020B0604020202020204" pitchFamily="34" charset="0"/>
              </a:rPr>
              <a:t>Colab</a:t>
            </a:r>
            <a:r>
              <a:rPr lang="en-US" sz="1800" b="0" i="0" dirty="0">
                <a:solidFill>
                  <a:schemeClr val="tx1"/>
                </a:solidFill>
                <a:effectLst/>
                <a:latin typeface="Arial" panose="020B0604020202020204" pitchFamily="34" charset="0"/>
                <a:cs typeface="Arial" panose="020B0604020202020204" pitchFamily="34" charset="0"/>
              </a:rPr>
              <a:t>: These platforms can be used for interactive development, experimentation, and documentation.</a:t>
            </a: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NumPy</a:t>
            </a:r>
            <a:r>
              <a:rPr lang="en-US" sz="1800" b="0" i="0" dirty="0">
                <a:solidFill>
                  <a:schemeClr val="tx1"/>
                </a:solidFill>
                <a:effectLst/>
                <a:latin typeface="Arial" panose="020B0604020202020204" pitchFamily="34" charset="0"/>
                <a:cs typeface="Arial" panose="020B0604020202020204" pitchFamily="34" charset="0"/>
              </a:rPr>
              <a:t>: NumPy is used for numerical computations and array manipulation.</a:t>
            </a: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Matplotlib</a:t>
            </a:r>
            <a:r>
              <a:rPr lang="en-US" sz="1800" b="0" i="0" dirty="0">
                <a:solidFill>
                  <a:schemeClr val="tx1"/>
                </a:solidFill>
                <a:effectLst/>
                <a:latin typeface="Arial" panose="020B0604020202020204" pitchFamily="34" charset="0"/>
                <a:cs typeface="Arial" panose="020B0604020202020204" pitchFamily="34" charset="0"/>
              </a:rPr>
              <a:t>: Matplotlib is used for data visualization, including plotting loss curves and displaying generated images.</a:t>
            </a:r>
          </a:p>
          <a:p>
            <a:pPr marL="0" indent="0">
              <a:lnSpc>
                <a:spcPct val="120000"/>
              </a:lnSpc>
              <a:spcAft>
                <a:spcPts val="1000"/>
              </a:spcAft>
              <a:buNone/>
            </a:pPr>
            <a:r>
              <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US"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508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38618" y="1302026"/>
            <a:ext cx="11072189" cy="5136352"/>
          </a:xfrm>
        </p:spPr>
        <p:txBody>
          <a:bodyPr>
            <a:noAutofit/>
          </a:bodyPr>
          <a:lstStyle/>
          <a:p>
            <a:pPr algn="l">
              <a:buFont typeface="Wingdings" panose="05000000000000000000" pitchFamily="2" charset="2"/>
              <a:buChar char="§"/>
            </a:pPr>
            <a:r>
              <a:rPr lang="en-US" sz="1800" b="1" i="0" dirty="0">
                <a:solidFill>
                  <a:srgbClr val="0D0D0D"/>
                </a:solidFill>
                <a:effectLst/>
                <a:latin typeface="Arial" panose="020B0604020202020204" pitchFamily="34" charset="0"/>
                <a:cs typeface="Arial" panose="020B0604020202020204" pitchFamily="34" charset="0"/>
              </a:rPr>
              <a:t>Data Preparation:</a:t>
            </a:r>
            <a:endParaRPr lang="en-US" sz="18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Downloaded the MNIST dataset.</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Preprocessed the images by normalizing pixel values to the range [-1, 1].</a:t>
            </a:r>
          </a:p>
          <a:p>
            <a:pPr algn="l">
              <a:buFont typeface="Wingdings" panose="05000000000000000000" pitchFamily="2" charset="2"/>
              <a:buChar char="§"/>
            </a:pPr>
            <a:r>
              <a:rPr lang="en-US" sz="1800" b="1" i="0" dirty="0">
                <a:solidFill>
                  <a:srgbClr val="0D0D0D"/>
                </a:solidFill>
                <a:effectLst/>
                <a:latin typeface="Arial" panose="020B0604020202020204" pitchFamily="34" charset="0"/>
                <a:cs typeface="Arial" panose="020B0604020202020204" pitchFamily="34" charset="0"/>
              </a:rPr>
              <a:t>Generator Network:</a:t>
            </a:r>
            <a:endParaRPr lang="en-US" sz="18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Define the generator network architecture using TensorFlow/</a:t>
            </a:r>
            <a:r>
              <a:rPr lang="en-US" sz="1800" b="0" i="0" dirty="0" err="1">
                <a:solidFill>
                  <a:srgbClr val="0D0D0D"/>
                </a:solidFill>
                <a:effectLst/>
                <a:latin typeface="Arial" panose="020B0604020202020204" pitchFamily="34" charset="0"/>
                <a:cs typeface="Arial" panose="020B0604020202020204" pitchFamily="34" charset="0"/>
              </a:rPr>
              <a:t>Keras</a:t>
            </a:r>
            <a:r>
              <a:rPr lang="en-US" sz="1800" b="0" i="0" dirty="0">
                <a:solidFill>
                  <a:srgbClr val="0D0D0D"/>
                </a:solidFill>
                <a:effectLst/>
                <a:latin typeface="Arial" panose="020B0604020202020204" pitchFamily="34" charset="0"/>
                <a:cs typeface="Arial" panose="020B0604020202020204" pitchFamily="34" charset="0"/>
              </a:rPr>
              <a:t>.</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Implemented a neural network with fully connected layers and activation functions (e.g., </a:t>
            </a:r>
            <a:r>
              <a:rPr lang="en-US" sz="1800" b="0" i="0" dirty="0" err="1">
                <a:solidFill>
                  <a:srgbClr val="0D0D0D"/>
                </a:solidFill>
                <a:effectLst/>
                <a:latin typeface="Arial" panose="020B0604020202020204" pitchFamily="34" charset="0"/>
                <a:cs typeface="Arial" panose="020B0604020202020204" pitchFamily="34" charset="0"/>
              </a:rPr>
              <a:t>ReLU</a:t>
            </a:r>
            <a:r>
              <a:rPr lang="en-US" sz="1800" b="0" i="0" dirty="0">
                <a:solidFill>
                  <a:srgbClr val="0D0D0D"/>
                </a:solidFill>
                <a:effectLst/>
                <a:latin typeface="Arial" panose="020B0604020202020204" pitchFamily="34" charset="0"/>
                <a:cs typeface="Arial" panose="020B0604020202020204" pitchFamily="34" charset="0"/>
              </a:rPr>
              <a:t>, Tanh).</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Compiled the generator model.</a:t>
            </a:r>
          </a:p>
          <a:p>
            <a:pPr algn="l">
              <a:buFont typeface="Wingdings" panose="05000000000000000000" pitchFamily="2" charset="2"/>
              <a:buChar char="§"/>
            </a:pPr>
            <a:r>
              <a:rPr lang="en-US" sz="1800" b="1" i="0" dirty="0">
                <a:solidFill>
                  <a:srgbClr val="0D0D0D"/>
                </a:solidFill>
                <a:effectLst/>
                <a:latin typeface="Arial" panose="020B0604020202020204" pitchFamily="34" charset="0"/>
                <a:cs typeface="Arial" panose="020B0604020202020204" pitchFamily="34" charset="0"/>
              </a:rPr>
              <a:t>Discriminator Network:</a:t>
            </a:r>
            <a:endParaRPr lang="en-US" sz="18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Designed the discriminator network architecture using TensorFlow/</a:t>
            </a:r>
            <a:r>
              <a:rPr lang="en-US" sz="1800" b="0" i="0" dirty="0" err="1">
                <a:solidFill>
                  <a:srgbClr val="0D0D0D"/>
                </a:solidFill>
                <a:effectLst/>
                <a:latin typeface="Arial" panose="020B0604020202020204" pitchFamily="34" charset="0"/>
                <a:cs typeface="Arial" panose="020B0604020202020204" pitchFamily="34" charset="0"/>
              </a:rPr>
              <a:t>Keras</a:t>
            </a:r>
            <a:r>
              <a:rPr lang="en-US" sz="1800" b="0" i="0" dirty="0">
                <a:solidFill>
                  <a:srgbClr val="0D0D0D"/>
                </a:solidFill>
                <a:effectLst/>
                <a:latin typeface="Arial" panose="020B0604020202020204" pitchFamily="34" charset="0"/>
                <a:cs typeface="Arial" panose="020B0604020202020204" pitchFamily="34" charset="0"/>
              </a:rPr>
              <a:t>.</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Implemented a binary classifier using fully connected layers and activation functions (e.g., Leaky </a:t>
            </a:r>
            <a:r>
              <a:rPr lang="en-US" sz="1800" b="0" i="0" dirty="0" err="1">
                <a:solidFill>
                  <a:srgbClr val="0D0D0D"/>
                </a:solidFill>
                <a:effectLst/>
                <a:latin typeface="Arial" panose="020B0604020202020204" pitchFamily="34" charset="0"/>
                <a:cs typeface="Arial" panose="020B0604020202020204" pitchFamily="34" charset="0"/>
              </a:rPr>
              <a:t>ReLU</a:t>
            </a:r>
            <a:r>
              <a:rPr lang="en-US" sz="1800" b="0" i="0" dirty="0">
                <a:solidFill>
                  <a:srgbClr val="0D0D0D"/>
                </a:solidFill>
                <a:effectLst/>
                <a:latin typeface="Arial" panose="020B0604020202020204" pitchFamily="34" charset="0"/>
                <a:cs typeface="Arial" panose="020B0604020202020204" pitchFamily="34" charset="0"/>
              </a:rPr>
              <a:t>, Sigmoid).</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Compiled the discriminator model.</a:t>
            </a:r>
          </a:p>
          <a:p>
            <a:pPr lvl="1"/>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(Contd..)</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8667" y="1565073"/>
            <a:ext cx="10034264" cy="4590771"/>
          </a:xfrm>
        </p:spPr>
        <p:txBody>
          <a:bodyPr>
            <a:normAutofit fontScale="62500" lnSpcReduction="20000"/>
          </a:bodyPr>
          <a:lstStyle/>
          <a:p>
            <a:pPr algn="l">
              <a:lnSpc>
                <a:spcPct val="120000"/>
              </a:lnSpc>
              <a:buFont typeface="Wingdings" panose="05000000000000000000" pitchFamily="2" charset="2"/>
              <a:buChar char="§"/>
            </a:pPr>
            <a:r>
              <a:rPr lang="en-US" sz="2900" b="1" i="0" dirty="0">
                <a:solidFill>
                  <a:srgbClr val="0D0D0D"/>
                </a:solidFill>
                <a:effectLst/>
                <a:latin typeface="Arial" panose="020B0604020202020204" pitchFamily="34" charset="0"/>
                <a:cs typeface="Arial" panose="020B0604020202020204" pitchFamily="34" charset="0"/>
              </a:rPr>
              <a:t>GAN Training:</a:t>
            </a:r>
            <a:endParaRPr lang="en-US" sz="2900" b="0" i="0" dirty="0">
              <a:solidFill>
                <a:srgbClr val="0D0D0D"/>
              </a:solidFill>
              <a:effectLst/>
              <a:latin typeface="Arial" panose="020B0604020202020204" pitchFamily="34" charset="0"/>
              <a:cs typeface="Arial" panose="020B0604020202020204" pitchFamily="34" charset="0"/>
            </a:endParaRPr>
          </a:p>
          <a:p>
            <a:pPr marL="914400" lvl="1"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Define the GAN model by connecting the generator and discriminator networks.</a:t>
            </a:r>
          </a:p>
          <a:p>
            <a:pPr marL="914400" lvl="1"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Train the GAN model using adversarial training:</a:t>
            </a:r>
          </a:p>
          <a:p>
            <a:pPr marL="1371600" lvl="2"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Train the discriminator with real and fake images.</a:t>
            </a:r>
          </a:p>
          <a:p>
            <a:pPr marL="1371600" lvl="2"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Train the generator to generate realistic images that fool the discriminator.</a:t>
            </a:r>
          </a:p>
          <a:p>
            <a:pPr marL="914400" lvl="1"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Monitor training progress and adjust hyperparameters as necessary.</a:t>
            </a:r>
          </a:p>
          <a:p>
            <a:pPr algn="l">
              <a:lnSpc>
                <a:spcPct val="120000"/>
              </a:lnSpc>
              <a:buFont typeface="Wingdings" panose="05000000000000000000" pitchFamily="2" charset="2"/>
              <a:buChar char="§"/>
            </a:pPr>
            <a:r>
              <a:rPr lang="en-US" sz="2900" b="1" i="0" dirty="0">
                <a:solidFill>
                  <a:srgbClr val="0D0D0D"/>
                </a:solidFill>
                <a:effectLst/>
                <a:latin typeface="Arial" panose="020B0604020202020204" pitchFamily="34" charset="0"/>
                <a:cs typeface="Arial" panose="020B0604020202020204" pitchFamily="34" charset="0"/>
              </a:rPr>
              <a:t>Performance Evaluation:</a:t>
            </a:r>
            <a:endParaRPr lang="en-US" sz="2900" b="0" i="0" dirty="0">
              <a:solidFill>
                <a:srgbClr val="0D0D0D"/>
              </a:solidFill>
              <a:effectLst/>
              <a:latin typeface="Arial" panose="020B0604020202020204" pitchFamily="34" charset="0"/>
              <a:cs typeface="Arial" panose="020B0604020202020204" pitchFamily="34" charset="0"/>
            </a:endParaRPr>
          </a:p>
          <a:p>
            <a:pPr marL="914400" lvl="1"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Evaluated the performance of the trained GAN by generating synthetic digit images.</a:t>
            </a:r>
          </a:p>
          <a:p>
            <a:pPr marL="914400" lvl="1"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Visualized generated images and compare them with real digit images.</a:t>
            </a:r>
          </a:p>
          <a:p>
            <a:pPr marL="914400" lvl="1" indent="-457200" algn="l">
              <a:lnSpc>
                <a:spcPct val="120000"/>
              </a:lnSpc>
              <a:buFont typeface="Wingdings" panose="05000000000000000000" pitchFamily="2" charset="2"/>
              <a:buChar char="§"/>
            </a:pPr>
            <a:r>
              <a:rPr lang="en-US" sz="2900" b="0" i="0" dirty="0">
                <a:solidFill>
                  <a:srgbClr val="0D0D0D"/>
                </a:solidFill>
                <a:effectLst/>
                <a:latin typeface="Arial" panose="020B0604020202020204" pitchFamily="34" charset="0"/>
                <a:cs typeface="Arial" panose="020B0604020202020204" pitchFamily="34" charset="0"/>
              </a:rPr>
              <a:t>Computed quantitative metrics to assess image quality.</a:t>
            </a:r>
          </a:p>
          <a:p>
            <a:pPr marL="305435" indent="-305435"/>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15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Deployment(Contd..)</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73930"/>
          </a:xfrm>
        </p:spPr>
        <p:txBody>
          <a:bodyPr>
            <a:noAutofit/>
          </a:bodyPr>
          <a:lstStyle/>
          <a:p>
            <a:pPr algn="l">
              <a:buFont typeface="Wingdings" panose="05000000000000000000" pitchFamily="2" charset="2"/>
              <a:buChar char="§"/>
            </a:pPr>
            <a:r>
              <a:rPr lang="en-US" sz="1800" b="1" i="0" dirty="0">
                <a:solidFill>
                  <a:srgbClr val="0D0D0D"/>
                </a:solidFill>
                <a:effectLst/>
                <a:latin typeface="Arial" panose="020B0604020202020204" pitchFamily="34" charset="0"/>
                <a:cs typeface="Arial" panose="020B0604020202020204" pitchFamily="34" charset="0"/>
              </a:rPr>
              <a:t>Hyperparameter Tuning:</a:t>
            </a:r>
            <a:endParaRPr lang="en-US" sz="18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Conducted hyperparameter tuning experiments to optimize GAN performance.</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Explored variations in learning rate, batch size, optimizer choice, and network architecture.</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Select hyperparameters that lead to the best performance based on evaluation metrics.</a:t>
            </a:r>
          </a:p>
          <a:p>
            <a:pPr algn="l">
              <a:buFont typeface="Wingdings" panose="05000000000000000000" pitchFamily="2" charset="2"/>
              <a:buChar char="§"/>
            </a:pPr>
            <a:r>
              <a:rPr lang="en-US" sz="1800" b="1" i="0" dirty="0">
                <a:solidFill>
                  <a:srgbClr val="0D0D0D"/>
                </a:solidFill>
                <a:effectLst/>
                <a:latin typeface="Arial" panose="020B0604020202020204" pitchFamily="34" charset="0"/>
                <a:cs typeface="Arial" panose="020B0604020202020204" pitchFamily="34" charset="0"/>
              </a:rPr>
              <a:t>Deployment:</a:t>
            </a:r>
            <a:endParaRPr lang="en-US" sz="18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Wingdings" panose="05000000000000000000" pitchFamily="2" charset="2"/>
              <a:buChar char="§"/>
            </a:pPr>
            <a:r>
              <a:rPr lang="en-US" sz="1800" dirty="0">
                <a:solidFill>
                  <a:srgbClr val="0D0D0D"/>
                </a:solidFill>
                <a:latin typeface="Arial" panose="020B0604020202020204" pitchFamily="34" charset="0"/>
                <a:cs typeface="Arial" panose="020B0604020202020204" pitchFamily="34" charset="0"/>
              </a:rPr>
              <a:t>T</a:t>
            </a:r>
            <a:r>
              <a:rPr lang="en-US" sz="1800" b="0" i="0" dirty="0">
                <a:solidFill>
                  <a:srgbClr val="0D0D0D"/>
                </a:solidFill>
                <a:effectLst/>
                <a:latin typeface="Arial" panose="020B0604020202020204" pitchFamily="34" charset="0"/>
                <a:cs typeface="Arial" panose="020B0604020202020204" pitchFamily="34" charset="0"/>
              </a:rPr>
              <a:t>he trained GAN model and associated code are deployed into a GitHub repository.</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Included instructions for setting up the environment and running the code.</a:t>
            </a:r>
          </a:p>
          <a:p>
            <a:pPr marL="742950" lvl="1" indent="-285750" algn="l">
              <a:buFont typeface="Wingdings" panose="05000000000000000000" pitchFamily="2" charset="2"/>
              <a:buChar char="§"/>
            </a:pPr>
            <a:r>
              <a:rPr lang="en-US" sz="1800" b="0" i="0" dirty="0">
                <a:solidFill>
                  <a:srgbClr val="0D0D0D"/>
                </a:solidFill>
                <a:effectLst/>
                <a:latin typeface="Arial" panose="020B0604020202020204" pitchFamily="34" charset="0"/>
                <a:cs typeface="Arial" panose="020B0604020202020204" pitchFamily="34" charset="0"/>
              </a:rPr>
              <a:t>Created documentation and README files explaining the project, algorithm, and deployment instructions.</a:t>
            </a:r>
          </a:p>
        </p:txBody>
      </p:sp>
    </p:spTree>
    <p:extLst>
      <p:ext uri="{BB962C8B-B14F-4D97-AF65-F5344CB8AC3E}">
        <p14:creationId xmlns:p14="http://schemas.microsoft.com/office/powerpoint/2010/main" val="255914291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2906</TotalTime>
  <Words>788</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Franklin Gothic Book</vt:lpstr>
      <vt:lpstr>Franklin Gothic Demi</vt:lpstr>
      <vt:lpstr>Times New Roman</vt:lpstr>
      <vt:lpstr>Wingdings</vt:lpstr>
      <vt:lpstr>Wingdings 2</vt:lpstr>
      <vt:lpstr>DividendVTI</vt:lpstr>
      <vt:lpstr>Handwritten digit Recognition using GAN </vt:lpstr>
      <vt:lpstr>OUTLINE</vt:lpstr>
      <vt:lpstr>Problem Statement</vt:lpstr>
      <vt:lpstr>Proposed Solution</vt:lpstr>
      <vt:lpstr>System  Approach</vt:lpstr>
      <vt:lpstr>System  Approach – cont.</vt:lpstr>
      <vt:lpstr>Algorithm &amp; Deployment</vt:lpstr>
      <vt:lpstr>Algorithm &amp; Deployment (Contd..)</vt:lpstr>
      <vt:lpstr>Algorithm &amp; Deployment(Contd..)</vt:lpstr>
      <vt:lpstr>Result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Nanthini Mallikarjunan</cp:lastModifiedBy>
  <cp:revision>54</cp:revision>
  <dcterms:created xsi:type="dcterms:W3CDTF">2021-05-26T16:50:10Z</dcterms:created>
  <dcterms:modified xsi:type="dcterms:W3CDTF">2024-03-27T05:42:25Z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