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2" r:id="rId16"/>
    <p:sldId id="273" r:id="rId17"/>
    <p:sldId id="274" r:id="rId18"/>
    <p:sldId id="298" r:id="rId19"/>
    <p:sldId id="296" r:id="rId20"/>
    <p:sldId id="299" r:id="rId21"/>
    <p:sldId id="275" r:id="rId22"/>
    <p:sldId id="276" r:id="rId23"/>
    <p:sldId id="277" r:id="rId24"/>
    <p:sldId id="278" r:id="rId25"/>
    <p:sldId id="279" r:id="rId26"/>
    <p:sldId id="280" r:id="rId27"/>
    <p:sldId id="281" r:id="rId28"/>
    <p:sldId id="282" r:id="rId29"/>
    <p:sldId id="283" r:id="rId30"/>
    <p:sldId id="284" r:id="rId31"/>
    <p:sldId id="285"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barnica M" initials="SM" lastIdx="1" clrIdx="0">
    <p:extLst>
      <p:ext uri="{19B8F6BF-5375-455C-9EA6-DF929625EA0E}">
        <p15:presenceInfo xmlns:p15="http://schemas.microsoft.com/office/powerpoint/2012/main" userId="f8876855e1d5ed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1" d="100"/>
          <a:sy n="81"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A10337C-828F-437D-89DF-7B9172322439}" type="datetimeFigureOut">
              <a:rPr lang="en-IN" smtClean="0"/>
              <a:t>22-04-2023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C4580726-27F2-489D-9CB1-36427A2DD134}" type="slidenum">
              <a:rPr lang="en-IN" smtClean="0"/>
              <a:t>‹#›</a:t>
            </a:fld>
            <a:endParaRPr lang="en-IN"/>
          </a:p>
        </p:txBody>
      </p:sp>
    </p:spTree>
    <p:extLst>
      <p:ext uri="{BB962C8B-B14F-4D97-AF65-F5344CB8AC3E}">
        <p14:creationId xmlns:p14="http://schemas.microsoft.com/office/powerpoint/2010/main" val="223586292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0337C-828F-437D-89DF-7B9172322439}"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80726-27F2-489D-9CB1-36427A2DD134}" type="slidenum">
              <a:rPr lang="en-IN" smtClean="0"/>
              <a:t>‹#›</a:t>
            </a:fld>
            <a:endParaRPr lang="en-IN"/>
          </a:p>
        </p:txBody>
      </p:sp>
    </p:spTree>
    <p:extLst>
      <p:ext uri="{BB962C8B-B14F-4D97-AF65-F5344CB8AC3E}">
        <p14:creationId xmlns:p14="http://schemas.microsoft.com/office/powerpoint/2010/main" val="160365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0337C-828F-437D-89DF-7B9172322439}"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80726-27F2-489D-9CB1-36427A2DD134}" type="slidenum">
              <a:rPr lang="en-IN" smtClean="0"/>
              <a:t>‹#›</a:t>
            </a:fld>
            <a:endParaRPr lang="en-IN"/>
          </a:p>
        </p:txBody>
      </p:sp>
    </p:spTree>
    <p:extLst>
      <p:ext uri="{BB962C8B-B14F-4D97-AF65-F5344CB8AC3E}">
        <p14:creationId xmlns:p14="http://schemas.microsoft.com/office/powerpoint/2010/main" val="334730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10337C-828F-437D-89DF-7B9172322439}" type="datetimeFigureOut">
              <a:rPr lang="en-IN" smtClean="0"/>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580726-27F2-489D-9CB1-36427A2DD134}" type="slidenum">
              <a:rPr lang="en-IN" smtClean="0"/>
              <a:t>‹#›</a:t>
            </a:fld>
            <a:endParaRPr lang="en-IN"/>
          </a:p>
        </p:txBody>
      </p:sp>
    </p:spTree>
    <p:extLst>
      <p:ext uri="{BB962C8B-B14F-4D97-AF65-F5344CB8AC3E}">
        <p14:creationId xmlns:p14="http://schemas.microsoft.com/office/powerpoint/2010/main" val="374527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A10337C-828F-437D-89DF-7B9172322439}" type="datetimeFigureOut">
              <a:rPr lang="en-IN" smtClean="0"/>
              <a:t>22-04-2023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C4580726-27F2-489D-9CB1-36427A2DD134}" type="slidenum">
              <a:rPr lang="en-IN" smtClean="0"/>
              <a:t>‹#›</a:t>
            </a:fld>
            <a:endParaRPr lang="en-IN"/>
          </a:p>
        </p:txBody>
      </p:sp>
    </p:spTree>
    <p:extLst>
      <p:ext uri="{BB962C8B-B14F-4D97-AF65-F5344CB8AC3E}">
        <p14:creationId xmlns:p14="http://schemas.microsoft.com/office/powerpoint/2010/main" val="30188748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10337C-828F-437D-89DF-7B9172322439}"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80726-27F2-489D-9CB1-36427A2DD134}" type="slidenum">
              <a:rPr lang="en-IN" smtClean="0"/>
              <a:t>‹#›</a:t>
            </a:fld>
            <a:endParaRPr lang="en-IN"/>
          </a:p>
        </p:txBody>
      </p:sp>
    </p:spTree>
    <p:extLst>
      <p:ext uri="{BB962C8B-B14F-4D97-AF65-F5344CB8AC3E}">
        <p14:creationId xmlns:p14="http://schemas.microsoft.com/office/powerpoint/2010/main" val="286286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10337C-828F-437D-89DF-7B9172322439}" type="datetimeFigureOut">
              <a:rPr lang="en-IN" smtClean="0"/>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580726-27F2-489D-9CB1-36427A2DD134}" type="slidenum">
              <a:rPr lang="en-IN" smtClean="0"/>
              <a:t>‹#›</a:t>
            </a:fld>
            <a:endParaRPr lang="en-IN"/>
          </a:p>
        </p:txBody>
      </p:sp>
    </p:spTree>
    <p:extLst>
      <p:ext uri="{BB962C8B-B14F-4D97-AF65-F5344CB8AC3E}">
        <p14:creationId xmlns:p14="http://schemas.microsoft.com/office/powerpoint/2010/main" val="143733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10337C-828F-437D-89DF-7B9172322439}" type="datetimeFigureOut">
              <a:rPr lang="en-IN" smtClean="0"/>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580726-27F2-489D-9CB1-36427A2DD134}" type="slidenum">
              <a:rPr lang="en-IN" smtClean="0"/>
              <a:t>‹#›</a:t>
            </a:fld>
            <a:endParaRPr lang="en-IN"/>
          </a:p>
        </p:txBody>
      </p:sp>
    </p:spTree>
    <p:extLst>
      <p:ext uri="{BB962C8B-B14F-4D97-AF65-F5344CB8AC3E}">
        <p14:creationId xmlns:p14="http://schemas.microsoft.com/office/powerpoint/2010/main" val="407256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0337C-828F-437D-89DF-7B9172322439}" type="datetimeFigureOut">
              <a:rPr lang="en-IN" smtClean="0"/>
              <a:t>22-04-2023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580726-27F2-489D-9CB1-36427A2DD134}" type="slidenum">
              <a:rPr lang="en-IN" smtClean="0"/>
              <a:t>‹#›</a:t>
            </a:fld>
            <a:endParaRPr lang="en-IN"/>
          </a:p>
        </p:txBody>
      </p:sp>
    </p:spTree>
    <p:extLst>
      <p:ext uri="{BB962C8B-B14F-4D97-AF65-F5344CB8AC3E}">
        <p14:creationId xmlns:p14="http://schemas.microsoft.com/office/powerpoint/2010/main" val="140361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A10337C-828F-437D-89DF-7B9172322439}" type="datetimeFigureOut">
              <a:rPr lang="en-IN" smtClean="0"/>
              <a:t>22-04-2023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C4580726-27F2-489D-9CB1-36427A2DD134}"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080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A10337C-828F-437D-89DF-7B9172322439}" type="datetimeFigureOut">
              <a:rPr lang="en-IN" smtClean="0"/>
              <a:t>22-04-2023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C4580726-27F2-489D-9CB1-36427A2DD134}"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777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A10337C-828F-437D-89DF-7B9172322439}" type="datetimeFigureOut">
              <a:rPr lang="en-IN" smtClean="0"/>
              <a:t>22-04-2023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C4580726-27F2-489D-9CB1-36427A2DD134}" type="slidenum">
              <a:rPr lang="en-IN" smtClean="0"/>
              <a:t>‹#›</a:t>
            </a:fld>
            <a:endParaRPr lang="en-IN"/>
          </a:p>
        </p:txBody>
      </p:sp>
    </p:spTree>
    <p:extLst>
      <p:ext uri="{BB962C8B-B14F-4D97-AF65-F5344CB8AC3E}">
        <p14:creationId xmlns:p14="http://schemas.microsoft.com/office/powerpoint/2010/main" val="319120317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trailblazer.me/id/narma86" TargetMode="External"/><Relationship Id="rId2" Type="http://schemas.openxmlformats.org/officeDocument/2006/relationships/hyperlink" Target="https://trailblazer.me/id/nandhukutty03"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4BC2-94D3-A127-8CB7-3674BE8EC524}"/>
              </a:ext>
            </a:extLst>
          </p:cNvPr>
          <p:cNvSpPr>
            <a:spLocks noGrp="1"/>
          </p:cNvSpPr>
          <p:nvPr>
            <p:ph type="ctrTitle"/>
          </p:nvPr>
        </p:nvSpPr>
        <p:spPr>
          <a:xfrm>
            <a:off x="1598645" y="2621903"/>
            <a:ext cx="9144000" cy="1940768"/>
          </a:xfrm>
        </p:spPr>
        <p:txBody>
          <a:bodyPr>
            <a:normAutofit/>
          </a:bodyPr>
          <a:lstStyle/>
          <a:p>
            <a:r>
              <a:rPr lang="en-IN" sz="8000" dirty="0">
                <a:solidFill>
                  <a:srgbClr val="C00000"/>
                </a:solidFill>
                <a:latin typeface="Comic Sans MS" panose="030F0702030302020204" pitchFamily="66" charset="0"/>
              </a:rPr>
              <a:t>WELCOME</a:t>
            </a:r>
          </a:p>
        </p:txBody>
      </p:sp>
    </p:spTree>
    <p:extLst>
      <p:ext uri="{BB962C8B-B14F-4D97-AF65-F5344CB8AC3E}">
        <p14:creationId xmlns:p14="http://schemas.microsoft.com/office/powerpoint/2010/main" val="70348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4182-015D-7FD3-1688-8694376AF50C}"/>
              </a:ext>
            </a:extLst>
          </p:cNvPr>
          <p:cNvSpPr>
            <a:spLocks noGrp="1"/>
          </p:cNvSpPr>
          <p:nvPr>
            <p:ph type="title"/>
          </p:nvPr>
        </p:nvSpPr>
        <p:spPr>
          <a:xfrm>
            <a:off x="1066800" y="793103"/>
            <a:ext cx="10058400" cy="1371600"/>
          </a:xfrm>
        </p:spPr>
        <p:txBody>
          <a:bodyPr>
            <a:normAutofit fontScale="90000"/>
          </a:bodyPr>
          <a:lstStyle/>
          <a:p>
            <a:r>
              <a:rPr lang="en-IN" sz="3100" dirty="0">
                <a:latin typeface="Segoe UI Black" panose="020B0A02040204020203" pitchFamily="34" charset="0"/>
                <a:ea typeface="Segoe UI Black" panose="020B0A02040204020203" pitchFamily="34" charset="0"/>
              </a:rPr>
              <a:t>Activity 2: Create Object buy </a:t>
            </a:r>
            <a:br>
              <a:rPr lang="en-IN" dirty="0"/>
            </a:br>
            <a:br>
              <a:rPr lang="en-IN" dirty="0"/>
            </a:br>
            <a:endParaRPr lang="en-IN" dirty="0"/>
          </a:p>
        </p:txBody>
      </p:sp>
      <p:pic>
        <p:nvPicPr>
          <p:cNvPr id="5" name="Content Placeholder 4">
            <a:extLst>
              <a:ext uri="{FF2B5EF4-FFF2-40B4-BE49-F238E27FC236}">
                <a16:creationId xmlns:a16="http://schemas.microsoft.com/office/drawing/2014/main" id="{D8F24A05-EDA5-3E6F-FACF-D33C4D3248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620" y="1328394"/>
            <a:ext cx="9776760" cy="4773826"/>
          </a:xfrm>
        </p:spPr>
      </p:pic>
    </p:spTree>
    <p:extLst>
      <p:ext uri="{BB962C8B-B14F-4D97-AF65-F5344CB8AC3E}">
        <p14:creationId xmlns:p14="http://schemas.microsoft.com/office/powerpoint/2010/main" val="300529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31D-E855-9FB1-A149-C41CA6C87617}"/>
              </a:ext>
            </a:extLst>
          </p:cNvPr>
          <p:cNvSpPr>
            <a:spLocks noGrp="1"/>
          </p:cNvSpPr>
          <p:nvPr>
            <p:ph type="title"/>
          </p:nvPr>
        </p:nvSpPr>
        <p:spPr>
          <a:xfrm>
            <a:off x="679288" y="712237"/>
            <a:ext cx="10900002" cy="1080560"/>
          </a:xfrm>
        </p:spPr>
        <p:txBody>
          <a:bodyPr>
            <a:normAutofit fontScale="90000"/>
          </a:bodyPr>
          <a:lstStyle/>
          <a:p>
            <a:br>
              <a:rPr lang="en-IN" sz="3200" dirty="0">
                <a:solidFill>
                  <a:schemeClr val="tx1"/>
                </a:solidFill>
                <a:latin typeface="Segoe UI Black" panose="020B0A02040204020203" pitchFamily="34" charset="0"/>
                <a:ea typeface="Segoe UI Black" panose="020B0A02040204020203" pitchFamily="34" charset="0"/>
              </a:rPr>
            </a:br>
            <a:br>
              <a:rPr lang="en-IN" sz="3200" dirty="0">
                <a:solidFill>
                  <a:schemeClr val="tx1"/>
                </a:solidFill>
                <a:latin typeface="Segoe UI Black" panose="020B0A02040204020203" pitchFamily="34" charset="0"/>
                <a:ea typeface="Segoe UI Black" panose="020B0A02040204020203" pitchFamily="34" charset="0"/>
              </a:rPr>
            </a:br>
            <a:r>
              <a:rPr lang="en-IN" sz="3200" dirty="0">
                <a:solidFill>
                  <a:schemeClr val="tx1"/>
                </a:solidFill>
                <a:latin typeface="Segoe UI Black" panose="020B0A02040204020203" pitchFamily="34" charset="0"/>
                <a:ea typeface="Segoe UI Black" panose="020B0A02040204020203" pitchFamily="34" charset="0"/>
              </a:rPr>
              <a:t>Activity 3:</a:t>
            </a:r>
            <a:br>
              <a:rPr lang="en-IN" sz="3200" dirty="0">
                <a:solidFill>
                  <a:schemeClr val="tx1"/>
                </a:solidFill>
                <a:latin typeface="Segoe UI Black" panose="020B0A02040204020203" pitchFamily="34" charset="0"/>
                <a:ea typeface="Segoe UI Black" panose="020B0A02040204020203" pitchFamily="34" charset="0"/>
              </a:rPr>
            </a:br>
            <a:br>
              <a:rPr lang="en-IN" sz="3200" dirty="0">
                <a:solidFill>
                  <a:schemeClr val="tx1"/>
                </a:solidFill>
                <a:latin typeface="Segoe UI Black" panose="020B0A02040204020203" pitchFamily="34" charset="0"/>
                <a:ea typeface="Segoe UI Black" panose="020B0A02040204020203" pitchFamily="34" charset="0"/>
              </a:rPr>
            </a:br>
            <a:r>
              <a:rPr lang="en-IN" sz="3200" dirty="0">
                <a:solidFill>
                  <a:schemeClr val="tx1"/>
                </a:solidFill>
                <a:latin typeface="Segoe UI Black" panose="020B0A02040204020203" pitchFamily="34" charset="0"/>
                <a:ea typeface="Segoe UI Black" panose="020B0A02040204020203" pitchFamily="34" charset="0"/>
              </a:rPr>
              <a:t>            </a:t>
            </a:r>
            <a:r>
              <a:rPr lang="en-IN" sz="2400" b="1" dirty="0">
                <a:solidFill>
                  <a:schemeClr val="tx1"/>
                </a:solidFill>
                <a:latin typeface="Segoe UI Black" panose="020B0A02040204020203" pitchFamily="34" charset="0"/>
                <a:ea typeface="Segoe UI Black" panose="020B0A02040204020203" pitchFamily="34" charset="0"/>
              </a:rPr>
              <a:t>Create Object Rent                                   </a:t>
            </a:r>
            <a:r>
              <a:rPr lang="en-IN" sz="2400" dirty="0">
                <a:solidFill>
                  <a:schemeClr val="tx1"/>
                </a:solidFill>
                <a:latin typeface="Segoe UI Black" panose="020B0A02040204020203" pitchFamily="34" charset="0"/>
                <a:ea typeface="Segoe UI Black" panose="020B0A02040204020203" pitchFamily="34" charset="0"/>
              </a:rPr>
              <a:t>Create Object Loan</a:t>
            </a:r>
            <a:r>
              <a:rPr lang="en-IN" sz="2400" b="1" dirty="0">
                <a:solidFill>
                  <a:schemeClr val="tx1"/>
                </a:solidFill>
                <a:latin typeface="Segoe UI Black" panose="020B0A02040204020203" pitchFamily="34" charset="0"/>
                <a:ea typeface="Segoe UI Black" panose="020B0A02040204020203" pitchFamily="34" charset="0"/>
              </a:rPr>
              <a:t>           </a:t>
            </a:r>
            <a:endParaRPr lang="en-IN" sz="3200" b="1" dirty="0">
              <a:solidFill>
                <a:schemeClr val="tx1"/>
              </a:solidFill>
              <a:latin typeface="Segoe UI Black" panose="020B0A02040204020203" pitchFamily="34" charset="0"/>
              <a:ea typeface="Segoe UI Black" panose="020B0A02040204020203" pitchFamily="34" charset="0"/>
            </a:endParaRPr>
          </a:p>
        </p:txBody>
      </p:sp>
      <p:sp>
        <p:nvSpPr>
          <p:cNvPr id="18" name="Content Placeholder 17">
            <a:extLst>
              <a:ext uri="{FF2B5EF4-FFF2-40B4-BE49-F238E27FC236}">
                <a16:creationId xmlns:a16="http://schemas.microsoft.com/office/drawing/2014/main" id="{27A44AAE-E3FD-92E9-2E5D-9EFB49EBB79E}"/>
              </a:ext>
            </a:extLst>
          </p:cNvPr>
          <p:cNvSpPr>
            <a:spLocks noGrp="1"/>
          </p:cNvSpPr>
          <p:nvPr>
            <p:ph idx="1"/>
          </p:nvPr>
        </p:nvSpPr>
        <p:spPr>
          <a:xfrm>
            <a:off x="893893" y="712237"/>
            <a:ext cx="4612137" cy="1648408"/>
          </a:xfrm>
        </p:spPr>
        <p:txBody>
          <a:bodyPr/>
          <a:lstStyle/>
          <a:p>
            <a:pPr marL="0" indent="0">
              <a:buNone/>
            </a:pPr>
            <a:r>
              <a:rPr lang="en-IN" dirty="0"/>
              <a:t>                 </a:t>
            </a:r>
          </a:p>
        </p:txBody>
      </p:sp>
      <p:sp>
        <p:nvSpPr>
          <p:cNvPr id="4" name="Text Placeholder 3">
            <a:extLst>
              <a:ext uri="{FF2B5EF4-FFF2-40B4-BE49-F238E27FC236}">
                <a16:creationId xmlns:a16="http://schemas.microsoft.com/office/drawing/2014/main" id="{2E6005B5-FAE4-9D2D-E9ED-B594F3129DD6}"/>
              </a:ext>
            </a:extLst>
          </p:cNvPr>
          <p:cNvSpPr>
            <a:spLocks noGrp="1"/>
          </p:cNvSpPr>
          <p:nvPr>
            <p:ph type="body" sz="half" idx="2"/>
          </p:nvPr>
        </p:nvSpPr>
        <p:spPr/>
        <p:txBody>
          <a:bodyPr/>
          <a:lstStyle/>
          <a:p>
            <a:endParaRPr lang="en-IN" dirty="0"/>
          </a:p>
          <a:p>
            <a:endParaRPr lang="en-IN" dirty="0"/>
          </a:p>
        </p:txBody>
      </p:sp>
      <p:pic>
        <p:nvPicPr>
          <p:cNvPr id="12" name="Picture 11">
            <a:extLst>
              <a:ext uri="{FF2B5EF4-FFF2-40B4-BE49-F238E27FC236}">
                <a16:creationId xmlns:a16="http://schemas.microsoft.com/office/drawing/2014/main" id="{A4CEF4ED-AA58-5293-49E0-488B1497C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93" y="1895980"/>
            <a:ext cx="4775096" cy="4007187"/>
          </a:xfrm>
          <a:prstGeom prst="rect">
            <a:avLst/>
          </a:prstGeom>
        </p:spPr>
      </p:pic>
      <p:pic>
        <p:nvPicPr>
          <p:cNvPr id="20" name="Picture 19">
            <a:extLst>
              <a:ext uri="{FF2B5EF4-FFF2-40B4-BE49-F238E27FC236}">
                <a16:creationId xmlns:a16="http://schemas.microsoft.com/office/drawing/2014/main" id="{6456ED50-6594-FE35-829E-A13E81C09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578" y="1895980"/>
            <a:ext cx="5038529" cy="4007187"/>
          </a:xfrm>
          <a:prstGeom prst="rect">
            <a:avLst/>
          </a:prstGeom>
        </p:spPr>
      </p:pic>
    </p:spTree>
    <p:extLst>
      <p:ext uri="{BB962C8B-B14F-4D97-AF65-F5344CB8AC3E}">
        <p14:creationId xmlns:p14="http://schemas.microsoft.com/office/powerpoint/2010/main" val="273673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7B4-55DB-0930-9BDE-4E19F75B06FB}"/>
              </a:ext>
            </a:extLst>
          </p:cNvPr>
          <p:cNvSpPr>
            <a:spLocks noGrp="1"/>
          </p:cNvSpPr>
          <p:nvPr>
            <p:ph type="ctrTitle"/>
          </p:nvPr>
        </p:nvSpPr>
        <p:spPr>
          <a:xfrm>
            <a:off x="1248747" y="-311640"/>
            <a:ext cx="10287000" cy="3054840"/>
          </a:xfrm>
        </p:spPr>
        <p:txBody>
          <a:bodyPr>
            <a:normAutofit/>
          </a:bodyPr>
          <a:lstStyle/>
          <a:p>
            <a:pPr algn="l">
              <a:lnSpc>
                <a:spcPct val="100000"/>
              </a:lnSpc>
            </a:pPr>
            <a:r>
              <a:rPr lang="en-IN" sz="2800" dirty="0">
                <a:solidFill>
                  <a:schemeClr val="accent2">
                    <a:lumMod val="50000"/>
                  </a:schemeClr>
                </a:solidFill>
                <a:latin typeface="Segoe UI Black" panose="020B0A02040204020203" pitchFamily="34" charset="0"/>
                <a:ea typeface="Segoe UI Black" panose="020B0A02040204020203" pitchFamily="34" charset="0"/>
              </a:rPr>
              <a:t>MILESTONE 3: </a:t>
            </a:r>
            <a:r>
              <a:rPr lang="en-IN" sz="2800" dirty="0">
                <a:latin typeface="Segoe UI Black" panose="020B0A02040204020203" pitchFamily="34" charset="0"/>
                <a:ea typeface="Segoe UI Black" panose="020B0A02040204020203" pitchFamily="34" charset="0"/>
              </a:rPr>
              <a:t>Tab</a:t>
            </a:r>
            <a:br>
              <a:rPr lang="en-IN" dirty="0"/>
            </a:br>
            <a:r>
              <a:rPr lang="en-IN" dirty="0"/>
              <a:t>                    </a:t>
            </a:r>
            <a:r>
              <a:rPr lang="en-IN" sz="2000" dirty="0">
                <a:latin typeface="Segoe UI Black" panose="020B0A02040204020203" pitchFamily="34" charset="0"/>
                <a:ea typeface="Segoe UI Black" panose="020B0A02040204020203" pitchFamily="34" charset="0"/>
              </a:rPr>
              <a:t>Activity 1:</a:t>
            </a:r>
            <a:r>
              <a:rPr lang="en-IN" sz="1800" dirty="0">
                <a:latin typeface="Segoe UI Black" panose="020B0A02040204020203" pitchFamily="34" charset="0"/>
                <a:ea typeface="Segoe UI Black" panose="020B0A02040204020203" pitchFamily="34" charset="0"/>
              </a:rPr>
              <a:t> </a:t>
            </a:r>
            <a:r>
              <a:rPr lang="en-IN" sz="1600" dirty="0">
                <a:latin typeface="Segoe UI Black" panose="020B0A02040204020203" pitchFamily="34" charset="0"/>
                <a:ea typeface="Segoe UI Black" panose="020B0A02040204020203" pitchFamily="34" charset="0"/>
              </a:rPr>
              <a:t>Create Lightning </a:t>
            </a:r>
            <a:r>
              <a:rPr lang="en-IN" sz="1800" dirty="0">
                <a:latin typeface="Segoe UI Black" panose="020B0A02040204020203" pitchFamily="34" charset="0"/>
                <a:ea typeface="Segoe UI Black" panose="020B0A02040204020203" pitchFamily="34" charset="0"/>
              </a:rPr>
              <a:t>Tab</a:t>
            </a:r>
            <a:endParaRPr lang="en-IN" dirty="0">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id="{66597BE9-F1F6-5D78-A9B0-EC2DA314E239}"/>
              </a:ext>
            </a:extLst>
          </p:cNvPr>
          <p:cNvSpPr>
            <a:spLocks noGrp="1"/>
          </p:cNvSpPr>
          <p:nvPr>
            <p:ph type="subTitle" idx="1"/>
          </p:nvPr>
        </p:nvSpPr>
        <p:spPr>
          <a:xfrm>
            <a:off x="1440024" y="1441268"/>
            <a:ext cx="3701143" cy="4959532"/>
          </a:xfrm>
        </p:spPr>
        <p:txBody>
          <a:bodyPr>
            <a:normAutofit/>
          </a:bodyPr>
          <a:lstStyle/>
          <a:p>
            <a:pPr algn="l"/>
            <a:r>
              <a:rPr lang="en-US" sz="3600" dirty="0">
                <a:latin typeface="Times New Roman" panose="02020603050405020304" pitchFamily="18" charset="0"/>
                <a:cs typeface="Times New Roman" panose="02020603050405020304" pitchFamily="18" charset="0"/>
              </a:rPr>
              <a:t>A tab is like a user interface that is used to build records for objects and to view the records in the object</a:t>
            </a:r>
            <a:r>
              <a:rPr lang="en-US" sz="16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IN" dirty="0"/>
          </a:p>
          <a:p>
            <a:pPr algn="l"/>
            <a:endParaRPr lang="en-IN" dirty="0"/>
          </a:p>
          <a:p>
            <a:pPr algn="l"/>
            <a:endParaRPr lang="en-IN" dirty="0"/>
          </a:p>
          <a:p>
            <a:pPr algn="l"/>
            <a:endParaRPr lang="en-US" dirty="0"/>
          </a:p>
        </p:txBody>
      </p:sp>
      <p:pic>
        <p:nvPicPr>
          <p:cNvPr id="9" name="Picture 8">
            <a:extLst>
              <a:ext uri="{FF2B5EF4-FFF2-40B4-BE49-F238E27FC236}">
                <a16:creationId xmlns:a16="http://schemas.microsoft.com/office/drawing/2014/main" id="{571FA875-86A8-3FB6-F84F-9B9845F7B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242" y="1940767"/>
            <a:ext cx="5152335" cy="3517641"/>
          </a:xfrm>
          <a:prstGeom prst="rect">
            <a:avLst/>
          </a:prstGeom>
        </p:spPr>
      </p:pic>
    </p:spTree>
    <p:extLst>
      <p:ext uri="{BB962C8B-B14F-4D97-AF65-F5344CB8AC3E}">
        <p14:creationId xmlns:p14="http://schemas.microsoft.com/office/powerpoint/2010/main" val="257434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681F-F0E8-6E97-CE05-F4D0D5B3D879}"/>
              </a:ext>
            </a:extLst>
          </p:cNvPr>
          <p:cNvSpPr>
            <a:spLocks noGrp="1"/>
          </p:cNvSpPr>
          <p:nvPr>
            <p:ph type="title"/>
          </p:nvPr>
        </p:nvSpPr>
        <p:spPr>
          <a:xfrm>
            <a:off x="1066799" y="278700"/>
            <a:ext cx="10058400" cy="1371600"/>
          </a:xfrm>
        </p:spPr>
        <p:txBody>
          <a:bodyPr>
            <a:noAutofit/>
          </a:bodyPr>
          <a:lstStyle/>
          <a:p>
            <a:pPr algn="ctr"/>
            <a:r>
              <a:rPr lang="en-IN" sz="3600" dirty="0">
                <a:latin typeface="Segoe UI Black" panose="020B0A02040204020203" pitchFamily="34" charset="0"/>
                <a:ea typeface="Segoe UI Black" panose="020B0A02040204020203" pitchFamily="34" charset="0"/>
              </a:rPr>
              <a:t>Activity 2:</a:t>
            </a:r>
            <a:r>
              <a:rPr lang="en-IN" sz="3200" dirty="0">
                <a:latin typeface="Segoe UI Black" panose="020B0A02040204020203" pitchFamily="34" charset="0"/>
                <a:ea typeface="Segoe UI Black" panose="020B0A02040204020203" pitchFamily="34" charset="0"/>
              </a:rPr>
              <a:t> </a:t>
            </a:r>
            <a:r>
              <a:rPr lang="en-US" sz="3200" dirty="0">
                <a:latin typeface="Segoe UI Black" panose="020B0A02040204020203" pitchFamily="34" charset="0"/>
                <a:ea typeface="Segoe UI Black" panose="020B0A02040204020203" pitchFamily="34" charset="0"/>
              </a:rPr>
              <a:t>To create a Tab:(Buy)</a:t>
            </a:r>
            <a:endParaRPr lang="en-IN" sz="3600" dirty="0">
              <a:latin typeface="Segoe UI Black" panose="020B0A02040204020203" pitchFamily="34" charset="0"/>
              <a:ea typeface="Segoe UI Black" panose="020B0A02040204020203" pitchFamily="34" charset="0"/>
            </a:endParaRPr>
          </a:p>
        </p:txBody>
      </p:sp>
      <p:pic>
        <p:nvPicPr>
          <p:cNvPr id="5" name="Content Placeholder 4">
            <a:extLst>
              <a:ext uri="{FF2B5EF4-FFF2-40B4-BE49-F238E27FC236}">
                <a16:creationId xmlns:a16="http://schemas.microsoft.com/office/drawing/2014/main" id="{BBBFBEA7-C83A-A85F-72A2-0D23629EB5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74" y="1572819"/>
            <a:ext cx="9620249" cy="4605266"/>
          </a:xfrm>
        </p:spPr>
      </p:pic>
    </p:spTree>
    <p:extLst>
      <p:ext uri="{BB962C8B-B14F-4D97-AF65-F5344CB8AC3E}">
        <p14:creationId xmlns:p14="http://schemas.microsoft.com/office/powerpoint/2010/main" val="290618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65D7-1B72-611B-6AB9-6974EBFF00CD}"/>
              </a:ext>
            </a:extLst>
          </p:cNvPr>
          <p:cNvSpPr>
            <a:spLocks noGrp="1"/>
          </p:cNvSpPr>
          <p:nvPr>
            <p:ph type="title"/>
          </p:nvPr>
        </p:nvSpPr>
        <p:spPr/>
        <p:txBody>
          <a:bodyPr>
            <a:normAutofit/>
          </a:bodyPr>
          <a:lstStyle/>
          <a:p>
            <a:pPr algn="ctr"/>
            <a:r>
              <a:rPr lang="en-IN" sz="3600" dirty="0">
                <a:latin typeface="Segoe UI Black" panose="020B0A02040204020203" pitchFamily="34" charset="0"/>
                <a:ea typeface="Segoe UI Black" panose="020B0A02040204020203" pitchFamily="34" charset="0"/>
              </a:rPr>
              <a:t>Activity 3:</a:t>
            </a:r>
            <a:r>
              <a:rPr lang="en-US" sz="3600" dirty="0">
                <a:latin typeface="Segoe UI Black" panose="020B0A02040204020203" pitchFamily="34" charset="0"/>
                <a:ea typeface="Segoe UI Black" panose="020B0A02040204020203" pitchFamily="34" charset="0"/>
              </a:rPr>
              <a:t> </a:t>
            </a:r>
            <a:r>
              <a:rPr lang="en-US" sz="3200" dirty="0">
                <a:latin typeface="Segoe UI Black" panose="020B0A02040204020203" pitchFamily="34" charset="0"/>
                <a:ea typeface="Segoe UI Black" panose="020B0A02040204020203" pitchFamily="34" charset="0"/>
              </a:rPr>
              <a:t>To create a Tab:(Rent)</a:t>
            </a:r>
            <a:endParaRPr lang="en-IN" sz="4000" dirty="0">
              <a:latin typeface="Segoe UI Black" panose="020B0A02040204020203" pitchFamily="34" charset="0"/>
              <a:ea typeface="Segoe UI Black" panose="020B0A02040204020203" pitchFamily="34" charset="0"/>
            </a:endParaRPr>
          </a:p>
        </p:txBody>
      </p:sp>
      <p:pic>
        <p:nvPicPr>
          <p:cNvPr id="9" name="Content Placeholder 8">
            <a:extLst>
              <a:ext uri="{FF2B5EF4-FFF2-40B4-BE49-F238E27FC236}">
                <a16:creationId xmlns:a16="http://schemas.microsoft.com/office/drawing/2014/main" id="{01E6D575-6CEC-E346-9AAB-3A979C8EDE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190" y="1898165"/>
            <a:ext cx="9705620" cy="3932237"/>
          </a:xfrm>
        </p:spPr>
      </p:pic>
    </p:spTree>
    <p:extLst>
      <p:ext uri="{BB962C8B-B14F-4D97-AF65-F5344CB8AC3E}">
        <p14:creationId xmlns:p14="http://schemas.microsoft.com/office/powerpoint/2010/main" val="3194729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3DA4-F8CD-61EA-4A8A-32E9901AD555}"/>
              </a:ext>
            </a:extLst>
          </p:cNvPr>
          <p:cNvSpPr>
            <a:spLocks noGrp="1"/>
          </p:cNvSpPr>
          <p:nvPr>
            <p:ph type="title"/>
          </p:nvPr>
        </p:nvSpPr>
        <p:spPr>
          <a:xfrm>
            <a:off x="1066800" y="195943"/>
            <a:ext cx="10058400" cy="1531452"/>
          </a:xfrm>
        </p:spPr>
        <p:txBody>
          <a:bodyPr>
            <a:normAutofit/>
          </a:bodyPr>
          <a:lstStyle/>
          <a:p>
            <a:pPr algn="ctr"/>
            <a:r>
              <a:rPr lang="en-IN" sz="3600" dirty="0">
                <a:latin typeface="Segoe UI Black" panose="020B0A02040204020203" pitchFamily="34" charset="0"/>
                <a:ea typeface="Segoe UI Black" panose="020B0A02040204020203" pitchFamily="34" charset="0"/>
              </a:rPr>
              <a:t>Activity 4: </a:t>
            </a:r>
            <a:r>
              <a:rPr lang="en-US" sz="3200" dirty="0">
                <a:latin typeface="Segoe UI Black" panose="020B0A02040204020203" pitchFamily="34" charset="0"/>
                <a:ea typeface="Segoe UI Black" panose="020B0A02040204020203" pitchFamily="34" charset="0"/>
              </a:rPr>
              <a:t>To create a Tab:(Loan)</a:t>
            </a:r>
            <a:endParaRPr lang="en-IN" sz="4400" dirty="0">
              <a:latin typeface="Segoe UI Black" panose="020B0A02040204020203" pitchFamily="34" charset="0"/>
              <a:ea typeface="Segoe UI Black" panose="020B0A02040204020203" pitchFamily="34" charset="0"/>
            </a:endParaRPr>
          </a:p>
        </p:txBody>
      </p:sp>
      <p:pic>
        <p:nvPicPr>
          <p:cNvPr id="5" name="Content Placeholder 4">
            <a:extLst>
              <a:ext uri="{FF2B5EF4-FFF2-40B4-BE49-F238E27FC236}">
                <a16:creationId xmlns:a16="http://schemas.microsoft.com/office/drawing/2014/main" id="{5D17A42A-E559-747C-2DE0-92C745055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536" y="1421610"/>
            <a:ext cx="9776928" cy="4727264"/>
          </a:xfrm>
        </p:spPr>
      </p:pic>
    </p:spTree>
    <p:extLst>
      <p:ext uri="{BB962C8B-B14F-4D97-AF65-F5344CB8AC3E}">
        <p14:creationId xmlns:p14="http://schemas.microsoft.com/office/powerpoint/2010/main" val="164174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F447-53B1-6DDA-90FC-FCBAF2BFF9C2}"/>
              </a:ext>
            </a:extLst>
          </p:cNvPr>
          <p:cNvSpPr>
            <a:spLocks noGrp="1"/>
          </p:cNvSpPr>
          <p:nvPr>
            <p:ph type="title"/>
          </p:nvPr>
        </p:nvSpPr>
        <p:spPr>
          <a:xfrm>
            <a:off x="1066800" y="365126"/>
            <a:ext cx="10058400" cy="1371600"/>
          </a:xfrm>
        </p:spPr>
        <p:txBody>
          <a:bodyPr>
            <a:normAutofit/>
          </a:bodyPr>
          <a:lstStyle/>
          <a:p>
            <a:r>
              <a:rPr lang="en-IN" sz="2800" dirty="0">
                <a:solidFill>
                  <a:schemeClr val="accent2">
                    <a:lumMod val="50000"/>
                  </a:schemeClr>
                </a:solidFill>
                <a:latin typeface="Segoe UI Black" panose="020B0A02040204020203" pitchFamily="34" charset="0"/>
                <a:ea typeface="Segoe UI Black" panose="020B0A02040204020203" pitchFamily="34" charset="0"/>
              </a:rPr>
              <a:t>MILESTONE - 4: </a:t>
            </a:r>
            <a:r>
              <a:rPr lang="en-IN" sz="2400" dirty="0">
                <a:latin typeface="Segoe UI Black" panose="020B0A02040204020203" pitchFamily="34" charset="0"/>
                <a:ea typeface="Segoe UI Black" panose="020B0A02040204020203" pitchFamily="34" charset="0"/>
              </a:rPr>
              <a:t>The Lightning App</a:t>
            </a:r>
            <a:br>
              <a:rPr lang="en-IN" dirty="0"/>
            </a:br>
            <a:r>
              <a:rPr lang="en-US" sz="2000" dirty="0">
                <a:latin typeface="Times New Roman" panose="02020603050405020304" pitchFamily="18" charset="0"/>
                <a:cs typeface="Times New Roman" panose="02020603050405020304" pitchFamily="18" charset="0"/>
              </a:rPr>
              <a:t>An app is a collection of items that work together to serve a particular function. In Lightning Experience, Lightning apps give your users access to sets of objects, tabs, and other items all in one convenient bundle in the navigation bar.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043D27-7E14-58CF-88C3-9716ED30DEE2}"/>
              </a:ext>
            </a:extLst>
          </p:cNvPr>
          <p:cNvSpPr>
            <a:spLocks noGrp="1"/>
          </p:cNvSpPr>
          <p:nvPr>
            <p:ph idx="1"/>
          </p:nvPr>
        </p:nvSpPr>
        <p:spPr>
          <a:xfrm>
            <a:off x="1066800" y="1736726"/>
            <a:ext cx="10058400" cy="3931920"/>
          </a:xfrm>
        </p:spPr>
        <p:txBody>
          <a:bodyPr/>
          <a:lstStyle/>
          <a:p>
            <a:pPr marL="0" indent="0">
              <a:buNone/>
            </a:pPr>
            <a:r>
              <a:rPr lang="en-US" sz="2000" dirty="0">
                <a:latin typeface="Segoe UI Black" panose="020B0A02040204020203" pitchFamily="34" charset="0"/>
                <a:ea typeface="Segoe UI Black" panose="020B0A02040204020203" pitchFamily="34" charset="0"/>
              </a:rPr>
              <a:t>Activity1: </a:t>
            </a:r>
            <a:r>
              <a:rPr lang="en-US" dirty="0">
                <a:latin typeface="Segoe UI Black" panose="020B0A02040204020203" pitchFamily="34" charset="0"/>
                <a:ea typeface="Segoe UI Black" panose="020B0A02040204020203" pitchFamily="34" charset="0"/>
              </a:rPr>
              <a:t>Create the Lightning App</a:t>
            </a:r>
          </a:p>
          <a:p>
            <a:pPr marL="0" indent="0">
              <a:buNone/>
            </a:pPr>
            <a:endParaRPr lang="en-IN" dirty="0"/>
          </a:p>
        </p:txBody>
      </p:sp>
      <p:pic>
        <p:nvPicPr>
          <p:cNvPr id="5" name="Picture 4">
            <a:extLst>
              <a:ext uri="{FF2B5EF4-FFF2-40B4-BE49-F238E27FC236}">
                <a16:creationId xmlns:a16="http://schemas.microsoft.com/office/drawing/2014/main" id="{4CEEBF69-8539-C27C-D8F7-5A1B61F94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684" y="2268639"/>
            <a:ext cx="7569843" cy="4363656"/>
          </a:xfrm>
          <a:prstGeom prst="rect">
            <a:avLst/>
          </a:prstGeom>
        </p:spPr>
      </p:pic>
    </p:spTree>
    <p:extLst>
      <p:ext uri="{BB962C8B-B14F-4D97-AF65-F5344CB8AC3E}">
        <p14:creationId xmlns:p14="http://schemas.microsoft.com/office/powerpoint/2010/main" val="2346733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5761-B874-39FF-2B37-0273309B07E8}"/>
              </a:ext>
            </a:extLst>
          </p:cNvPr>
          <p:cNvSpPr>
            <a:spLocks noGrp="1"/>
          </p:cNvSpPr>
          <p:nvPr>
            <p:ph type="title"/>
          </p:nvPr>
        </p:nvSpPr>
        <p:spPr>
          <a:xfrm>
            <a:off x="1101012" y="103619"/>
            <a:ext cx="10481388" cy="2110566"/>
          </a:xfrm>
        </p:spPr>
        <p:txBody>
          <a:bodyPr>
            <a:normAutofit/>
          </a:bodyPr>
          <a:lstStyle/>
          <a:p>
            <a:r>
              <a:rPr lang="en-IN" sz="3200" dirty="0">
                <a:solidFill>
                  <a:schemeClr val="accent2">
                    <a:lumMod val="50000"/>
                  </a:schemeClr>
                </a:solidFill>
                <a:latin typeface="Segoe UI Black" panose="020B0A02040204020203" pitchFamily="34" charset="0"/>
                <a:ea typeface="Segoe UI Black" panose="020B0A02040204020203" pitchFamily="34" charset="0"/>
              </a:rPr>
              <a:t>Milestone-5: </a:t>
            </a:r>
            <a:r>
              <a:rPr lang="en-IN" sz="2800" dirty="0">
                <a:latin typeface="Segoe UI Black" panose="020B0A02040204020203" pitchFamily="34" charset="0"/>
                <a:ea typeface="Segoe UI Black" panose="020B0A02040204020203" pitchFamily="34" charset="0"/>
              </a:rPr>
              <a:t>Fields</a:t>
            </a:r>
            <a:br>
              <a:rPr lang="en-IN" dirty="0"/>
            </a:br>
            <a:r>
              <a:rPr lang="en-US" sz="1800" dirty="0">
                <a:latin typeface="Times New Roman" panose="02020603050405020304" pitchFamily="18" charset="0"/>
                <a:cs typeface="Times New Roman" panose="02020603050405020304" pitchFamily="18" charset="0"/>
              </a:rPr>
              <a:t>When we talk about Salesforce, Fields represent the data stored in the columns of a relational database. It can also hold any valuable information that you require for a specific object. </a:t>
            </a:r>
            <a:r>
              <a:rPr lang="en-US" sz="1800" dirty="0" err="1">
                <a:latin typeface="Times New Roman" panose="02020603050405020304" pitchFamily="18" charset="0"/>
                <a:cs typeface="Times New Roman" panose="02020603050405020304" pitchFamily="18" charset="0"/>
              </a:rPr>
              <a:t>Hence,the</a:t>
            </a:r>
            <a:r>
              <a:rPr lang="en-US" sz="1800" dirty="0">
                <a:latin typeface="Times New Roman" panose="02020603050405020304" pitchFamily="18" charset="0"/>
                <a:cs typeface="Times New Roman" panose="02020603050405020304" pitchFamily="18" charset="0"/>
              </a:rPr>
              <a:t> overall searching, deletion, and editing of the records become simpler and quicker.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FA43AB-C9A8-6B6C-6056-EB6AA1E71FB7}"/>
              </a:ext>
            </a:extLst>
          </p:cNvPr>
          <p:cNvSpPr>
            <a:spLocks noGrp="1"/>
          </p:cNvSpPr>
          <p:nvPr>
            <p:ph idx="1"/>
          </p:nvPr>
        </p:nvSpPr>
        <p:spPr>
          <a:xfrm>
            <a:off x="1066800" y="1941428"/>
            <a:ext cx="10058400" cy="3931920"/>
          </a:xfrm>
        </p:spPr>
        <p:txBody>
          <a:bodyPr/>
          <a:lstStyle/>
          <a:p>
            <a:pPr marL="0" indent="0">
              <a:buNone/>
            </a:pPr>
            <a:r>
              <a:rPr lang="en-US" sz="2000" dirty="0">
                <a:latin typeface="Segoe UI Black" panose="020B0A02040204020203" pitchFamily="34" charset="0"/>
                <a:ea typeface="Segoe UI Black" panose="020B0A02040204020203" pitchFamily="34" charset="0"/>
              </a:rPr>
              <a:t>Activity 1:</a:t>
            </a:r>
            <a:r>
              <a:rPr lang="en-US" dirty="0">
                <a:latin typeface="Segoe UI Black" panose="020B0A02040204020203" pitchFamily="34" charset="0"/>
                <a:ea typeface="Segoe UI Black" panose="020B0A02040204020203" pitchFamily="34" charset="0"/>
              </a:rPr>
              <a:t> Create the Lead Field</a:t>
            </a:r>
          </a:p>
          <a:p>
            <a:pPr marL="0" indent="0">
              <a:buNone/>
            </a:pPr>
            <a:endParaRPr lang="en-US" dirty="0"/>
          </a:p>
          <a:p>
            <a:pPr marL="0" indent="0">
              <a:buNone/>
            </a:pPr>
            <a:endParaRPr lang="en-IN" dirty="0"/>
          </a:p>
        </p:txBody>
      </p:sp>
      <p:pic>
        <p:nvPicPr>
          <p:cNvPr id="9" name="Picture 8">
            <a:extLst>
              <a:ext uri="{FF2B5EF4-FFF2-40B4-BE49-F238E27FC236}">
                <a16:creationId xmlns:a16="http://schemas.microsoft.com/office/drawing/2014/main" id="{7B36041F-601A-6FD8-4902-6D5BFBAC5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423" y="2533595"/>
            <a:ext cx="8229600" cy="4086601"/>
          </a:xfrm>
          <a:prstGeom prst="rect">
            <a:avLst/>
          </a:prstGeom>
        </p:spPr>
      </p:pic>
    </p:spTree>
    <p:extLst>
      <p:ext uri="{BB962C8B-B14F-4D97-AF65-F5344CB8AC3E}">
        <p14:creationId xmlns:p14="http://schemas.microsoft.com/office/powerpoint/2010/main" val="303972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1C-A057-D0D9-1311-F5FA8E799ABB}"/>
              </a:ext>
            </a:extLst>
          </p:cNvPr>
          <p:cNvSpPr>
            <a:spLocks noGrp="1"/>
          </p:cNvSpPr>
          <p:nvPr>
            <p:ph type="title"/>
          </p:nvPr>
        </p:nvSpPr>
        <p:spPr>
          <a:xfrm>
            <a:off x="2939852" y="130627"/>
            <a:ext cx="10058400" cy="1371600"/>
          </a:xfrm>
        </p:spPr>
        <p:txBody>
          <a:bodyPr>
            <a:normAutofit/>
          </a:bodyPr>
          <a:lstStyle/>
          <a:p>
            <a:r>
              <a:rPr lang="en-IN" sz="3600" dirty="0">
                <a:latin typeface="Segoe UI Black" panose="020B0A02040204020203" pitchFamily="34" charset="0"/>
                <a:ea typeface="Segoe UI Black" panose="020B0A02040204020203" pitchFamily="34" charset="0"/>
              </a:rPr>
              <a:t>Activity 2: </a:t>
            </a:r>
            <a:r>
              <a:rPr lang="en-IN" sz="3200" dirty="0">
                <a:latin typeface="Segoe UI Black" panose="020B0A02040204020203" pitchFamily="34" charset="0"/>
                <a:ea typeface="Segoe UI Black" panose="020B0A02040204020203" pitchFamily="34" charset="0"/>
              </a:rPr>
              <a:t>Create Field for Buy</a:t>
            </a:r>
            <a:endParaRPr lang="en-IN" sz="4400" dirty="0">
              <a:latin typeface="Segoe UI Black" panose="020B0A02040204020203" pitchFamily="34" charset="0"/>
              <a:ea typeface="Segoe UI Black" panose="020B0A02040204020203" pitchFamily="34" charset="0"/>
            </a:endParaRPr>
          </a:p>
        </p:txBody>
      </p:sp>
      <p:pic>
        <p:nvPicPr>
          <p:cNvPr id="5" name="Content Placeholder 4">
            <a:extLst>
              <a:ext uri="{FF2B5EF4-FFF2-40B4-BE49-F238E27FC236}">
                <a16:creationId xmlns:a16="http://schemas.microsoft.com/office/drawing/2014/main" id="{40521C4D-8487-2690-66C7-5FAEC9A8D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158" y="1331206"/>
            <a:ext cx="9207896" cy="4780345"/>
          </a:xfrm>
        </p:spPr>
      </p:pic>
    </p:spTree>
    <p:extLst>
      <p:ext uri="{BB962C8B-B14F-4D97-AF65-F5344CB8AC3E}">
        <p14:creationId xmlns:p14="http://schemas.microsoft.com/office/powerpoint/2010/main" val="11883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7EB3-8945-0750-BB5B-7C7ACBBBF139}"/>
              </a:ext>
            </a:extLst>
          </p:cNvPr>
          <p:cNvSpPr>
            <a:spLocks noGrp="1"/>
          </p:cNvSpPr>
          <p:nvPr>
            <p:ph type="title"/>
          </p:nvPr>
        </p:nvSpPr>
        <p:spPr>
          <a:xfrm>
            <a:off x="2820955" y="549288"/>
            <a:ext cx="10058400" cy="1371600"/>
          </a:xfrm>
        </p:spPr>
        <p:txBody>
          <a:bodyPr>
            <a:normAutofit/>
          </a:bodyPr>
          <a:lstStyle/>
          <a:p>
            <a:r>
              <a:rPr lang="en-IN" sz="3200" dirty="0">
                <a:latin typeface="Segoe UI Black" panose="020B0A02040204020203" pitchFamily="34" charset="0"/>
                <a:ea typeface="Segoe UI Black" panose="020B0A02040204020203" pitchFamily="34" charset="0"/>
              </a:rPr>
              <a:t>Activity 3: Create Field for Rent</a:t>
            </a:r>
          </a:p>
        </p:txBody>
      </p:sp>
      <p:pic>
        <p:nvPicPr>
          <p:cNvPr id="5" name="Content Placeholder 4">
            <a:extLst>
              <a:ext uri="{FF2B5EF4-FFF2-40B4-BE49-F238E27FC236}">
                <a16:creationId xmlns:a16="http://schemas.microsoft.com/office/drawing/2014/main" id="{D8064863-32F0-A766-8B60-97C7DB30D9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346" y="1767536"/>
            <a:ext cx="8318532" cy="3932237"/>
          </a:xfrm>
        </p:spPr>
      </p:pic>
    </p:spTree>
    <p:extLst>
      <p:ext uri="{BB962C8B-B14F-4D97-AF65-F5344CB8AC3E}">
        <p14:creationId xmlns:p14="http://schemas.microsoft.com/office/powerpoint/2010/main" val="307592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8C1D-1B87-3B2D-F45B-F4DF1DCCFFA2}"/>
              </a:ext>
            </a:extLst>
          </p:cNvPr>
          <p:cNvSpPr>
            <a:spLocks noGrp="1"/>
          </p:cNvSpPr>
          <p:nvPr>
            <p:ph type="ctrTitle"/>
          </p:nvPr>
        </p:nvSpPr>
        <p:spPr>
          <a:xfrm>
            <a:off x="3133767" y="2197359"/>
            <a:ext cx="5513920" cy="2463281"/>
          </a:xfrm>
        </p:spPr>
        <p:txBody>
          <a:bodyPr>
            <a:noAutofit/>
          </a:bodyPr>
          <a:lstStyle/>
          <a:p>
            <a:r>
              <a:rPr lang="en-IN" sz="4000" dirty="0">
                <a:solidFill>
                  <a:schemeClr val="accent1">
                    <a:lumMod val="50000"/>
                  </a:schemeClr>
                </a:solidFill>
                <a:latin typeface="MV Boli" panose="02000500030200090000" pitchFamily="2" charset="0"/>
                <a:cs typeface="MV Boli" panose="02000500030200090000" pitchFamily="2" charset="0"/>
              </a:rPr>
              <a:t>PROPERTY MANAGEMENT APPLICATION USING SALES FORCE </a:t>
            </a:r>
          </a:p>
        </p:txBody>
      </p:sp>
      <p:sp>
        <p:nvSpPr>
          <p:cNvPr id="3" name="Subtitle 2">
            <a:extLst>
              <a:ext uri="{FF2B5EF4-FFF2-40B4-BE49-F238E27FC236}">
                <a16:creationId xmlns:a16="http://schemas.microsoft.com/office/drawing/2014/main" id="{C3521BA0-B544-514C-D1BF-5297675F15D8}"/>
              </a:ext>
            </a:extLst>
          </p:cNvPr>
          <p:cNvSpPr>
            <a:spLocks noGrp="1"/>
          </p:cNvSpPr>
          <p:nvPr>
            <p:ph type="subTitle" idx="1"/>
          </p:nvPr>
        </p:nvSpPr>
        <p:spPr>
          <a:xfrm>
            <a:off x="8780460" y="4105469"/>
            <a:ext cx="2407534" cy="2286000"/>
          </a:xfrm>
        </p:spPr>
        <p:txBody>
          <a:bodyPr>
            <a:normAutofit/>
          </a:bodyPr>
          <a:lstStyle/>
          <a:p>
            <a:pPr algn="l"/>
            <a:r>
              <a:rPr lang="en-IN" b="1" dirty="0">
                <a:solidFill>
                  <a:srgbClr val="D60093"/>
                </a:solidFill>
                <a:latin typeface="Segoe UI Black" panose="020B0A02040204020203" pitchFamily="34" charset="0"/>
                <a:ea typeface="Segoe UI Black" panose="020B0A02040204020203" pitchFamily="34" charset="0"/>
              </a:rPr>
              <a:t>TEAM MEMBERS </a:t>
            </a:r>
          </a:p>
          <a:p>
            <a:pPr marL="285750" indent="-285750" algn="l">
              <a:buFont typeface="Wingdings" panose="05000000000000000000" pitchFamily="2" charset="2"/>
              <a:buChar char="§"/>
            </a:pPr>
            <a:r>
              <a:rPr lang="en-IN" dirty="0">
                <a:latin typeface="Bahnschrift Condensed" panose="020B0502040204020203" pitchFamily="34" charset="0"/>
              </a:rPr>
              <a:t>Nandhini R</a:t>
            </a:r>
          </a:p>
          <a:p>
            <a:pPr marL="285750" indent="-285750" algn="l">
              <a:buFont typeface="Wingdings" panose="05000000000000000000" pitchFamily="2" charset="2"/>
              <a:buChar char="§"/>
            </a:pPr>
            <a:r>
              <a:rPr lang="en-IN" dirty="0" err="1">
                <a:latin typeface="Bahnschrift Condensed" panose="020B0502040204020203" pitchFamily="34" charset="0"/>
              </a:rPr>
              <a:t>Narmadha</a:t>
            </a:r>
            <a:r>
              <a:rPr lang="en-IN" dirty="0">
                <a:latin typeface="Bahnschrift Condensed" panose="020B0502040204020203" pitchFamily="34" charset="0"/>
              </a:rPr>
              <a:t> MK</a:t>
            </a:r>
          </a:p>
          <a:p>
            <a:pPr marL="285750" indent="-285750" algn="l">
              <a:buFont typeface="Wingdings" panose="05000000000000000000" pitchFamily="2" charset="2"/>
              <a:buChar char="§"/>
            </a:pPr>
            <a:r>
              <a:rPr lang="en-IN" dirty="0" err="1">
                <a:latin typeface="Bahnschrift Condensed" panose="020B0502040204020203" pitchFamily="34" charset="0"/>
              </a:rPr>
              <a:t>Parinithaa</a:t>
            </a:r>
            <a:r>
              <a:rPr lang="en-IN" dirty="0">
                <a:latin typeface="Bahnschrift Condensed" panose="020B0502040204020203" pitchFamily="34" charset="0"/>
              </a:rPr>
              <a:t> T</a:t>
            </a:r>
          </a:p>
          <a:p>
            <a:pPr marL="285750" indent="-285750" algn="l">
              <a:buFont typeface="Wingdings" panose="05000000000000000000" pitchFamily="2" charset="2"/>
              <a:buChar char="§"/>
            </a:pPr>
            <a:r>
              <a:rPr lang="en-IN" dirty="0" err="1">
                <a:latin typeface="Bahnschrift Condensed" panose="020B0502040204020203" pitchFamily="34" charset="0"/>
              </a:rPr>
              <a:t>Priyadharshini</a:t>
            </a:r>
            <a:r>
              <a:rPr lang="en-IN" dirty="0">
                <a:latin typeface="Bahnschrift Condensed" panose="020B0502040204020203" pitchFamily="34" charset="0"/>
              </a:rPr>
              <a:t> D</a:t>
            </a:r>
          </a:p>
          <a:p>
            <a:endParaRPr lang="en-IN" dirty="0"/>
          </a:p>
        </p:txBody>
      </p:sp>
    </p:spTree>
    <p:extLst>
      <p:ext uri="{BB962C8B-B14F-4D97-AF65-F5344CB8AC3E}">
        <p14:creationId xmlns:p14="http://schemas.microsoft.com/office/powerpoint/2010/main" val="3289098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9539-29E8-CC04-DB64-FB141BB66B21}"/>
              </a:ext>
            </a:extLst>
          </p:cNvPr>
          <p:cNvSpPr>
            <a:spLocks noGrp="1"/>
          </p:cNvSpPr>
          <p:nvPr>
            <p:ph type="title"/>
          </p:nvPr>
        </p:nvSpPr>
        <p:spPr>
          <a:xfrm>
            <a:off x="2606469" y="223935"/>
            <a:ext cx="10058400" cy="1780929"/>
          </a:xfrm>
        </p:spPr>
        <p:txBody>
          <a:bodyPr>
            <a:normAutofit/>
          </a:bodyPr>
          <a:lstStyle/>
          <a:p>
            <a:r>
              <a:rPr lang="en-IN" sz="3200" dirty="0">
                <a:latin typeface="Segoe UI Black" panose="020B0A02040204020203" pitchFamily="34" charset="0"/>
                <a:ea typeface="Segoe UI Black" panose="020B0A02040204020203" pitchFamily="34" charset="0"/>
              </a:rPr>
              <a:t>Activity 4: </a:t>
            </a:r>
            <a:r>
              <a:rPr lang="en-IN" sz="2800" dirty="0">
                <a:latin typeface="Segoe UI Black" panose="020B0A02040204020203" pitchFamily="34" charset="0"/>
                <a:ea typeface="Segoe UI Black" panose="020B0A02040204020203" pitchFamily="34" charset="0"/>
              </a:rPr>
              <a:t>Create Field for Loan</a:t>
            </a:r>
          </a:p>
        </p:txBody>
      </p:sp>
      <p:pic>
        <p:nvPicPr>
          <p:cNvPr id="5" name="Content Placeholder 4">
            <a:extLst>
              <a:ext uri="{FF2B5EF4-FFF2-40B4-BE49-F238E27FC236}">
                <a16:creationId xmlns:a16="http://schemas.microsoft.com/office/drawing/2014/main" id="{E13DB3BE-D035-A44C-AD5F-05DBD46EBC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453" y="1875297"/>
            <a:ext cx="8461093" cy="4201212"/>
          </a:xfrm>
        </p:spPr>
      </p:pic>
    </p:spTree>
    <p:extLst>
      <p:ext uri="{BB962C8B-B14F-4D97-AF65-F5344CB8AC3E}">
        <p14:creationId xmlns:p14="http://schemas.microsoft.com/office/powerpoint/2010/main" val="4198665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C980-BCAF-D402-B84F-055B7718C528}"/>
              </a:ext>
            </a:extLst>
          </p:cNvPr>
          <p:cNvSpPr>
            <a:spLocks noGrp="1"/>
          </p:cNvSpPr>
          <p:nvPr>
            <p:ph type="title"/>
          </p:nvPr>
        </p:nvSpPr>
        <p:spPr>
          <a:xfrm>
            <a:off x="3198667" y="261215"/>
            <a:ext cx="10058400" cy="1371600"/>
          </a:xfrm>
        </p:spPr>
        <p:txBody>
          <a:bodyPr>
            <a:normAutofit/>
          </a:bodyPr>
          <a:lstStyle/>
          <a:p>
            <a:r>
              <a:rPr lang="en-IN" sz="3600" dirty="0">
                <a:latin typeface="Segoe UI Black" panose="020B0A02040204020203" pitchFamily="34" charset="0"/>
                <a:ea typeface="Segoe UI Black" panose="020B0A02040204020203" pitchFamily="34" charset="0"/>
              </a:rPr>
              <a:t>Activity2: </a:t>
            </a:r>
            <a:r>
              <a:rPr lang="en-IN" sz="3200" dirty="0">
                <a:latin typeface="Segoe UI Black" panose="020B0A02040204020203" pitchFamily="34" charset="0"/>
                <a:ea typeface="Segoe UI Black" panose="020B0A02040204020203" pitchFamily="34" charset="0"/>
              </a:rPr>
              <a:t>For Object Buy</a:t>
            </a:r>
          </a:p>
        </p:txBody>
      </p:sp>
      <p:pic>
        <p:nvPicPr>
          <p:cNvPr id="5" name="Content Placeholder 4">
            <a:extLst>
              <a:ext uri="{FF2B5EF4-FFF2-40B4-BE49-F238E27FC236}">
                <a16:creationId xmlns:a16="http://schemas.microsoft.com/office/drawing/2014/main" id="{2F9344AD-2304-B999-B223-88955F4A4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5493" y="1632815"/>
            <a:ext cx="8681013" cy="4618672"/>
          </a:xfrm>
        </p:spPr>
      </p:pic>
    </p:spTree>
    <p:extLst>
      <p:ext uri="{BB962C8B-B14F-4D97-AF65-F5344CB8AC3E}">
        <p14:creationId xmlns:p14="http://schemas.microsoft.com/office/powerpoint/2010/main" val="397590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7560-7AB6-E2FB-3F59-3C40497620CA}"/>
              </a:ext>
            </a:extLst>
          </p:cNvPr>
          <p:cNvSpPr>
            <a:spLocks noGrp="1"/>
          </p:cNvSpPr>
          <p:nvPr>
            <p:ph type="title"/>
          </p:nvPr>
        </p:nvSpPr>
        <p:spPr>
          <a:xfrm>
            <a:off x="2812096" y="246811"/>
            <a:ext cx="10058400" cy="1371600"/>
          </a:xfrm>
        </p:spPr>
        <p:txBody>
          <a:bodyPr>
            <a:normAutofit/>
          </a:bodyPr>
          <a:lstStyle/>
          <a:p>
            <a:r>
              <a:rPr lang="en-US" sz="3600" dirty="0">
                <a:latin typeface="Segoe UI Black" panose="020B0A02040204020203" pitchFamily="34" charset="0"/>
                <a:ea typeface="Segoe UI Black" panose="020B0A02040204020203" pitchFamily="34" charset="0"/>
              </a:rPr>
              <a:t>Activity3:</a:t>
            </a:r>
            <a:r>
              <a:rPr lang="en-US" sz="3200" dirty="0">
                <a:latin typeface="Segoe UI Black" panose="020B0A02040204020203" pitchFamily="34" charset="0"/>
                <a:ea typeface="Segoe UI Black" panose="020B0A02040204020203" pitchFamily="34" charset="0"/>
              </a:rPr>
              <a:t> Create Field for Rent</a:t>
            </a:r>
            <a:endParaRPr lang="en-IN" sz="3200" dirty="0">
              <a:latin typeface="Segoe UI Black" panose="020B0A02040204020203" pitchFamily="34" charset="0"/>
              <a:ea typeface="Segoe UI Black" panose="020B0A02040204020203" pitchFamily="34" charset="0"/>
            </a:endParaRPr>
          </a:p>
        </p:txBody>
      </p:sp>
      <p:pic>
        <p:nvPicPr>
          <p:cNvPr id="9" name="Content Placeholder 8">
            <a:extLst>
              <a:ext uri="{FF2B5EF4-FFF2-40B4-BE49-F238E27FC236}">
                <a16:creationId xmlns:a16="http://schemas.microsoft.com/office/drawing/2014/main" id="{B830779F-D7AC-8653-F776-47ADB1875A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384" y="1466127"/>
            <a:ext cx="8947231" cy="4785359"/>
          </a:xfrm>
        </p:spPr>
      </p:pic>
    </p:spTree>
    <p:extLst>
      <p:ext uri="{BB962C8B-B14F-4D97-AF65-F5344CB8AC3E}">
        <p14:creationId xmlns:p14="http://schemas.microsoft.com/office/powerpoint/2010/main" val="2320016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933C-325E-5334-12F7-B9749C4776A9}"/>
              </a:ext>
            </a:extLst>
          </p:cNvPr>
          <p:cNvSpPr>
            <a:spLocks noGrp="1"/>
          </p:cNvSpPr>
          <p:nvPr>
            <p:ph type="title"/>
          </p:nvPr>
        </p:nvSpPr>
        <p:spPr>
          <a:xfrm>
            <a:off x="2855797" y="193144"/>
            <a:ext cx="10058400" cy="1371600"/>
          </a:xfrm>
        </p:spPr>
        <p:txBody>
          <a:bodyPr>
            <a:normAutofit/>
          </a:bodyPr>
          <a:lstStyle/>
          <a:p>
            <a:r>
              <a:rPr lang="en-US" sz="3600" dirty="0">
                <a:latin typeface="Segoe UI Black" panose="020B0A02040204020203" pitchFamily="34" charset="0"/>
                <a:ea typeface="Segoe UI Black" panose="020B0A02040204020203" pitchFamily="34" charset="0"/>
              </a:rPr>
              <a:t>Activity4: </a:t>
            </a:r>
            <a:r>
              <a:rPr lang="en-US" sz="3200" dirty="0">
                <a:latin typeface="Segoe UI Black" panose="020B0A02040204020203" pitchFamily="34" charset="0"/>
                <a:ea typeface="Segoe UI Black" panose="020B0A02040204020203" pitchFamily="34" charset="0"/>
              </a:rPr>
              <a:t>Create Field for Loan</a:t>
            </a:r>
            <a:endParaRPr lang="en-IN" sz="3200" dirty="0">
              <a:latin typeface="Segoe UI Black" panose="020B0A02040204020203" pitchFamily="34" charset="0"/>
              <a:ea typeface="Segoe UI Black" panose="020B0A02040204020203" pitchFamily="34" charset="0"/>
            </a:endParaRPr>
          </a:p>
        </p:txBody>
      </p:sp>
      <p:pic>
        <p:nvPicPr>
          <p:cNvPr id="5" name="Content Placeholder 4">
            <a:extLst>
              <a:ext uri="{FF2B5EF4-FFF2-40B4-BE49-F238E27FC236}">
                <a16:creationId xmlns:a16="http://schemas.microsoft.com/office/drawing/2014/main" id="{29BE86BD-90B8-3DCE-C44B-CBAD35242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154" y="1300416"/>
            <a:ext cx="8553692" cy="4822592"/>
          </a:xfrm>
        </p:spPr>
      </p:pic>
    </p:spTree>
    <p:extLst>
      <p:ext uri="{BB962C8B-B14F-4D97-AF65-F5344CB8AC3E}">
        <p14:creationId xmlns:p14="http://schemas.microsoft.com/office/powerpoint/2010/main" val="2687982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C6D3-175E-B6E7-66E2-C10B27C9F2E7}"/>
              </a:ext>
            </a:extLst>
          </p:cNvPr>
          <p:cNvSpPr>
            <a:spLocks noGrp="1"/>
          </p:cNvSpPr>
          <p:nvPr>
            <p:ph type="title"/>
          </p:nvPr>
        </p:nvSpPr>
        <p:spPr>
          <a:xfrm>
            <a:off x="975360" y="-95051"/>
            <a:ext cx="10515600" cy="1325563"/>
          </a:xfrm>
        </p:spPr>
        <p:txBody>
          <a:bodyPr>
            <a:normAutofit/>
          </a:bodyPr>
          <a:lstStyle/>
          <a:p>
            <a:r>
              <a:rPr lang="en-IN" sz="3200" dirty="0">
                <a:solidFill>
                  <a:schemeClr val="accent2">
                    <a:lumMod val="50000"/>
                  </a:schemeClr>
                </a:solidFill>
                <a:latin typeface="Segoe UI Black" panose="020B0A02040204020203" pitchFamily="34" charset="0"/>
                <a:ea typeface="Segoe UI Black" panose="020B0A02040204020203" pitchFamily="34" charset="0"/>
              </a:rPr>
              <a:t>Milestone-6:</a:t>
            </a:r>
            <a:r>
              <a:rPr lang="en-IN" sz="3200" dirty="0">
                <a:latin typeface="Segoe UI Black" panose="020B0A02040204020203" pitchFamily="34" charset="0"/>
                <a:ea typeface="Segoe UI Black" panose="020B0A02040204020203" pitchFamily="34" charset="0"/>
              </a:rPr>
              <a:t> </a:t>
            </a:r>
            <a:r>
              <a:rPr lang="en-IN" sz="2800" dirty="0">
                <a:latin typeface="Segoe UI Black" panose="020B0A02040204020203" pitchFamily="34" charset="0"/>
                <a:ea typeface="Segoe UI Black" panose="020B0A02040204020203" pitchFamily="34" charset="0"/>
              </a:rPr>
              <a:t>Profile</a:t>
            </a:r>
            <a:endParaRPr lang="en-IN" sz="3200"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35DEB3CE-6690-1B74-09D8-89FB05850AC9}"/>
              </a:ext>
            </a:extLst>
          </p:cNvPr>
          <p:cNvSpPr>
            <a:spLocks noGrp="1"/>
          </p:cNvSpPr>
          <p:nvPr>
            <p:ph idx="1"/>
          </p:nvPr>
        </p:nvSpPr>
        <p:spPr>
          <a:xfrm>
            <a:off x="975360" y="821714"/>
            <a:ext cx="10515600" cy="4351338"/>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profile is a group/collection of settings and permissions that define what a user can do in salesforce.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 define profiles by the user's job function. For example System </a:t>
            </a:r>
            <a:r>
              <a:rPr lang="en-US" dirty="0" err="1">
                <a:latin typeface="Times New Roman" panose="02020603050405020304" pitchFamily="18" charset="0"/>
                <a:cs typeface="Times New Roman" panose="02020603050405020304" pitchFamily="18" charset="0"/>
              </a:rPr>
              <a:t>Administrator,Developer</a:t>
            </a:r>
            <a:r>
              <a:rPr lang="en-US" dirty="0">
                <a:latin typeface="Times New Roman" panose="02020603050405020304" pitchFamily="18" charset="0"/>
                <a:cs typeface="Times New Roman" panose="02020603050405020304" pitchFamily="18" charset="0"/>
              </a:rPr>
              <a:t>, Sales Representative.</a:t>
            </a:r>
          </a:p>
          <a:p>
            <a:pPr marL="0" indent="0">
              <a:buNone/>
            </a:pPr>
            <a:endParaRPr lang="en-IN" dirty="0"/>
          </a:p>
        </p:txBody>
      </p:sp>
      <p:pic>
        <p:nvPicPr>
          <p:cNvPr id="7" name="Picture 6">
            <a:extLst>
              <a:ext uri="{FF2B5EF4-FFF2-40B4-BE49-F238E27FC236}">
                <a16:creationId xmlns:a16="http://schemas.microsoft.com/office/drawing/2014/main" id="{95F63CE5-9C2A-FB23-FD25-49C891E1D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567" y="2032237"/>
            <a:ext cx="7650865" cy="4351337"/>
          </a:xfrm>
          <a:prstGeom prst="rect">
            <a:avLst/>
          </a:prstGeom>
        </p:spPr>
      </p:pic>
    </p:spTree>
    <p:extLst>
      <p:ext uri="{BB962C8B-B14F-4D97-AF65-F5344CB8AC3E}">
        <p14:creationId xmlns:p14="http://schemas.microsoft.com/office/powerpoint/2010/main" val="138415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AF17-A71A-9453-F98A-3A2742BBC743}"/>
              </a:ext>
            </a:extLst>
          </p:cNvPr>
          <p:cNvSpPr>
            <a:spLocks noGrp="1"/>
          </p:cNvSpPr>
          <p:nvPr>
            <p:ph type="title"/>
          </p:nvPr>
        </p:nvSpPr>
        <p:spPr>
          <a:xfrm>
            <a:off x="2616980" y="617200"/>
            <a:ext cx="10058400" cy="1371600"/>
          </a:xfrm>
        </p:spPr>
        <p:txBody>
          <a:bodyPr>
            <a:normAutofit/>
          </a:bodyPr>
          <a:lstStyle/>
          <a:p>
            <a:r>
              <a:rPr lang="en-IN" sz="3600" dirty="0">
                <a:latin typeface="Segoe UI Black" panose="020B0A02040204020203" pitchFamily="34" charset="0"/>
                <a:ea typeface="Segoe UI Black" panose="020B0A02040204020203" pitchFamily="34" charset="0"/>
              </a:rPr>
              <a:t>Activity 1:</a:t>
            </a:r>
            <a:r>
              <a:rPr lang="en-IN" sz="3200" dirty="0">
                <a:latin typeface="Segoe UI Black" panose="020B0A02040204020203" pitchFamily="34" charset="0"/>
                <a:ea typeface="Segoe UI Black" panose="020B0A02040204020203" pitchFamily="34" charset="0"/>
              </a:rPr>
              <a:t> Create a New Profile</a:t>
            </a:r>
            <a:br>
              <a:rPr lang="en-IN" dirty="0"/>
            </a:br>
            <a:endParaRPr lang="en-IN" dirty="0"/>
          </a:p>
        </p:txBody>
      </p:sp>
      <p:pic>
        <p:nvPicPr>
          <p:cNvPr id="5" name="Content Placeholder 4">
            <a:extLst>
              <a:ext uri="{FF2B5EF4-FFF2-40B4-BE49-F238E27FC236}">
                <a16:creationId xmlns:a16="http://schemas.microsoft.com/office/drawing/2014/main" id="{9CA54B22-5F47-32B9-D5D3-0C790E821E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955" y="1620456"/>
            <a:ext cx="8120090" cy="4415219"/>
          </a:xfrm>
        </p:spPr>
      </p:pic>
    </p:spTree>
    <p:extLst>
      <p:ext uri="{BB962C8B-B14F-4D97-AF65-F5344CB8AC3E}">
        <p14:creationId xmlns:p14="http://schemas.microsoft.com/office/powerpoint/2010/main" val="1129247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3B4E-BD28-893E-8C44-10F7536D4E59}"/>
              </a:ext>
            </a:extLst>
          </p:cNvPr>
          <p:cNvSpPr>
            <a:spLocks noGrp="1"/>
          </p:cNvSpPr>
          <p:nvPr>
            <p:ph type="title"/>
          </p:nvPr>
        </p:nvSpPr>
        <p:spPr>
          <a:xfrm>
            <a:off x="2990677" y="476060"/>
            <a:ext cx="10058400" cy="1371600"/>
          </a:xfrm>
        </p:spPr>
        <p:txBody>
          <a:bodyPr>
            <a:normAutofit/>
          </a:bodyPr>
          <a:lstStyle/>
          <a:p>
            <a:r>
              <a:rPr lang="en-IN" sz="3600" dirty="0">
                <a:latin typeface="Segoe UI Black" panose="020B0A02040204020203" pitchFamily="34" charset="0"/>
                <a:ea typeface="Segoe UI Black" panose="020B0A02040204020203" pitchFamily="34" charset="0"/>
              </a:rPr>
              <a:t>Activity 2: </a:t>
            </a:r>
            <a:r>
              <a:rPr lang="en-IN" sz="3200" dirty="0">
                <a:latin typeface="Segoe UI Black" panose="020B0A02040204020203" pitchFamily="34" charset="0"/>
                <a:ea typeface="Segoe UI Black" panose="020B0A02040204020203" pitchFamily="34" charset="0"/>
              </a:rPr>
              <a:t>Create Marketing </a:t>
            </a:r>
            <a:br>
              <a:rPr lang="en-IN" dirty="0"/>
            </a:br>
            <a:endParaRPr lang="en-IN" dirty="0"/>
          </a:p>
        </p:txBody>
      </p:sp>
      <p:pic>
        <p:nvPicPr>
          <p:cNvPr id="5" name="Content Placeholder 4">
            <a:extLst>
              <a:ext uri="{FF2B5EF4-FFF2-40B4-BE49-F238E27FC236}">
                <a16:creationId xmlns:a16="http://schemas.microsoft.com/office/drawing/2014/main" id="{7D061F93-2ECC-D6F6-DFAD-184ED13A9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970" y="1423686"/>
            <a:ext cx="8042059" cy="4699321"/>
          </a:xfrm>
        </p:spPr>
      </p:pic>
    </p:spTree>
    <p:extLst>
      <p:ext uri="{BB962C8B-B14F-4D97-AF65-F5344CB8AC3E}">
        <p14:creationId xmlns:p14="http://schemas.microsoft.com/office/powerpoint/2010/main" val="1328703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89C2-671D-164F-7BEE-8D22BEB95819}"/>
              </a:ext>
            </a:extLst>
          </p:cNvPr>
          <p:cNvSpPr>
            <a:spLocks noGrp="1"/>
          </p:cNvSpPr>
          <p:nvPr>
            <p:ph type="title"/>
          </p:nvPr>
        </p:nvSpPr>
        <p:spPr>
          <a:xfrm>
            <a:off x="3542483" y="108533"/>
            <a:ext cx="10058400" cy="1371600"/>
          </a:xfrm>
        </p:spPr>
        <p:txBody>
          <a:bodyPr>
            <a:normAutofit/>
          </a:bodyPr>
          <a:lstStyle/>
          <a:p>
            <a:r>
              <a:rPr lang="en-IN" sz="3600" dirty="0">
                <a:latin typeface="Segoe UI Black" panose="020B0A02040204020203" pitchFamily="34" charset="0"/>
                <a:ea typeface="Segoe UI Black" panose="020B0A02040204020203" pitchFamily="34" charset="0"/>
              </a:rPr>
              <a:t>Activity 3: </a:t>
            </a:r>
            <a:r>
              <a:rPr lang="en-IN" sz="3200" dirty="0">
                <a:latin typeface="Segoe UI Black" panose="020B0A02040204020203" pitchFamily="34" charset="0"/>
                <a:ea typeface="Segoe UI Black" panose="020B0A02040204020203" pitchFamily="34" charset="0"/>
              </a:rPr>
              <a:t>Create Sales </a:t>
            </a:r>
          </a:p>
        </p:txBody>
      </p:sp>
      <p:pic>
        <p:nvPicPr>
          <p:cNvPr id="5" name="Content Placeholder 4">
            <a:extLst>
              <a:ext uri="{FF2B5EF4-FFF2-40B4-BE49-F238E27FC236}">
                <a16:creationId xmlns:a16="http://schemas.microsoft.com/office/drawing/2014/main" id="{E054BED5-BADC-5F11-D9ED-86D407C48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352" y="1307939"/>
            <a:ext cx="8149295" cy="4907666"/>
          </a:xfrm>
        </p:spPr>
      </p:pic>
    </p:spTree>
    <p:extLst>
      <p:ext uri="{BB962C8B-B14F-4D97-AF65-F5344CB8AC3E}">
        <p14:creationId xmlns:p14="http://schemas.microsoft.com/office/powerpoint/2010/main" val="300634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C81B-594A-3FB0-ECE9-D7F29FB80C91}"/>
              </a:ext>
            </a:extLst>
          </p:cNvPr>
          <p:cNvSpPr>
            <a:spLocks noGrp="1"/>
          </p:cNvSpPr>
          <p:nvPr>
            <p:ph type="title"/>
          </p:nvPr>
        </p:nvSpPr>
        <p:spPr>
          <a:xfrm>
            <a:off x="990600" y="247191"/>
            <a:ext cx="10058400" cy="1371600"/>
          </a:xfrm>
        </p:spPr>
        <p:txBody>
          <a:bodyPr>
            <a:normAutofit/>
          </a:bodyPr>
          <a:lstStyle/>
          <a:p>
            <a:r>
              <a:rPr lang="en-US" sz="2800" dirty="0">
                <a:solidFill>
                  <a:schemeClr val="accent2">
                    <a:lumMod val="50000"/>
                  </a:schemeClr>
                </a:solidFill>
                <a:latin typeface="Segoe UI Black" panose="020B0A02040204020203" pitchFamily="34" charset="0"/>
                <a:ea typeface="Segoe UI Black" panose="020B0A02040204020203" pitchFamily="34" charset="0"/>
              </a:rPr>
              <a:t>Milestone-7: </a:t>
            </a:r>
            <a:r>
              <a:rPr lang="en-US" sz="2800" dirty="0">
                <a:latin typeface="Segoe UI Black" panose="020B0A02040204020203" pitchFamily="34" charset="0"/>
                <a:ea typeface="Segoe UI Black" panose="020B0A02040204020203" pitchFamily="34" charset="0"/>
              </a:rPr>
              <a:t>New User</a:t>
            </a:r>
            <a:br>
              <a:rPr lang="en-US" sz="4400" dirty="0"/>
            </a:br>
            <a:endParaRPr lang="en-IN" sz="4400" dirty="0"/>
          </a:p>
        </p:txBody>
      </p:sp>
      <p:sp>
        <p:nvSpPr>
          <p:cNvPr id="3" name="Content Placeholder 2">
            <a:extLst>
              <a:ext uri="{FF2B5EF4-FFF2-40B4-BE49-F238E27FC236}">
                <a16:creationId xmlns:a16="http://schemas.microsoft.com/office/drawing/2014/main" id="{AAC13CEB-A2C4-3818-A847-DBF891BCD659}"/>
              </a:ext>
            </a:extLst>
          </p:cNvPr>
          <p:cNvSpPr>
            <a:spLocks noGrp="1"/>
          </p:cNvSpPr>
          <p:nvPr>
            <p:ph idx="1"/>
          </p:nvPr>
        </p:nvSpPr>
        <p:spPr>
          <a:xfrm>
            <a:off x="990600" y="803895"/>
            <a:ext cx="105156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 user is anyone who logs in to Salesforce. Users are employees at your company, such as sales reps, managers, and IT specialists, who need access to the company's records.</a:t>
            </a:r>
          </a:p>
          <a:p>
            <a:pPr marL="0" indent="0">
              <a:buNone/>
            </a:pPr>
            <a:r>
              <a:rPr lang="en-IN" sz="2400" dirty="0">
                <a:latin typeface="Segoe UI Black" panose="020B0A02040204020203" pitchFamily="34" charset="0"/>
                <a:ea typeface="Segoe UI Black" panose="020B0A02040204020203" pitchFamily="34" charset="0"/>
              </a:rPr>
              <a:t>Activity 1: Create User </a:t>
            </a:r>
          </a:p>
          <a:p>
            <a:pPr marL="0" indent="0">
              <a:buNone/>
            </a:pPr>
            <a:endParaRPr lang="en-IN" dirty="0"/>
          </a:p>
        </p:txBody>
      </p:sp>
      <p:pic>
        <p:nvPicPr>
          <p:cNvPr id="5" name="Picture 4">
            <a:extLst>
              <a:ext uri="{FF2B5EF4-FFF2-40B4-BE49-F238E27FC236}">
                <a16:creationId xmlns:a16="http://schemas.microsoft.com/office/drawing/2014/main" id="{758EF75C-0F24-336F-B78D-6899E07A0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82" y="2063959"/>
            <a:ext cx="7430948" cy="4546850"/>
          </a:xfrm>
          <a:prstGeom prst="rect">
            <a:avLst/>
          </a:prstGeom>
        </p:spPr>
      </p:pic>
    </p:spTree>
    <p:extLst>
      <p:ext uri="{BB962C8B-B14F-4D97-AF65-F5344CB8AC3E}">
        <p14:creationId xmlns:p14="http://schemas.microsoft.com/office/powerpoint/2010/main" val="1465969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5BFB-A647-9E6B-BC49-884FA87D9CCC}"/>
              </a:ext>
            </a:extLst>
          </p:cNvPr>
          <p:cNvSpPr>
            <a:spLocks noGrp="1"/>
          </p:cNvSpPr>
          <p:nvPr>
            <p:ph type="title"/>
          </p:nvPr>
        </p:nvSpPr>
        <p:spPr>
          <a:xfrm>
            <a:off x="1066800" y="270590"/>
            <a:ext cx="10058400" cy="1371600"/>
          </a:xfrm>
        </p:spPr>
        <p:txBody>
          <a:bodyPr>
            <a:normAutofit/>
          </a:bodyPr>
          <a:lstStyle/>
          <a:p>
            <a:r>
              <a:rPr lang="en-IN" sz="2800" dirty="0">
                <a:solidFill>
                  <a:schemeClr val="accent2">
                    <a:lumMod val="50000"/>
                  </a:schemeClr>
                </a:solidFill>
                <a:latin typeface="Segoe UI Black" panose="020B0A02040204020203" pitchFamily="34" charset="0"/>
                <a:ea typeface="Segoe UI Black" panose="020B0A02040204020203" pitchFamily="34" charset="0"/>
              </a:rPr>
              <a:t>Milestone-8: </a:t>
            </a:r>
            <a:r>
              <a:rPr lang="en-IN" sz="2800" dirty="0">
                <a:latin typeface="Segoe UI Black" panose="020B0A02040204020203" pitchFamily="34" charset="0"/>
                <a:ea typeface="Segoe UI Black" panose="020B0A02040204020203" pitchFamily="34" charset="0"/>
              </a:rPr>
              <a:t>Permission Set</a:t>
            </a:r>
            <a:br>
              <a:rPr lang="en-IN" dirty="0"/>
            </a:br>
            <a:endParaRPr lang="en-IN" dirty="0"/>
          </a:p>
        </p:txBody>
      </p:sp>
      <p:sp>
        <p:nvSpPr>
          <p:cNvPr id="3" name="Content Placeholder 2">
            <a:extLst>
              <a:ext uri="{FF2B5EF4-FFF2-40B4-BE49-F238E27FC236}">
                <a16:creationId xmlns:a16="http://schemas.microsoft.com/office/drawing/2014/main" id="{D5CBA409-A3C9-632F-6A62-6A523BC68638}"/>
              </a:ext>
            </a:extLst>
          </p:cNvPr>
          <p:cNvSpPr>
            <a:spLocks noGrp="1"/>
          </p:cNvSpPr>
          <p:nvPr>
            <p:ph idx="1"/>
          </p:nvPr>
        </p:nvSpPr>
        <p:spPr>
          <a:xfrm>
            <a:off x="1066800" y="881694"/>
            <a:ext cx="10515600" cy="5094612"/>
          </a:xfrm>
        </p:spPr>
        <p:txBody>
          <a:bodyPr/>
          <a:lstStyle/>
          <a:p>
            <a:pPr marL="0" indent="0">
              <a:buNone/>
            </a:pPr>
            <a:r>
              <a:rPr lang="en-IN" dirty="0">
                <a:latin typeface="Times New Roman" panose="02020603050405020304" pitchFamily="18" charset="0"/>
                <a:cs typeface="Times New Roman" panose="02020603050405020304" pitchFamily="18" charset="0"/>
              </a:rPr>
              <a:t>A permission set is a collection of settings and permissions that give users access to various tools and functions. Permission sets extend users' functional access without changing their profile’s. Users can have only one profile but, depending on the Salesforce edition, they can have multiple permission sets.</a:t>
            </a:r>
          </a:p>
          <a:p>
            <a:pPr marL="0" indent="0">
              <a:buNone/>
            </a:pPr>
            <a:r>
              <a:rPr lang="en-IN" sz="2400" dirty="0">
                <a:latin typeface="Segoe UI Black" panose="020B0A02040204020203" pitchFamily="34" charset="0"/>
                <a:ea typeface="Segoe UI Black" panose="020B0A02040204020203" pitchFamily="34" charset="0"/>
                <a:cs typeface="Times New Roman" panose="02020603050405020304" pitchFamily="18" charset="0"/>
              </a:rPr>
              <a:t>Activity 1: Create a Permission Set</a:t>
            </a:r>
          </a:p>
          <a:p>
            <a:pPr marL="0" indent="0">
              <a:buNone/>
            </a:pPr>
            <a:endParaRPr lang="en-IN" sz="2000" dirty="0"/>
          </a:p>
          <a:p>
            <a:endParaRPr lang="en-IN" dirty="0"/>
          </a:p>
        </p:txBody>
      </p:sp>
      <p:pic>
        <p:nvPicPr>
          <p:cNvPr id="7" name="Picture 6">
            <a:extLst>
              <a:ext uri="{FF2B5EF4-FFF2-40B4-BE49-F238E27FC236}">
                <a16:creationId xmlns:a16="http://schemas.microsoft.com/office/drawing/2014/main" id="{8C7C5D00-BE70-EFA5-4506-8671E9CE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676" y="2385803"/>
            <a:ext cx="7384648" cy="4257592"/>
          </a:xfrm>
          <a:prstGeom prst="rect">
            <a:avLst/>
          </a:prstGeom>
        </p:spPr>
      </p:pic>
    </p:spTree>
    <p:extLst>
      <p:ext uri="{BB962C8B-B14F-4D97-AF65-F5344CB8AC3E}">
        <p14:creationId xmlns:p14="http://schemas.microsoft.com/office/powerpoint/2010/main" val="24844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07C7-3D11-50EB-0A22-E35796BAF5D0}"/>
              </a:ext>
            </a:extLst>
          </p:cNvPr>
          <p:cNvSpPr>
            <a:spLocks noGrp="1"/>
          </p:cNvSpPr>
          <p:nvPr>
            <p:ph type="title"/>
          </p:nvPr>
        </p:nvSpPr>
        <p:spPr>
          <a:xfrm>
            <a:off x="838200" y="283581"/>
            <a:ext cx="10058400" cy="1371600"/>
          </a:xfrm>
        </p:spPr>
        <p:txBody>
          <a:bodyPr>
            <a:normAutofit/>
          </a:bodyPr>
          <a:lstStyle/>
          <a:p>
            <a:r>
              <a:rPr lang="en-IN" sz="3200" dirty="0">
                <a:latin typeface="Segoe UI Black" panose="020B0A02040204020203" pitchFamily="34" charset="0"/>
                <a:ea typeface="Segoe UI Black" panose="020B0A02040204020203" pitchFamily="34" charset="0"/>
              </a:rPr>
              <a:t>INDRODUTION:</a:t>
            </a:r>
          </a:p>
        </p:txBody>
      </p:sp>
      <p:sp>
        <p:nvSpPr>
          <p:cNvPr id="3" name="Content Placeholder 2">
            <a:extLst>
              <a:ext uri="{FF2B5EF4-FFF2-40B4-BE49-F238E27FC236}">
                <a16:creationId xmlns:a16="http://schemas.microsoft.com/office/drawing/2014/main" id="{C8B03723-EF47-01CB-3C1A-C52985DDD43F}"/>
              </a:ext>
            </a:extLst>
          </p:cNvPr>
          <p:cNvSpPr>
            <a:spLocks noGrp="1"/>
          </p:cNvSpPr>
          <p:nvPr>
            <p:ph idx="1"/>
          </p:nvPr>
        </p:nvSpPr>
        <p:spPr>
          <a:xfrm>
            <a:off x="1034143" y="1368424"/>
            <a:ext cx="10515600" cy="4748795"/>
          </a:xfrm>
        </p:spPr>
        <p:txBody>
          <a:bodyPr>
            <a:normAutofit/>
          </a:bodyPr>
          <a:lstStyle/>
          <a:p>
            <a:pPr marL="0" indent="0">
              <a:buNone/>
            </a:pPr>
            <a:r>
              <a:rPr lang="en-IN" sz="2800" dirty="0">
                <a:solidFill>
                  <a:schemeClr val="accent1">
                    <a:lumMod val="50000"/>
                  </a:schemeClr>
                </a:solidFill>
                <a:latin typeface="Bahnschrift Condensed" panose="020B0502040204020203" pitchFamily="34" charset="0"/>
              </a:rPr>
              <a:t>Overview  </a:t>
            </a:r>
          </a:p>
          <a:p>
            <a:pPr marL="0" indent="0" algn="l">
              <a:buNone/>
            </a:pPr>
            <a:r>
              <a:rPr lang="en-US" sz="2400" dirty="0">
                <a:solidFill>
                  <a:srgbClr val="292D3B"/>
                </a:solidFill>
                <a:latin typeface="Times New Roman" panose="02020603050405020304" pitchFamily="18" charset="0"/>
                <a:cs typeface="Times New Roman" panose="02020603050405020304" pitchFamily="18" charset="0"/>
              </a:rPr>
              <a:t>S</a:t>
            </a:r>
            <a:r>
              <a:rPr lang="en-US" sz="2400" b="0" i="0" dirty="0">
                <a:solidFill>
                  <a:srgbClr val="292D3B"/>
                </a:solidFill>
                <a:effectLst/>
                <a:latin typeface="Times New Roman" panose="02020603050405020304" pitchFamily="18" charset="0"/>
                <a:cs typeface="Times New Roman" panose="02020603050405020304" pitchFamily="18" charset="0"/>
              </a:rPr>
              <a:t>alesforce property management enables the realty managers to keep track of crucial data about financial &amp; household properties incorporating associated cash flow, primary tenants, and occupancy rates.</a:t>
            </a:r>
          </a:p>
          <a:p>
            <a:pPr marL="0" indent="0" algn="l">
              <a:buNone/>
            </a:pPr>
            <a:r>
              <a:rPr lang="en-US" sz="2400" b="0" i="0" dirty="0">
                <a:solidFill>
                  <a:srgbClr val="292D3B"/>
                </a:solidFill>
                <a:effectLst/>
                <a:latin typeface="Times New Roman" panose="02020603050405020304" pitchFamily="18" charset="0"/>
                <a:cs typeface="Times New Roman" panose="02020603050405020304" pitchFamily="18" charset="0"/>
              </a:rPr>
              <a:t>Since there is no off-the-shelf solution offered directly by Salesforce for property management, you have three options:</a:t>
            </a:r>
          </a:p>
          <a:p>
            <a:pPr>
              <a:buFont typeface="Wingdings" panose="05000000000000000000" pitchFamily="2" charset="2"/>
              <a:buChar char="Ø"/>
            </a:pPr>
            <a:r>
              <a:rPr lang="en-US" sz="2400" b="0" i="0" dirty="0">
                <a:solidFill>
                  <a:srgbClr val="292D3B"/>
                </a:solidFill>
                <a:effectLst/>
                <a:latin typeface="Times New Roman" panose="02020603050405020304" pitchFamily="18" charset="0"/>
                <a:cs typeface="Times New Roman" panose="02020603050405020304" pitchFamily="18" charset="0"/>
              </a:rPr>
              <a:t>Customize core Salesforce Clouds,</a:t>
            </a:r>
          </a:p>
          <a:p>
            <a:pPr>
              <a:buFont typeface="Wingdings" panose="05000000000000000000" pitchFamily="2" charset="2"/>
              <a:buChar char="Ø"/>
            </a:pPr>
            <a:r>
              <a:rPr lang="en-US" sz="2400" b="0" i="0" dirty="0">
                <a:solidFill>
                  <a:srgbClr val="292D3B"/>
                </a:solidFill>
                <a:effectLst/>
                <a:latin typeface="Times New Roman" panose="02020603050405020304" pitchFamily="18" charset="0"/>
                <a:cs typeface="Times New Roman" panose="02020603050405020304" pitchFamily="18" charset="0"/>
              </a:rPr>
              <a:t>Buy a pre-configured solution from Salesforce partners,</a:t>
            </a:r>
          </a:p>
          <a:p>
            <a:pPr>
              <a:buFont typeface="Wingdings" panose="05000000000000000000" pitchFamily="2" charset="2"/>
              <a:buChar char="Ø"/>
            </a:pPr>
            <a:r>
              <a:rPr lang="en-US" sz="2400" b="0" i="0" dirty="0">
                <a:solidFill>
                  <a:srgbClr val="292D3B"/>
                </a:solidFill>
                <a:effectLst/>
                <a:latin typeface="Times New Roman" panose="02020603050405020304" pitchFamily="18" charset="0"/>
                <a:cs typeface="Times New Roman" panose="02020603050405020304" pitchFamily="18" charset="0"/>
              </a:rPr>
              <a:t>Develop a custom app on the Force.com platform.</a:t>
            </a:r>
          </a:p>
          <a:p>
            <a:pPr marL="0" indent="0">
              <a:buNone/>
            </a:pPr>
            <a:endParaRPr lang="en-IN" dirty="0"/>
          </a:p>
        </p:txBody>
      </p:sp>
    </p:spTree>
    <p:extLst>
      <p:ext uri="{BB962C8B-B14F-4D97-AF65-F5344CB8AC3E}">
        <p14:creationId xmlns:p14="http://schemas.microsoft.com/office/powerpoint/2010/main" val="1488658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FC90-0FB3-EF21-185B-B500D424C49E}"/>
              </a:ext>
            </a:extLst>
          </p:cNvPr>
          <p:cNvSpPr>
            <a:spLocks noGrp="1"/>
          </p:cNvSpPr>
          <p:nvPr>
            <p:ph type="title"/>
          </p:nvPr>
        </p:nvSpPr>
        <p:spPr>
          <a:xfrm>
            <a:off x="838199" y="611532"/>
            <a:ext cx="10515600" cy="810532"/>
          </a:xfrm>
        </p:spPr>
        <p:txBody>
          <a:bodyPr>
            <a:normAutofit fontScale="90000"/>
          </a:bodyPr>
          <a:lstStyle/>
          <a:p>
            <a:r>
              <a:rPr lang="en-US" sz="3100" dirty="0">
                <a:solidFill>
                  <a:schemeClr val="accent2">
                    <a:lumMod val="50000"/>
                  </a:schemeClr>
                </a:solidFill>
                <a:latin typeface="Segoe UI Black" panose="020B0A02040204020203" pitchFamily="34" charset="0"/>
                <a:ea typeface="Segoe UI Black" panose="020B0A02040204020203" pitchFamily="34" charset="0"/>
              </a:rPr>
              <a:t>Milestone-9: </a:t>
            </a:r>
            <a:r>
              <a:rPr lang="en-US" sz="3100" dirty="0">
                <a:latin typeface="Segoe UI Black" panose="020B0A02040204020203" pitchFamily="34" charset="0"/>
                <a:ea typeface="Segoe UI Black" panose="020B0A02040204020203" pitchFamily="34" charset="0"/>
              </a:rPr>
              <a:t>Setup For OWD</a:t>
            </a:r>
            <a:br>
              <a:rPr lang="en-US" dirty="0"/>
            </a:br>
            <a:endParaRPr lang="en-IN" dirty="0"/>
          </a:p>
        </p:txBody>
      </p:sp>
      <p:sp>
        <p:nvSpPr>
          <p:cNvPr id="3" name="Content Placeholder 2">
            <a:extLst>
              <a:ext uri="{FF2B5EF4-FFF2-40B4-BE49-F238E27FC236}">
                <a16:creationId xmlns:a16="http://schemas.microsoft.com/office/drawing/2014/main" id="{BD571B07-646C-2450-6B09-4D0831A090F7}"/>
              </a:ext>
            </a:extLst>
          </p:cNvPr>
          <p:cNvSpPr>
            <a:spLocks noGrp="1"/>
          </p:cNvSpPr>
          <p:nvPr>
            <p:ph idx="1"/>
          </p:nvPr>
        </p:nvSpPr>
        <p:spPr>
          <a:xfrm>
            <a:off x="838200" y="1016798"/>
            <a:ext cx="10515600" cy="521626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Organization-Wide Defaults, or OWDs, are the pattern security rules that you can follow for your Salesforce instance. Organization Wide Defaults are utilized to confine who can access what information in your CRM.</a:t>
            </a:r>
          </a:p>
          <a:p>
            <a:pPr marL="0" indent="0">
              <a:buNone/>
            </a:pPr>
            <a:r>
              <a:rPr lang="en-IN" sz="2400" dirty="0">
                <a:latin typeface="Segoe UI Black" panose="020B0A02040204020203" pitchFamily="34" charset="0"/>
                <a:ea typeface="Segoe UI Black" panose="020B0A02040204020203" pitchFamily="34" charset="0"/>
              </a:rPr>
              <a:t>Activity 1: Create a OWD Setting </a:t>
            </a:r>
          </a:p>
        </p:txBody>
      </p:sp>
      <p:pic>
        <p:nvPicPr>
          <p:cNvPr id="5" name="Picture 4">
            <a:extLst>
              <a:ext uri="{FF2B5EF4-FFF2-40B4-BE49-F238E27FC236}">
                <a16:creationId xmlns:a16="http://schemas.microsoft.com/office/drawing/2014/main" id="{E7F12C49-A546-0128-2AC4-4632AC210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250" y="2243999"/>
            <a:ext cx="7361499" cy="4384808"/>
          </a:xfrm>
          <a:prstGeom prst="rect">
            <a:avLst/>
          </a:prstGeom>
        </p:spPr>
      </p:pic>
    </p:spTree>
    <p:extLst>
      <p:ext uri="{BB962C8B-B14F-4D97-AF65-F5344CB8AC3E}">
        <p14:creationId xmlns:p14="http://schemas.microsoft.com/office/powerpoint/2010/main" val="3931394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BB18-B7F7-6479-61D4-1AB7B0089968}"/>
              </a:ext>
            </a:extLst>
          </p:cNvPr>
          <p:cNvSpPr>
            <a:spLocks noGrp="1"/>
          </p:cNvSpPr>
          <p:nvPr>
            <p:ph type="title"/>
          </p:nvPr>
        </p:nvSpPr>
        <p:spPr>
          <a:xfrm>
            <a:off x="1066800" y="387951"/>
            <a:ext cx="10058400" cy="1371600"/>
          </a:xfrm>
        </p:spPr>
        <p:txBody>
          <a:bodyPr>
            <a:normAutofit/>
          </a:bodyPr>
          <a:lstStyle/>
          <a:p>
            <a:r>
              <a:rPr lang="en-US" sz="2800" dirty="0">
                <a:solidFill>
                  <a:schemeClr val="accent2">
                    <a:lumMod val="50000"/>
                  </a:schemeClr>
                </a:solidFill>
                <a:latin typeface="Segoe UI Black" panose="020B0A02040204020203" pitchFamily="34" charset="0"/>
                <a:ea typeface="Segoe UI Black" panose="020B0A02040204020203" pitchFamily="34" charset="0"/>
              </a:rPr>
              <a:t>Milestone-10:</a:t>
            </a:r>
            <a:r>
              <a:rPr lang="en-US" sz="2800" dirty="0">
                <a:latin typeface="Segoe UI Black" panose="020B0A02040204020203" pitchFamily="34" charset="0"/>
                <a:ea typeface="Segoe UI Black" panose="020B0A02040204020203" pitchFamily="34" charset="0"/>
              </a:rPr>
              <a:t> Report</a:t>
            </a:r>
            <a:br>
              <a:rPr lang="en-US" dirty="0"/>
            </a:br>
            <a:endParaRPr lang="en-IN" dirty="0"/>
          </a:p>
        </p:txBody>
      </p:sp>
      <p:sp>
        <p:nvSpPr>
          <p:cNvPr id="3" name="Content Placeholder 2">
            <a:extLst>
              <a:ext uri="{FF2B5EF4-FFF2-40B4-BE49-F238E27FC236}">
                <a16:creationId xmlns:a16="http://schemas.microsoft.com/office/drawing/2014/main" id="{A730496B-15C7-2E86-282D-47E04BE3FC99}"/>
              </a:ext>
            </a:extLst>
          </p:cNvPr>
          <p:cNvSpPr>
            <a:spLocks noGrp="1"/>
          </p:cNvSpPr>
          <p:nvPr>
            <p:ph idx="1"/>
          </p:nvPr>
        </p:nvSpPr>
        <p:spPr>
          <a:xfrm>
            <a:off x="1066800" y="1059482"/>
            <a:ext cx="10058400" cy="3931920"/>
          </a:xfrm>
        </p:spPr>
        <p:txBody>
          <a:bodyPr/>
          <a:lstStyle/>
          <a:p>
            <a:pPr marL="0" indent="0">
              <a:buNone/>
            </a:pPr>
            <a:r>
              <a:rPr lang="en-US" sz="1800" dirty="0">
                <a:latin typeface="Times New Roman" panose="02020603050405020304" pitchFamily="18" charset="0"/>
                <a:cs typeface="Times New Roman" panose="02020603050405020304" pitchFamily="18" charset="0"/>
              </a:rPr>
              <a:t>Reports give you access to your Salesforce data. You can examine your Salesforce data in almost infinite combinations, display it in easy-to-understand formats, and share the resulting insights with others. Before building, reading, and sharing reports, review these reporting basics.</a:t>
            </a:r>
          </a:p>
          <a:p>
            <a:pPr marL="0" indent="0">
              <a:buNone/>
            </a:pPr>
            <a:r>
              <a:rPr lang="en-US" sz="2400" dirty="0">
                <a:latin typeface="Segoe UI Black" panose="020B0A02040204020203" pitchFamily="34" charset="0"/>
                <a:ea typeface="Segoe UI Black" panose="020B0A02040204020203" pitchFamily="34" charset="0"/>
              </a:rPr>
              <a:t>Activity 1: Create Report</a:t>
            </a:r>
          </a:p>
          <a:p>
            <a:pPr marL="0" indent="0">
              <a:buNone/>
            </a:pPr>
            <a:endParaRPr lang="en-IN" dirty="0">
              <a:latin typeface="+mj-lt"/>
            </a:endParaRPr>
          </a:p>
        </p:txBody>
      </p:sp>
      <p:pic>
        <p:nvPicPr>
          <p:cNvPr id="5" name="Picture 4">
            <a:extLst>
              <a:ext uri="{FF2B5EF4-FFF2-40B4-BE49-F238E27FC236}">
                <a16:creationId xmlns:a16="http://schemas.microsoft.com/office/drawing/2014/main" id="{60360676-C247-7744-EDA5-02502F17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418" y="2555641"/>
            <a:ext cx="7697164" cy="4088227"/>
          </a:xfrm>
          <a:prstGeom prst="rect">
            <a:avLst/>
          </a:prstGeom>
        </p:spPr>
      </p:pic>
    </p:spTree>
    <p:extLst>
      <p:ext uri="{BB962C8B-B14F-4D97-AF65-F5344CB8AC3E}">
        <p14:creationId xmlns:p14="http://schemas.microsoft.com/office/powerpoint/2010/main" val="328885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39A3-677F-7D59-B38F-AD43F106F7BA}"/>
              </a:ext>
            </a:extLst>
          </p:cNvPr>
          <p:cNvSpPr>
            <a:spLocks noGrp="1"/>
          </p:cNvSpPr>
          <p:nvPr>
            <p:ph type="title"/>
          </p:nvPr>
        </p:nvSpPr>
        <p:spPr>
          <a:xfrm>
            <a:off x="704478" y="272005"/>
            <a:ext cx="4202858" cy="867747"/>
          </a:xfrm>
        </p:spPr>
        <p:txBody>
          <a:bodyPr>
            <a:normAutofit fontScale="90000"/>
          </a:bodyPr>
          <a:lstStyle/>
          <a:p>
            <a:r>
              <a:rPr lang="en-US" sz="2800" dirty="0">
                <a:solidFill>
                  <a:schemeClr val="accent2">
                    <a:lumMod val="50000"/>
                  </a:schemeClr>
                </a:solidFill>
                <a:latin typeface="Segoe UI Black" panose="020B0A02040204020203" pitchFamily="34" charset="0"/>
                <a:ea typeface="Segoe UI Black" panose="020B0A02040204020203" pitchFamily="34" charset="0"/>
              </a:rPr>
              <a:t>Milestone11: </a:t>
            </a:r>
            <a:r>
              <a:rPr lang="en-US" sz="2800" dirty="0">
                <a:solidFill>
                  <a:schemeClr val="tx1"/>
                </a:solidFill>
                <a:latin typeface="Segoe UI Black" panose="020B0A02040204020203" pitchFamily="34" charset="0"/>
                <a:ea typeface="Segoe UI Black" panose="020B0A02040204020203" pitchFamily="34" charset="0"/>
              </a:rPr>
              <a:t>Dashboards</a:t>
            </a:r>
            <a:br>
              <a:rPr lang="en-US" dirty="0"/>
            </a:br>
            <a:endParaRPr lang="en-IN" dirty="0"/>
          </a:p>
        </p:txBody>
      </p:sp>
      <p:sp>
        <p:nvSpPr>
          <p:cNvPr id="4" name="Text Placeholder 3">
            <a:extLst>
              <a:ext uri="{FF2B5EF4-FFF2-40B4-BE49-F238E27FC236}">
                <a16:creationId xmlns:a16="http://schemas.microsoft.com/office/drawing/2014/main" id="{A6C4B9FA-1EE0-183F-18AF-7C563262C0E6}"/>
              </a:ext>
            </a:extLst>
          </p:cNvPr>
          <p:cNvSpPr>
            <a:spLocks noGrp="1"/>
          </p:cNvSpPr>
          <p:nvPr>
            <p:ph type="body" sz="half" idx="2"/>
          </p:nvPr>
        </p:nvSpPr>
        <p:spPr>
          <a:xfrm>
            <a:off x="704478" y="877785"/>
            <a:ext cx="6275119" cy="1738092"/>
          </a:xfrm>
        </p:spPr>
        <p:txBody>
          <a:bodyPr>
            <a:normAutofit fontScale="62500" lnSpcReduction="20000"/>
          </a:bodyPr>
          <a:lstStyle/>
          <a:p>
            <a:r>
              <a:rPr lang="en-US" sz="2600" dirty="0">
                <a:solidFill>
                  <a:schemeClr val="tx1"/>
                </a:solidFill>
                <a:latin typeface="Times New Roman" panose="02020603050405020304" pitchFamily="18" charset="0"/>
                <a:cs typeface="Times New Roman" panose="02020603050405020304" pitchFamily="18" charset="0"/>
              </a:rPr>
              <a:t>Dashboards help you visually understand changing business conditions so you can make decisions based on the real-time data you’ve gathered with reports. Use dashboards to help users identify trends, sort out quantities, and measure the impact of their activities. Before building, reading, and sharing dashboards, review these dashboard basics.</a:t>
            </a:r>
          </a:p>
          <a:p>
            <a:r>
              <a:rPr lang="en-US" sz="3800" dirty="0">
                <a:solidFill>
                  <a:schemeClr val="tx1"/>
                </a:solidFill>
                <a:latin typeface="Segoe UI Black" panose="020B0A02040204020203" pitchFamily="34" charset="0"/>
                <a:ea typeface="Segoe UI Black" panose="020B0A02040204020203" pitchFamily="34" charset="0"/>
              </a:rPr>
              <a:t>Activity 1: Create Dashboard </a:t>
            </a:r>
            <a:endParaRPr lang="en-IN" sz="3800" dirty="0">
              <a:solidFill>
                <a:schemeClr val="tx1"/>
              </a:solidFill>
              <a:latin typeface="Segoe UI Black" panose="020B0A02040204020203" pitchFamily="34" charset="0"/>
              <a:ea typeface="Segoe UI Black" panose="020B0A02040204020203" pitchFamily="34" charset="0"/>
            </a:endParaRPr>
          </a:p>
        </p:txBody>
      </p:sp>
      <p:pic>
        <p:nvPicPr>
          <p:cNvPr id="10" name="Picture 9">
            <a:extLst>
              <a:ext uri="{FF2B5EF4-FFF2-40B4-BE49-F238E27FC236}">
                <a16:creationId xmlns:a16="http://schemas.microsoft.com/office/drawing/2014/main" id="{FE8D7772-1F0A-AC05-CC46-277288B47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737" y="272005"/>
            <a:ext cx="4889952" cy="5046387"/>
          </a:xfrm>
          <a:prstGeom prst="rect">
            <a:avLst/>
          </a:prstGeom>
        </p:spPr>
      </p:pic>
      <p:pic>
        <p:nvPicPr>
          <p:cNvPr id="14" name="Picture 13">
            <a:extLst>
              <a:ext uri="{FF2B5EF4-FFF2-40B4-BE49-F238E27FC236}">
                <a16:creationId xmlns:a16="http://schemas.microsoft.com/office/drawing/2014/main" id="{90D9C3A2-65B1-65BE-71B4-A0F3B062D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19" y="2615877"/>
            <a:ext cx="5846823" cy="3970117"/>
          </a:xfrm>
          <a:prstGeom prst="rect">
            <a:avLst/>
          </a:prstGeom>
        </p:spPr>
      </p:pic>
    </p:spTree>
    <p:extLst>
      <p:ext uri="{BB962C8B-B14F-4D97-AF65-F5344CB8AC3E}">
        <p14:creationId xmlns:p14="http://schemas.microsoft.com/office/powerpoint/2010/main" val="1742108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6D51-F2DF-FE63-8590-66053C4E391A}"/>
              </a:ext>
            </a:extLst>
          </p:cNvPr>
          <p:cNvSpPr>
            <a:spLocks noGrp="1"/>
          </p:cNvSpPr>
          <p:nvPr>
            <p:ph type="ctrTitle"/>
          </p:nvPr>
        </p:nvSpPr>
        <p:spPr>
          <a:xfrm>
            <a:off x="1562100" y="198214"/>
            <a:ext cx="9144000" cy="1688840"/>
          </a:xfrm>
        </p:spPr>
        <p:txBody>
          <a:bodyPr>
            <a:normAutofit/>
          </a:bodyPr>
          <a:lstStyle/>
          <a:p>
            <a:r>
              <a:rPr lang="en-IN" sz="3600" dirty="0" err="1">
                <a:solidFill>
                  <a:schemeClr val="accent2">
                    <a:lumMod val="50000"/>
                  </a:schemeClr>
                </a:solidFill>
                <a:latin typeface="Segoe UI Black" panose="020B0A02040204020203" pitchFamily="34" charset="0"/>
                <a:ea typeface="Segoe UI Black" panose="020B0A02040204020203" pitchFamily="34" charset="0"/>
              </a:rPr>
              <a:t>Trialhead</a:t>
            </a:r>
            <a:r>
              <a:rPr lang="en-IN" sz="3600" dirty="0">
                <a:solidFill>
                  <a:schemeClr val="accent2">
                    <a:lumMod val="50000"/>
                  </a:schemeClr>
                </a:solidFill>
                <a:latin typeface="Segoe UI Black" panose="020B0A02040204020203" pitchFamily="34" charset="0"/>
                <a:ea typeface="Segoe UI Black" panose="020B0A02040204020203" pitchFamily="34" charset="0"/>
              </a:rPr>
              <a:t> Profile Public URL</a:t>
            </a:r>
            <a:br>
              <a:rPr lang="en-IN" sz="4800" dirty="0">
                <a:latin typeface="Segoe UI Black" panose="020B0A02040204020203" pitchFamily="34" charset="0"/>
                <a:ea typeface="Segoe UI Black" panose="020B0A02040204020203" pitchFamily="34" charset="0"/>
              </a:rPr>
            </a:br>
            <a:endParaRPr lang="en-IN" sz="4800" dirty="0">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id="{CB36400D-1792-0A78-A3FF-DDE4BAA9CE91}"/>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8B8B641D-5549-3AF2-6A8D-71C49F2950F7}"/>
              </a:ext>
            </a:extLst>
          </p:cNvPr>
          <p:cNvGraphicFramePr>
            <a:graphicFrameLocks noGrp="1"/>
          </p:cNvGraphicFramePr>
          <p:nvPr>
            <p:extLst>
              <p:ext uri="{D42A27DB-BD31-4B8C-83A1-F6EECF244321}">
                <p14:modId xmlns:p14="http://schemas.microsoft.com/office/powerpoint/2010/main" val="2017252036"/>
              </p:ext>
            </p:extLst>
          </p:nvPr>
        </p:nvGraphicFramePr>
        <p:xfrm>
          <a:off x="1296955" y="3429000"/>
          <a:ext cx="9965095" cy="3296602"/>
        </p:xfrm>
        <a:graphic>
          <a:graphicData uri="http://schemas.openxmlformats.org/drawingml/2006/table">
            <a:tbl>
              <a:tblPr firstRow="1" bandRow="1">
                <a:tableStyleId>{5C22544A-7EE6-4342-B048-85BDC9FD1C3A}</a:tableStyleId>
              </a:tblPr>
              <a:tblGrid>
                <a:gridCol w="3231163">
                  <a:extLst>
                    <a:ext uri="{9D8B030D-6E8A-4147-A177-3AD203B41FA5}">
                      <a16:colId xmlns:a16="http://schemas.microsoft.com/office/drawing/2014/main" val="2262740984"/>
                    </a:ext>
                  </a:extLst>
                </a:gridCol>
                <a:gridCol w="6733932">
                  <a:extLst>
                    <a:ext uri="{9D8B030D-6E8A-4147-A177-3AD203B41FA5}">
                      <a16:colId xmlns:a16="http://schemas.microsoft.com/office/drawing/2014/main" val="3265360067"/>
                    </a:ext>
                  </a:extLst>
                </a:gridCol>
              </a:tblGrid>
              <a:tr h="684217">
                <a:tc>
                  <a:txBody>
                    <a:bodyPr/>
                    <a:lstStyle/>
                    <a:p>
                      <a:endParaRPr lang="en-IN" dirty="0"/>
                    </a:p>
                  </a:txBody>
                  <a:tcPr>
                    <a:solidFill>
                      <a:schemeClr val="bg1"/>
                    </a:solidFill>
                  </a:tcPr>
                </a:tc>
                <a:tc>
                  <a:txBody>
                    <a:bodyPr/>
                    <a:lstStyle/>
                    <a:p>
                      <a:endParaRPr lang="en-IN"/>
                    </a:p>
                  </a:txBody>
                  <a:tcPr>
                    <a:solidFill>
                      <a:schemeClr val="bg1"/>
                    </a:solidFill>
                  </a:tcPr>
                </a:tc>
                <a:extLst>
                  <a:ext uri="{0D108BD9-81ED-4DB2-BD59-A6C34878D82A}">
                    <a16:rowId xmlns:a16="http://schemas.microsoft.com/office/drawing/2014/main" val="2682552761"/>
                  </a:ext>
                </a:extLst>
              </a:tr>
              <a:tr h="870795">
                <a:tc>
                  <a:txBody>
                    <a:bodyPr/>
                    <a:lstStyle/>
                    <a:p>
                      <a:endParaRPr lang="en-IN" dirty="0">
                        <a:solidFill>
                          <a:schemeClr val="tx1"/>
                        </a:solidFill>
                      </a:endParaRPr>
                    </a:p>
                  </a:txBody>
                  <a:tcPr>
                    <a:solidFill>
                      <a:schemeClr val="bg1"/>
                    </a:solidFill>
                  </a:tcPr>
                </a:tc>
                <a:tc>
                  <a:txBody>
                    <a:bodyPr/>
                    <a:lstStyle/>
                    <a:p>
                      <a:endParaRPr lang="en-IN" dirty="0"/>
                    </a:p>
                  </a:txBody>
                  <a:tcPr>
                    <a:solidFill>
                      <a:schemeClr val="bg1"/>
                    </a:solidFill>
                  </a:tcPr>
                </a:tc>
                <a:extLst>
                  <a:ext uri="{0D108BD9-81ED-4DB2-BD59-A6C34878D82A}">
                    <a16:rowId xmlns:a16="http://schemas.microsoft.com/office/drawing/2014/main" val="3791114447"/>
                  </a:ext>
                </a:extLst>
              </a:tr>
              <a:tr h="870795">
                <a:tc>
                  <a:txBody>
                    <a:bodyPr/>
                    <a:lstStyle/>
                    <a:p>
                      <a:endParaRPr lang="en-IN" dirty="0"/>
                    </a:p>
                  </a:txBody>
                  <a:tcPr>
                    <a:solidFill>
                      <a:schemeClr val="bg1"/>
                    </a:solidFill>
                  </a:tcPr>
                </a:tc>
                <a:tc>
                  <a:txBody>
                    <a:bodyPr/>
                    <a:lstStyle/>
                    <a:p>
                      <a:endParaRPr lang="en-IN" dirty="0"/>
                    </a:p>
                  </a:txBody>
                  <a:tcPr>
                    <a:solidFill>
                      <a:schemeClr val="bg1"/>
                    </a:solidFill>
                  </a:tcPr>
                </a:tc>
                <a:extLst>
                  <a:ext uri="{0D108BD9-81ED-4DB2-BD59-A6C34878D82A}">
                    <a16:rowId xmlns:a16="http://schemas.microsoft.com/office/drawing/2014/main" val="1401347196"/>
                  </a:ext>
                </a:extLst>
              </a:tr>
              <a:tr h="870795">
                <a:tc>
                  <a:txBody>
                    <a:bodyPr/>
                    <a:lstStyle/>
                    <a:p>
                      <a:endParaRPr lang="en-IN"/>
                    </a:p>
                  </a:txBody>
                  <a:tcPr>
                    <a:solidFill>
                      <a:schemeClr val="bg1"/>
                    </a:solidFill>
                  </a:tcPr>
                </a:tc>
                <a:tc>
                  <a:txBody>
                    <a:bodyPr/>
                    <a:lstStyle/>
                    <a:p>
                      <a:endParaRPr lang="en-IN" dirty="0"/>
                    </a:p>
                  </a:txBody>
                  <a:tcPr>
                    <a:solidFill>
                      <a:schemeClr val="bg1"/>
                    </a:solidFill>
                  </a:tcPr>
                </a:tc>
                <a:extLst>
                  <a:ext uri="{0D108BD9-81ED-4DB2-BD59-A6C34878D82A}">
                    <a16:rowId xmlns:a16="http://schemas.microsoft.com/office/drawing/2014/main" val="3193479144"/>
                  </a:ext>
                </a:extLst>
              </a:tr>
            </a:tbl>
          </a:graphicData>
        </a:graphic>
      </p:graphicFrame>
      <p:graphicFrame>
        <p:nvGraphicFramePr>
          <p:cNvPr id="6" name="Table 6">
            <a:extLst>
              <a:ext uri="{FF2B5EF4-FFF2-40B4-BE49-F238E27FC236}">
                <a16:creationId xmlns:a16="http://schemas.microsoft.com/office/drawing/2014/main" id="{764E3852-BB5B-A2C6-7750-4F5E7697A006}"/>
              </a:ext>
            </a:extLst>
          </p:cNvPr>
          <p:cNvGraphicFramePr>
            <a:graphicFrameLocks noGrp="1"/>
          </p:cNvGraphicFramePr>
          <p:nvPr>
            <p:extLst>
              <p:ext uri="{D42A27DB-BD31-4B8C-83A1-F6EECF244321}">
                <p14:modId xmlns:p14="http://schemas.microsoft.com/office/powerpoint/2010/main" val="3427241805"/>
              </p:ext>
            </p:extLst>
          </p:nvPr>
        </p:nvGraphicFramePr>
        <p:xfrm>
          <a:off x="1778643" y="2175938"/>
          <a:ext cx="7681892" cy="3872442"/>
        </p:xfrm>
        <a:graphic>
          <a:graphicData uri="http://schemas.openxmlformats.org/drawingml/2006/table">
            <a:tbl>
              <a:tblPr firstRow="1" bandRow="1">
                <a:tableStyleId>{5940675A-B579-460E-94D1-54222C63F5DA}</a:tableStyleId>
              </a:tblPr>
              <a:tblGrid>
                <a:gridCol w="2032318">
                  <a:extLst>
                    <a:ext uri="{9D8B030D-6E8A-4147-A177-3AD203B41FA5}">
                      <a16:colId xmlns:a16="http://schemas.microsoft.com/office/drawing/2014/main" val="2867819773"/>
                    </a:ext>
                  </a:extLst>
                </a:gridCol>
                <a:gridCol w="5649574">
                  <a:extLst>
                    <a:ext uri="{9D8B030D-6E8A-4147-A177-3AD203B41FA5}">
                      <a16:colId xmlns:a16="http://schemas.microsoft.com/office/drawing/2014/main" val="930459317"/>
                    </a:ext>
                  </a:extLst>
                </a:gridCol>
              </a:tblGrid>
              <a:tr h="946506">
                <a:tc>
                  <a:txBody>
                    <a:bodyPr/>
                    <a:lstStyle/>
                    <a:p>
                      <a:endParaRPr lang="en-IN" dirty="0"/>
                    </a:p>
                    <a:p>
                      <a:r>
                        <a:rPr lang="en-IN" dirty="0"/>
                        <a:t>TEAM LEADER </a:t>
                      </a:r>
                    </a:p>
                  </a:txBody>
                  <a:tcPr/>
                </a:tc>
                <a:tc>
                  <a:txBody>
                    <a:bodyPr/>
                    <a:lstStyle/>
                    <a:p>
                      <a:pPr algn="ctr"/>
                      <a:endParaRPr lang="en-IN" dirty="0"/>
                    </a:p>
                    <a:p>
                      <a:pPr algn="ctr"/>
                      <a:r>
                        <a:rPr lang="en-IN" dirty="0"/>
                        <a:t>https://trailblazer.me/id/parinithaa</a:t>
                      </a:r>
                    </a:p>
                  </a:txBody>
                  <a:tcPr/>
                </a:tc>
                <a:extLst>
                  <a:ext uri="{0D108BD9-81ED-4DB2-BD59-A6C34878D82A}">
                    <a16:rowId xmlns:a16="http://schemas.microsoft.com/office/drawing/2014/main" val="3592368055"/>
                  </a:ext>
                </a:extLst>
              </a:tr>
              <a:tr h="975312">
                <a:tc>
                  <a:txBody>
                    <a:bodyPr/>
                    <a:lstStyle/>
                    <a:p>
                      <a:endParaRPr lang="en-IN" dirty="0"/>
                    </a:p>
                    <a:p>
                      <a:r>
                        <a:rPr lang="en-IN" dirty="0"/>
                        <a:t>TEAM MEMBER 1</a:t>
                      </a:r>
                    </a:p>
                  </a:txBody>
                  <a:tcPr/>
                </a:tc>
                <a:tc>
                  <a:txBody>
                    <a:bodyPr/>
                    <a:lstStyle/>
                    <a:p>
                      <a:pPr algn="ctr"/>
                      <a:endParaRPr lang="en-IN" dirty="0">
                        <a:hlinkClick r:id="rId2"/>
                      </a:endParaRPr>
                    </a:p>
                    <a:p>
                      <a:pPr algn="ctr"/>
                      <a:r>
                        <a:rPr lang="en-IN" dirty="0">
                          <a:hlinkClick r:id="rId2"/>
                        </a:rPr>
                        <a:t>https://trailblazer.me/id/nandhukutty03</a:t>
                      </a:r>
                      <a:endParaRPr lang="en-IN" dirty="0"/>
                    </a:p>
                  </a:txBody>
                  <a:tcPr/>
                </a:tc>
                <a:extLst>
                  <a:ext uri="{0D108BD9-81ED-4DB2-BD59-A6C34878D82A}">
                    <a16:rowId xmlns:a16="http://schemas.microsoft.com/office/drawing/2014/main" val="1244601035"/>
                  </a:ext>
                </a:extLst>
              </a:tr>
              <a:tr h="975312">
                <a:tc>
                  <a:txBody>
                    <a:bodyPr/>
                    <a:lstStyle/>
                    <a:p>
                      <a:endParaRPr lang="en-IN" dirty="0"/>
                    </a:p>
                    <a:p>
                      <a:r>
                        <a:rPr lang="en-IN" dirty="0"/>
                        <a:t>TEAM MEMBER 2</a:t>
                      </a:r>
                    </a:p>
                  </a:txBody>
                  <a:tcPr/>
                </a:tc>
                <a:tc>
                  <a:txBody>
                    <a:bodyPr/>
                    <a:lstStyle/>
                    <a:p>
                      <a:pPr algn="ctr"/>
                      <a:endParaRPr lang="en-IN" dirty="0"/>
                    </a:p>
                    <a:p>
                      <a:pPr algn="ctr"/>
                      <a:r>
                        <a:rPr lang="en-IN" dirty="0">
                          <a:hlinkClick r:id="rId3"/>
                        </a:rPr>
                        <a:t>https://trailblazer.me/id/narma86</a:t>
                      </a:r>
                      <a:endParaRPr lang="en-IN" dirty="0"/>
                    </a:p>
                  </a:txBody>
                  <a:tcPr/>
                </a:tc>
                <a:extLst>
                  <a:ext uri="{0D108BD9-81ED-4DB2-BD59-A6C34878D82A}">
                    <a16:rowId xmlns:a16="http://schemas.microsoft.com/office/drawing/2014/main" val="1961944972"/>
                  </a:ext>
                </a:extLst>
              </a:tr>
              <a:tr h="975312">
                <a:tc>
                  <a:txBody>
                    <a:bodyPr/>
                    <a:lstStyle/>
                    <a:p>
                      <a:endParaRPr lang="en-IN" dirty="0"/>
                    </a:p>
                    <a:p>
                      <a:r>
                        <a:rPr lang="en-IN" dirty="0"/>
                        <a:t>TEAM MEMBER 3</a:t>
                      </a:r>
                    </a:p>
                  </a:txBody>
                  <a:tcPr/>
                </a:tc>
                <a:tc>
                  <a:txBody>
                    <a:bodyPr/>
                    <a:lstStyle/>
                    <a:p>
                      <a:pPr algn="ctr"/>
                      <a:endParaRPr lang="en-IN" dirty="0"/>
                    </a:p>
                    <a:p>
                      <a:pPr algn="ctr"/>
                      <a:r>
                        <a:rPr lang="en-IN" dirty="0"/>
                        <a:t>https://trailblazer.me/id/priya1112</a:t>
                      </a:r>
                    </a:p>
                  </a:txBody>
                  <a:tcPr/>
                </a:tc>
                <a:extLst>
                  <a:ext uri="{0D108BD9-81ED-4DB2-BD59-A6C34878D82A}">
                    <a16:rowId xmlns:a16="http://schemas.microsoft.com/office/drawing/2014/main" val="1061162911"/>
                  </a:ext>
                </a:extLst>
              </a:tr>
            </a:tbl>
          </a:graphicData>
        </a:graphic>
      </p:graphicFrame>
    </p:spTree>
    <p:extLst>
      <p:ext uri="{BB962C8B-B14F-4D97-AF65-F5344CB8AC3E}">
        <p14:creationId xmlns:p14="http://schemas.microsoft.com/office/powerpoint/2010/main" val="2463833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C982-3BA4-7D59-6DAC-8CB5DC1EDD42}"/>
              </a:ext>
            </a:extLst>
          </p:cNvPr>
          <p:cNvSpPr>
            <a:spLocks noGrp="1"/>
          </p:cNvSpPr>
          <p:nvPr>
            <p:ph type="title"/>
          </p:nvPr>
        </p:nvSpPr>
        <p:spPr>
          <a:xfrm>
            <a:off x="939479" y="260629"/>
            <a:ext cx="10058400" cy="1371600"/>
          </a:xfrm>
        </p:spPr>
        <p:txBody>
          <a:bodyPr>
            <a:normAutofit/>
          </a:bodyPr>
          <a:lstStyle/>
          <a:p>
            <a:r>
              <a:rPr lang="en-IN" sz="4000" dirty="0">
                <a:solidFill>
                  <a:schemeClr val="bg2">
                    <a:lumMod val="50000"/>
                  </a:schemeClr>
                </a:solidFill>
                <a:latin typeface="Segoe UI Black" panose="020B0A02040204020203" pitchFamily="34" charset="0"/>
                <a:ea typeface="Segoe UI Black" panose="020B0A02040204020203" pitchFamily="34" charset="0"/>
              </a:rPr>
              <a:t>ADVANTAGES:</a:t>
            </a:r>
          </a:p>
        </p:txBody>
      </p:sp>
      <p:sp>
        <p:nvSpPr>
          <p:cNvPr id="3" name="Content Placeholder 2">
            <a:extLst>
              <a:ext uri="{FF2B5EF4-FFF2-40B4-BE49-F238E27FC236}">
                <a16:creationId xmlns:a16="http://schemas.microsoft.com/office/drawing/2014/main" id="{F5F550EF-5A0C-1865-B78F-B4C79425E72F}"/>
              </a:ext>
            </a:extLst>
          </p:cNvPr>
          <p:cNvSpPr>
            <a:spLocks noGrp="1"/>
          </p:cNvSpPr>
          <p:nvPr>
            <p:ph idx="1"/>
          </p:nvPr>
        </p:nvSpPr>
        <p:spPr>
          <a:xfrm>
            <a:off x="838200" y="1352939"/>
            <a:ext cx="10515600" cy="4824024"/>
          </a:xfrm>
        </p:spPr>
        <p:txBody>
          <a:bodyPr>
            <a:normAutofit/>
          </a:bodyPr>
          <a:lstStyle/>
          <a:p>
            <a:pPr algn="l">
              <a:buFont typeface="Wingdings" panose="05000000000000000000" pitchFamily="2" charset="2"/>
              <a:buChar char="ü"/>
            </a:pPr>
            <a:r>
              <a:rPr lang="en-US" sz="2400" i="0" dirty="0">
                <a:solidFill>
                  <a:srgbClr val="292D3B"/>
                </a:solidFill>
                <a:effectLst/>
                <a:latin typeface="Times New Roman" panose="02020603050405020304" pitchFamily="18" charset="0"/>
                <a:cs typeface="Times New Roman" panose="02020603050405020304" pitchFamily="18" charset="0"/>
              </a:rPr>
              <a:t>Ability to modify the system the way you get used to instead of adjusting your processes to the new system functionality and, consequently, increase user adoption rates.</a:t>
            </a:r>
          </a:p>
          <a:p>
            <a:pPr algn="l">
              <a:buFont typeface="Wingdings" panose="05000000000000000000" pitchFamily="2" charset="2"/>
              <a:buChar char="ü"/>
            </a:pPr>
            <a:r>
              <a:rPr lang="en-US" sz="2400" i="0" dirty="0">
                <a:solidFill>
                  <a:srgbClr val="292D3B"/>
                </a:solidFill>
                <a:effectLst/>
                <a:latin typeface="Times New Roman" panose="02020603050405020304" pitchFamily="18" charset="0"/>
                <a:cs typeface="Times New Roman" panose="02020603050405020304" pitchFamily="18" charset="0"/>
              </a:rPr>
              <a:t>Easy integration of all real estate management systems with Salesforce without the risk of disrupting the pre-built features.</a:t>
            </a:r>
          </a:p>
          <a:p>
            <a:pPr algn="l">
              <a:buFont typeface="Wingdings" panose="05000000000000000000" pitchFamily="2" charset="2"/>
              <a:buChar char="ü"/>
            </a:pPr>
            <a:r>
              <a:rPr lang="en-US" sz="2400" i="0" dirty="0">
                <a:solidFill>
                  <a:srgbClr val="292D3B"/>
                </a:solidFill>
                <a:effectLst/>
                <a:latin typeface="Times New Roman" panose="02020603050405020304" pitchFamily="18" charset="0"/>
                <a:cs typeface="Times New Roman" panose="02020603050405020304" pitchFamily="18" charset="0"/>
              </a:rPr>
              <a:t>Almost infinite scalability of the solution exactly when you need it.</a:t>
            </a:r>
          </a:p>
          <a:p>
            <a:pPr algn="l">
              <a:buFont typeface="Wingdings" panose="05000000000000000000" pitchFamily="2" charset="2"/>
              <a:buChar char="ü"/>
            </a:pPr>
            <a:r>
              <a:rPr lang="en-US" sz="2400" i="0" dirty="0">
                <a:solidFill>
                  <a:srgbClr val="292D3B"/>
                </a:solidFill>
                <a:effectLst/>
                <a:latin typeface="Times New Roman" panose="02020603050405020304" pitchFamily="18" charset="0"/>
                <a:cs typeface="Times New Roman" panose="02020603050405020304" pitchFamily="18" charset="0"/>
              </a:rPr>
              <a:t>Ability to make the system interface as user-friendly as possible to simplify the transfer to a new system. Especially, if you migrate from another CRM system that your users have got accustomed to.</a:t>
            </a:r>
          </a:p>
          <a:p>
            <a:pPr algn="l">
              <a:buFont typeface="Wingdings" panose="05000000000000000000" pitchFamily="2" charset="2"/>
              <a:buChar char="ü"/>
            </a:pPr>
            <a:r>
              <a:rPr lang="en-US" sz="2400" i="0" dirty="0">
                <a:solidFill>
                  <a:srgbClr val="292D3B"/>
                </a:solidFill>
                <a:effectLst/>
                <a:latin typeface="Times New Roman" panose="02020603050405020304" pitchFamily="18" charset="0"/>
                <a:cs typeface="Times New Roman" panose="02020603050405020304" pitchFamily="18" charset="0"/>
              </a:rPr>
              <a:t>Possibility to get your system issues resolved faster and get in-time support from your Salesforce consultant and developer.</a:t>
            </a:r>
          </a:p>
          <a:p>
            <a:endParaRPr lang="en-IN" dirty="0"/>
          </a:p>
        </p:txBody>
      </p:sp>
    </p:spTree>
    <p:extLst>
      <p:ext uri="{BB962C8B-B14F-4D97-AF65-F5344CB8AC3E}">
        <p14:creationId xmlns:p14="http://schemas.microsoft.com/office/powerpoint/2010/main" val="1194074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DB9B-4F66-747F-DA1F-64DEBAB11248}"/>
              </a:ext>
            </a:extLst>
          </p:cNvPr>
          <p:cNvSpPr>
            <a:spLocks noGrp="1"/>
          </p:cNvSpPr>
          <p:nvPr>
            <p:ph type="title"/>
          </p:nvPr>
        </p:nvSpPr>
        <p:spPr>
          <a:xfrm>
            <a:off x="838200" y="581745"/>
            <a:ext cx="10058400" cy="1371600"/>
          </a:xfrm>
        </p:spPr>
        <p:txBody>
          <a:bodyPr>
            <a:normAutofit/>
          </a:bodyPr>
          <a:lstStyle/>
          <a:p>
            <a:r>
              <a:rPr lang="en-IN" sz="4000" dirty="0">
                <a:solidFill>
                  <a:schemeClr val="bg2">
                    <a:lumMod val="50000"/>
                  </a:schemeClr>
                </a:solidFill>
                <a:latin typeface="Segoe UI Black" panose="020B0A02040204020203" pitchFamily="34" charset="0"/>
                <a:ea typeface="Segoe UI Black" panose="020B0A02040204020203" pitchFamily="34" charset="0"/>
              </a:rPr>
              <a:t>DISADVANTAGES:</a:t>
            </a:r>
            <a:br>
              <a:rPr lang="en-IN" sz="4000" dirty="0">
                <a:latin typeface="Segoe UI Black" panose="020B0A02040204020203" pitchFamily="34" charset="0"/>
                <a:ea typeface="Segoe UI Black" panose="020B0A02040204020203" pitchFamily="34" charset="0"/>
              </a:rPr>
            </a:br>
            <a:endParaRPr lang="en-IN" sz="4000"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EA2A881D-2E0A-3318-6716-EC6E70BED5C8}"/>
              </a:ext>
            </a:extLst>
          </p:cNvPr>
          <p:cNvSpPr>
            <a:spLocks noGrp="1"/>
          </p:cNvSpPr>
          <p:nvPr>
            <p:ph idx="1"/>
          </p:nvPr>
        </p:nvSpPr>
        <p:spPr>
          <a:xfrm>
            <a:off x="838200" y="1418016"/>
            <a:ext cx="10515600" cy="5094612"/>
          </a:xfrm>
        </p:spPr>
        <p:txBody>
          <a:bodyPr>
            <a:normAutofit fontScale="92500"/>
          </a:bodyPr>
          <a:lstStyle/>
          <a:p>
            <a:pPr algn="l">
              <a:buFont typeface="Wingdings" panose="05000000000000000000" pitchFamily="2" charset="2"/>
              <a:buChar char="ü"/>
            </a:pPr>
            <a:r>
              <a:rPr lang="en-US" sz="3000" b="0" i="0" dirty="0">
                <a:solidFill>
                  <a:srgbClr val="292D3B"/>
                </a:solidFill>
                <a:effectLst/>
                <a:latin typeface="Times New Roman" panose="02020603050405020304" pitchFamily="18" charset="0"/>
                <a:cs typeface="Times New Roman" panose="02020603050405020304" pitchFamily="18" charset="0"/>
              </a:rPr>
              <a:t>Lack of specialists that have a deep understanding of property </a:t>
            </a:r>
            <a:r>
              <a:rPr lang="en-US" sz="3500" b="0" i="0" dirty="0">
                <a:solidFill>
                  <a:srgbClr val="292D3B"/>
                </a:solidFill>
                <a:effectLst/>
                <a:latin typeface="Times New Roman" panose="02020603050405020304" pitchFamily="18" charset="0"/>
                <a:cs typeface="Times New Roman" panose="02020603050405020304" pitchFamily="18" charset="0"/>
              </a:rPr>
              <a:t>management</a:t>
            </a:r>
            <a:r>
              <a:rPr lang="en-US" sz="3000" b="0" i="0" dirty="0">
                <a:solidFill>
                  <a:srgbClr val="292D3B"/>
                </a:solidFill>
                <a:effectLst/>
                <a:latin typeface="Times New Roman" panose="02020603050405020304" pitchFamily="18" charset="0"/>
                <a:cs typeface="Times New Roman" panose="02020603050405020304" pitchFamily="18" charset="0"/>
              </a:rPr>
              <a:t> business and its priorities.</a:t>
            </a:r>
          </a:p>
          <a:p>
            <a:pPr algn="l">
              <a:buFont typeface="Wingdings" panose="05000000000000000000" pitchFamily="2" charset="2"/>
              <a:buChar char="ü"/>
            </a:pPr>
            <a:r>
              <a:rPr lang="en-US" sz="3000" b="0" i="0" dirty="0">
                <a:solidFill>
                  <a:srgbClr val="292D3B"/>
                </a:solidFill>
                <a:effectLst/>
                <a:latin typeface="Times New Roman" panose="02020603050405020304" pitchFamily="18" charset="0"/>
                <a:cs typeface="Times New Roman" panose="02020603050405020304" pitchFamily="18" charset="0"/>
              </a:rPr>
              <a:t>Higher price if you look not only for technical skills but for industry expertise, especially in specific niches like property management.</a:t>
            </a:r>
          </a:p>
          <a:p>
            <a:pPr algn="l">
              <a:buFont typeface="Wingdings" panose="05000000000000000000" pitchFamily="2" charset="2"/>
              <a:buChar char="ü"/>
            </a:pPr>
            <a:r>
              <a:rPr lang="en-US" sz="3000" b="0" i="0" dirty="0">
                <a:solidFill>
                  <a:srgbClr val="292D3B"/>
                </a:solidFill>
                <a:effectLst/>
                <a:latin typeface="Times New Roman" panose="02020603050405020304" pitchFamily="18" charset="0"/>
                <a:cs typeface="Times New Roman" panose="02020603050405020304" pitchFamily="18" charset="0"/>
              </a:rPr>
              <a:t>Need for continuous platform improvement and maintenance with each Salesforce release to ensure that all custom features work as it has been planned.</a:t>
            </a:r>
          </a:p>
          <a:p>
            <a:pPr algn="l">
              <a:buFont typeface="Wingdings" panose="05000000000000000000" pitchFamily="2" charset="2"/>
              <a:buChar char="ü"/>
            </a:pPr>
            <a:r>
              <a:rPr lang="en-US" sz="3000" b="0" i="0" dirty="0">
                <a:solidFill>
                  <a:srgbClr val="292D3B"/>
                </a:solidFill>
                <a:effectLst/>
                <a:latin typeface="Times New Roman" panose="02020603050405020304" pitchFamily="18" charset="0"/>
                <a:cs typeface="Times New Roman" panose="02020603050405020304" pitchFamily="18" charset="0"/>
              </a:rPr>
              <a:t>Creation of custom user training material and workshops.</a:t>
            </a:r>
          </a:p>
          <a:p>
            <a:pPr algn="l">
              <a:buFont typeface="Wingdings" panose="05000000000000000000" pitchFamily="2" charset="2"/>
              <a:buChar char="ü"/>
            </a:pPr>
            <a:r>
              <a:rPr lang="en-US" sz="3000" b="0" i="0" dirty="0">
                <a:solidFill>
                  <a:srgbClr val="292D3B"/>
                </a:solidFill>
                <a:effectLst/>
                <a:latin typeface="Times New Roman" panose="02020603050405020304" pitchFamily="18" charset="0"/>
                <a:cs typeface="Times New Roman" panose="02020603050405020304" pitchFamily="18" charset="0"/>
              </a:rPr>
              <a:t>Documentation of every important product customization milestone.</a:t>
            </a:r>
          </a:p>
          <a:p>
            <a:endParaRPr lang="en-IN" dirty="0"/>
          </a:p>
        </p:txBody>
      </p:sp>
    </p:spTree>
    <p:extLst>
      <p:ext uri="{BB962C8B-B14F-4D97-AF65-F5344CB8AC3E}">
        <p14:creationId xmlns:p14="http://schemas.microsoft.com/office/powerpoint/2010/main" val="2344171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4A58-C6CD-D6EA-1920-E4448854A082}"/>
              </a:ext>
            </a:extLst>
          </p:cNvPr>
          <p:cNvSpPr>
            <a:spLocks noGrp="1"/>
          </p:cNvSpPr>
          <p:nvPr>
            <p:ph type="title"/>
          </p:nvPr>
        </p:nvSpPr>
        <p:spPr>
          <a:xfrm>
            <a:off x="964556" y="179408"/>
            <a:ext cx="10058400" cy="1371600"/>
          </a:xfrm>
        </p:spPr>
        <p:txBody>
          <a:bodyPr>
            <a:normAutofit/>
          </a:bodyPr>
          <a:lstStyle/>
          <a:p>
            <a:r>
              <a:rPr lang="en-IN" sz="3200" dirty="0">
                <a:latin typeface="Segoe UI Black" panose="020B0A02040204020203" pitchFamily="34" charset="0"/>
                <a:ea typeface="Segoe UI Black" panose="020B0A02040204020203" pitchFamily="34" charset="0"/>
              </a:rPr>
              <a:t>APPLICATIONS:</a:t>
            </a:r>
          </a:p>
        </p:txBody>
      </p:sp>
      <p:sp>
        <p:nvSpPr>
          <p:cNvPr id="3" name="Content Placeholder 2">
            <a:extLst>
              <a:ext uri="{FF2B5EF4-FFF2-40B4-BE49-F238E27FC236}">
                <a16:creationId xmlns:a16="http://schemas.microsoft.com/office/drawing/2014/main" id="{6E04F219-F585-F6C3-DD5D-BF5C0903E3C9}"/>
              </a:ext>
            </a:extLst>
          </p:cNvPr>
          <p:cNvSpPr>
            <a:spLocks noGrp="1"/>
          </p:cNvSpPr>
          <p:nvPr>
            <p:ph idx="1"/>
          </p:nvPr>
        </p:nvSpPr>
        <p:spPr>
          <a:xfrm>
            <a:off x="964556" y="1368128"/>
            <a:ext cx="10311115" cy="5489872"/>
          </a:xfrm>
        </p:spPr>
        <p:txBody>
          <a:bodyPr>
            <a:normAutofit fontScale="55000" lnSpcReduction="20000"/>
          </a:bodyPr>
          <a:lstStyle/>
          <a:p>
            <a:pPr>
              <a:buFont typeface="Wingdings" panose="05000000000000000000" pitchFamily="2" charset="2"/>
              <a:buChar char="Ø"/>
            </a:pPr>
            <a:r>
              <a:rPr lang="en-IN" sz="2900" dirty="0">
                <a:solidFill>
                  <a:srgbClr val="C00000"/>
                </a:solidFill>
                <a:latin typeface="Segoe UI Black" panose="020B0A02040204020203" pitchFamily="34" charset="0"/>
                <a:ea typeface="Segoe UI Black" panose="020B0A02040204020203" pitchFamily="34" charset="0"/>
              </a:rPr>
              <a:t>Lease agreement</a:t>
            </a:r>
          </a:p>
          <a:p>
            <a:pPr marL="0" indent="0">
              <a:buNone/>
            </a:pPr>
            <a:r>
              <a:rPr lang="en-US" sz="3300" b="0" i="0" dirty="0">
                <a:solidFill>
                  <a:srgbClr val="4D5156"/>
                </a:solidFill>
                <a:effectLst/>
                <a:latin typeface="Times New Roman" panose="02020603050405020304" pitchFamily="18" charset="0"/>
                <a:cs typeface="Times New Roman" panose="02020603050405020304" pitchFamily="18" charset="0"/>
              </a:rPr>
              <a:t>A lease agreement is an arrangement, made between two parties, that allows one of those parties to use an asset belonging to the owner. Typically, lease agreements are used for rental properties, but they are also used for rentals of vehicles, household appliances, construction equipment, and other items</a:t>
            </a:r>
            <a:r>
              <a:rPr lang="en-US" sz="3200" b="0" i="0" dirty="0">
                <a:solidFill>
                  <a:srgbClr val="4D5156"/>
                </a:solidFill>
                <a:effectLst/>
                <a:latin typeface="Times New Roman" panose="02020603050405020304" pitchFamily="18" charset="0"/>
                <a:cs typeface="Times New Roman" panose="02020603050405020304" pitchFamily="18" charset="0"/>
              </a:rPr>
              <a:t>.</a:t>
            </a:r>
            <a:endParaRPr lang="en-IN"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900" b="1" dirty="0">
                <a:solidFill>
                  <a:srgbClr val="C00000"/>
                </a:solidFill>
                <a:latin typeface="Segoe UI Black" panose="020B0A02040204020203" pitchFamily="34" charset="0"/>
                <a:ea typeface="Segoe UI Black" panose="020B0A02040204020203" pitchFamily="34" charset="0"/>
                <a:cs typeface="Times New Roman" panose="02020603050405020304" pitchFamily="18" charset="0"/>
              </a:rPr>
              <a:t>Rent collection</a:t>
            </a:r>
          </a:p>
          <a:p>
            <a:pPr marL="0" indent="0">
              <a:buNone/>
            </a:pPr>
            <a:r>
              <a:rPr lang="en-US" sz="3300" dirty="0">
                <a:solidFill>
                  <a:srgbClr val="2B2B2B"/>
                </a:solidFill>
                <a:latin typeface="Times New Roman" panose="02020603050405020304" pitchFamily="18" charset="0"/>
                <a:cs typeface="Times New Roman" panose="02020603050405020304" pitchFamily="18" charset="0"/>
              </a:rPr>
              <a:t>T</a:t>
            </a:r>
            <a:r>
              <a:rPr lang="en-US" sz="3300" b="0" i="0" dirty="0">
                <a:solidFill>
                  <a:srgbClr val="2B2B2B"/>
                </a:solidFill>
                <a:effectLst/>
                <a:latin typeface="Times New Roman" panose="02020603050405020304" pitchFamily="18" charset="0"/>
                <a:cs typeface="Times New Roman" panose="02020603050405020304" pitchFamily="18" charset="0"/>
              </a:rPr>
              <a:t>he relationship of a landlord to their tenant is hard to explain. The Indian real estate market is currently beaming with prospective renters, but how many landlords are willing to take the risk? Surprisingly, the numbers are strikingly low.</a:t>
            </a:r>
            <a:endParaRPr lang="en-IN"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900" dirty="0">
                <a:solidFill>
                  <a:srgbClr val="C00000"/>
                </a:solidFill>
                <a:latin typeface="Segoe UI Black" panose="020B0A02040204020203" pitchFamily="34" charset="0"/>
                <a:ea typeface="Segoe UI Black" panose="020B0A02040204020203" pitchFamily="34" charset="0"/>
                <a:cs typeface="Times New Roman" panose="02020603050405020304" pitchFamily="18" charset="0"/>
              </a:rPr>
              <a:t>Accounting service</a:t>
            </a:r>
          </a:p>
          <a:p>
            <a:pPr marL="0" indent="0">
              <a:buNone/>
            </a:pPr>
            <a:r>
              <a:rPr lang="en-US" sz="3300" b="0" i="0" dirty="0">
                <a:solidFill>
                  <a:srgbClr val="4D5156"/>
                </a:solidFill>
                <a:effectLst/>
                <a:latin typeface="Times New Roman" panose="02020603050405020304" pitchFamily="18" charset="0"/>
                <a:cs typeface="Times New Roman" panose="02020603050405020304" pitchFamily="18" charset="0"/>
              </a:rPr>
              <a:t>Accounting is without a doubt a crucial part of any business's operations. Further, accounting services include tax preparation and counseling, as well as tracking spending and earnings. </a:t>
            </a:r>
            <a:endParaRPr lang="en-IN"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900" dirty="0">
                <a:solidFill>
                  <a:srgbClr val="C00000"/>
                </a:solidFill>
                <a:latin typeface="Segoe UI Black" panose="020B0A02040204020203" pitchFamily="34" charset="0"/>
                <a:ea typeface="Segoe UI Black" panose="020B0A02040204020203" pitchFamily="34" charset="0"/>
                <a:cs typeface="Times New Roman" panose="02020603050405020304" pitchFamily="18" charset="0"/>
              </a:rPr>
              <a:t>Management Agreement </a:t>
            </a:r>
          </a:p>
          <a:p>
            <a:pPr marL="0" indent="0">
              <a:buNone/>
            </a:pPr>
            <a:r>
              <a:rPr lang="en-US" sz="3300" b="0" i="0" dirty="0">
                <a:solidFill>
                  <a:srgbClr val="4D5156"/>
                </a:solidFill>
                <a:effectLst/>
                <a:latin typeface="Times New Roman" panose="02020603050405020304" pitchFamily="18" charset="0"/>
                <a:cs typeface="Times New Roman" panose="02020603050405020304" pitchFamily="18" charset="0"/>
              </a:rPr>
              <a:t>A management agreement is a legal contract between two parties, typically between an owner and a manager, that outlines the terms and conditions of the management services that will be provided.</a:t>
            </a:r>
          </a:p>
          <a:p>
            <a:pPr>
              <a:buFont typeface="Wingdings" panose="05000000000000000000" pitchFamily="2" charset="2"/>
              <a:buChar char="Ø"/>
            </a:pPr>
            <a:r>
              <a:rPr lang="en-IN" sz="3300" dirty="0">
                <a:solidFill>
                  <a:srgbClr val="C00000"/>
                </a:solidFill>
                <a:latin typeface="Segoe UI Black" panose="020B0A02040204020203" pitchFamily="34" charset="0"/>
                <a:ea typeface="Segoe UI Black" panose="020B0A02040204020203" pitchFamily="34" charset="0"/>
                <a:cs typeface="Times New Roman" panose="02020603050405020304" pitchFamily="18" charset="0"/>
              </a:rPr>
              <a:t>Maintenances &amp; Repair  </a:t>
            </a:r>
          </a:p>
          <a:p>
            <a:pPr marL="0" indent="0">
              <a:buNone/>
            </a:pPr>
            <a:r>
              <a:rPr lang="en-US" sz="3300" b="0" i="0" dirty="0">
                <a:solidFill>
                  <a:srgbClr val="4D5156"/>
                </a:solidFill>
                <a:effectLst/>
                <a:latin typeface="Times New Roman" panose="02020603050405020304" pitchFamily="18" charset="0"/>
                <a:cs typeface="Times New Roman" panose="02020603050405020304" pitchFamily="18" charset="0"/>
              </a:rPr>
              <a:t>Repair and maintenance are used hand-in-hand, but they refer to different things in the asset management space. Repairs are restoration work for when an asset breaks, gets damaged, or stops working. </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937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0576-F209-62AF-A011-2E8566D44A15}"/>
              </a:ext>
            </a:extLst>
          </p:cNvPr>
          <p:cNvSpPr>
            <a:spLocks noGrp="1"/>
          </p:cNvSpPr>
          <p:nvPr>
            <p:ph type="title"/>
          </p:nvPr>
        </p:nvSpPr>
        <p:spPr>
          <a:xfrm>
            <a:off x="1066800" y="526847"/>
            <a:ext cx="10058400" cy="1371600"/>
          </a:xfrm>
        </p:spPr>
        <p:txBody>
          <a:bodyPr>
            <a:normAutofit/>
          </a:bodyPr>
          <a:lstStyle/>
          <a:p>
            <a:r>
              <a:rPr lang="en-IN" dirty="0">
                <a:latin typeface="Segoe UI Black" panose="020B0A02040204020203" pitchFamily="34" charset="0"/>
                <a:ea typeface="Segoe UI Black" panose="020B0A02040204020203" pitchFamily="34" charset="0"/>
              </a:rPr>
              <a:t>CONCLUSION</a:t>
            </a:r>
          </a:p>
        </p:txBody>
      </p:sp>
      <p:sp>
        <p:nvSpPr>
          <p:cNvPr id="3" name="Content Placeholder 2">
            <a:extLst>
              <a:ext uri="{FF2B5EF4-FFF2-40B4-BE49-F238E27FC236}">
                <a16:creationId xmlns:a16="http://schemas.microsoft.com/office/drawing/2014/main" id="{A825FDB6-C415-4B4F-E408-C311F1CD814A}"/>
              </a:ext>
            </a:extLst>
          </p:cNvPr>
          <p:cNvSpPr>
            <a:spLocks noGrp="1"/>
          </p:cNvSpPr>
          <p:nvPr>
            <p:ph idx="1"/>
          </p:nvPr>
        </p:nvSpPr>
        <p:spPr>
          <a:xfrm>
            <a:off x="1180618" y="1736201"/>
            <a:ext cx="9944582" cy="4375231"/>
          </a:xfrm>
        </p:spPr>
        <p:txBody>
          <a:bodyPr>
            <a:normAutofit fontScale="92500" lnSpcReduction="10000"/>
          </a:bodyPr>
          <a:lstStyle/>
          <a:p>
            <a:pPr marL="0" indent="0" algn="just">
              <a:buNone/>
            </a:pPr>
            <a:r>
              <a:rPr lang="en-US" sz="2800" b="0" i="0" dirty="0">
                <a:solidFill>
                  <a:srgbClr val="002060"/>
                </a:solidFill>
                <a:effectLst/>
                <a:latin typeface="Times New Roman" panose="02020603050405020304" pitchFamily="18" charset="0"/>
                <a:cs typeface="Times New Roman" panose="02020603050405020304" pitchFamily="18" charset="0"/>
              </a:rPr>
              <a:t>Property Management </a:t>
            </a:r>
            <a:r>
              <a:rPr lang="en-US" sz="2800" dirty="0">
                <a:solidFill>
                  <a:srgbClr val="002060"/>
                </a:solidFill>
                <a:latin typeface="Times New Roman" panose="02020603050405020304" pitchFamily="18" charset="0"/>
                <a:cs typeface="Times New Roman" panose="02020603050405020304" pitchFamily="18" charset="0"/>
              </a:rPr>
              <a:t>Application Using </a:t>
            </a:r>
            <a:r>
              <a:rPr lang="en-US" sz="2800" b="0" i="0" dirty="0">
                <a:solidFill>
                  <a:srgbClr val="002060"/>
                </a:solidFill>
                <a:effectLst/>
                <a:latin typeface="Times New Roman" panose="02020603050405020304" pitchFamily="18" charset="0"/>
                <a:cs typeface="Times New Roman" panose="02020603050405020304" pitchFamily="18" charset="0"/>
              </a:rPr>
              <a:t>Salesforce is a comprehensive tool with an exhausting list of benefits and, despite its seeming complexity that can overwhelm at first, can become the best friend for property manager’s. Each property management company can take advantage of the platform in its unique way due to its scalability and flexibility. And even if you don’t want to spend time tuning the standard functionality of Salesforce, you can leverage its advantages with pre-configured Salesforce solutions for property management. Once you are ready to welcome Salesforce into your real estate agency and simplify the process of its implementation, then our Salesforce consulting services will be the best fit for you.</a:t>
            </a:r>
          </a:p>
          <a:p>
            <a:endParaRPr lang="en-IN" dirty="0"/>
          </a:p>
        </p:txBody>
      </p:sp>
    </p:spTree>
    <p:extLst>
      <p:ext uri="{BB962C8B-B14F-4D97-AF65-F5344CB8AC3E}">
        <p14:creationId xmlns:p14="http://schemas.microsoft.com/office/powerpoint/2010/main" val="1609940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50DE-7A32-04C3-8436-ACD04269649C}"/>
              </a:ext>
            </a:extLst>
          </p:cNvPr>
          <p:cNvSpPr>
            <a:spLocks noGrp="1"/>
          </p:cNvSpPr>
          <p:nvPr>
            <p:ph type="title"/>
          </p:nvPr>
        </p:nvSpPr>
        <p:spPr>
          <a:xfrm>
            <a:off x="1197015" y="793065"/>
            <a:ext cx="10058400" cy="1371600"/>
          </a:xfrm>
        </p:spPr>
        <p:txBody>
          <a:bodyPr>
            <a:normAutofit/>
          </a:bodyPr>
          <a:lstStyle/>
          <a:p>
            <a:r>
              <a:rPr lang="en-IN" sz="4400" dirty="0">
                <a:latin typeface="Segoe UI Black" panose="020B0A02040204020203" pitchFamily="34" charset="0"/>
                <a:ea typeface="Segoe UI Black" panose="020B0A02040204020203" pitchFamily="34" charset="0"/>
              </a:rPr>
              <a:t>FUTURE SCOPE:</a:t>
            </a:r>
            <a:br>
              <a:rPr lang="en-IN" sz="4400" dirty="0">
                <a:latin typeface="Segoe UI Black" panose="020B0A02040204020203" pitchFamily="34" charset="0"/>
                <a:ea typeface="Segoe UI Black" panose="020B0A02040204020203" pitchFamily="34" charset="0"/>
              </a:rPr>
            </a:br>
            <a:endParaRPr lang="en-IN" sz="4400"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13A9E972-BB3D-3DE6-4A04-6233FE30F499}"/>
              </a:ext>
            </a:extLst>
          </p:cNvPr>
          <p:cNvSpPr>
            <a:spLocks noGrp="1"/>
          </p:cNvSpPr>
          <p:nvPr>
            <p:ph idx="1"/>
          </p:nvPr>
        </p:nvSpPr>
        <p:spPr>
          <a:xfrm>
            <a:off x="1197015" y="1636400"/>
            <a:ext cx="10058400" cy="4991975"/>
          </a:xfrm>
        </p:spPr>
        <p:txBody>
          <a:bodyPr>
            <a:normAutofit/>
          </a:bodyPr>
          <a:lstStyle/>
          <a:p>
            <a:pPr>
              <a:buFont typeface="Wingdings" panose="05000000000000000000" pitchFamily="2" charset="2"/>
              <a:buChar char="§"/>
            </a:pPr>
            <a:r>
              <a:rPr lang="en-US" sz="4800" dirty="0">
                <a:latin typeface="Times New Roman" panose="02020603050405020304" pitchFamily="18" charset="0"/>
                <a:cs typeface="Times New Roman" panose="02020603050405020304" pitchFamily="18" charset="0"/>
              </a:rPr>
              <a:t> </a:t>
            </a:r>
            <a:r>
              <a:rPr lang="en-US" sz="4800" dirty="0">
                <a:solidFill>
                  <a:schemeClr val="tx1">
                    <a:lumMod val="65000"/>
                    <a:lumOff val="35000"/>
                  </a:schemeClr>
                </a:solidFill>
                <a:latin typeface="Times New Roman" panose="02020603050405020304" pitchFamily="18" charset="0"/>
                <a:cs typeface="Times New Roman" panose="02020603050405020304" pitchFamily="18" charset="0"/>
              </a:rPr>
              <a:t>Opportunity for exercising the faculties or abilities; capacity for action.</a:t>
            </a:r>
          </a:p>
          <a:p>
            <a:pPr>
              <a:buFont typeface="Wingdings" panose="05000000000000000000" pitchFamily="2" charset="2"/>
              <a:buChar char="§"/>
            </a:pPr>
            <a:r>
              <a:rPr lang="en-US" sz="4800" dirty="0">
                <a:solidFill>
                  <a:schemeClr val="tx1">
                    <a:lumMod val="65000"/>
                    <a:lumOff val="35000"/>
                  </a:schemeClr>
                </a:solidFill>
                <a:latin typeface="Times New Roman" panose="02020603050405020304" pitchFamily="18" charset="0"/>
                <a:cs typeface="Times New Roman" panose="02020603050405020304" pitchFamily="18" charset="0"/>
              </a:rPr>
              <a:t> Range of view, perception, or grasp; outlook. 3 the area covered by an activity, topic, etc.; range.</a:t>
            </a:r>
            <a:endParaRPr lang="en-IN" sz="4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186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27F9-225E-0FEC-6492-151D609E948B}"/>
              </a:ext>
            </a:extLst>
          </p:cNvPr>
          <p:cNvSpPr>
            <a:spLocks noGrp="1"/>
          </p:cNvSpPr>
          <p:nvPr>
            <p:ph type="title"/>
          </p:nvPr>
        </p:nvSpPr>
        <p:spPr>
          <a:xfrm>
            <a:off x="1066800" y="2743200"/>
            <a:ext cx="10058400" cy="1371600"/>
          </a:xfrm>
        </p:spPr>
        <p:txBody>
          <a:bodyPr>
            <a:normAutofit/>
          </a:bodyPr>
          <a:lstStyle/>
          <a:p>
            <a:pPr algn="ctr"/>
            <a:r>
              <a:rPr lang="en-IN" sz="8000" dirty="0">
                <a:solidFill>
                  <a:srgbClr val="C00000"/>
                </a:solidFill>
                <a:latin typeface="MV Boli" panose="02000500030200090000" pitchFamily="2" charset="0"/>
                <a:cs typeface="MV Boli" panose="02000500030200090000" pitchFamily="2" charset="0"/>
              </a:rPr>
              <a:t>THANK YOU</a:t>
            </a:r>
          </a:p>
        </p:txBody>
      </p:sp>
    </p:spTree>
    <p:extLst>
      <p:ext uri="{BB962C8B-B14F-4D97-AF65-F5344CB8AC3E}">
        <p14:creationId xmlns:p14="http://schemas.microsoft.com/office/powerpoint/2010/main" val="102849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C2B3-889B-EE2F-A1F6-F2B6C774E480}"/>
              </a:ext>
            </a:extLst>
          </p:cNvPr>
          <p:cNvSpPr>
            <a:spLocks noGrp="1"/>
          </p:cNvSpPr>
          <p:nvPr>
            <p:ph type="title"/>
          </p:nvPr>
        </p:nvSpPr>
        <p:spPr>
          <a:xfrm>
            <a:off x="1216090" y="577279"/>
            <a:ext cx="10058400" cy="1371600"/>
          </a:xfrm>
        </p:spPr>
        <p:txBody>
          <a:bodyPr>
            <a:normAutofit/>
          </a:bodyPr>
          <a:lstStyle/>
          <a:p>
            <a:r>
              <a:rPr lang="en-IN" sz="3200" dirty="0">
                <a:latin typeface="Segoe UI Black" panose="020B0A02040204020203" pitchFamily="34" charset="0"/>
                <a:ea typeface="Segoe UI Black" panose="020B0A02040204020203" pitchFamily="34" charset="0"/>
              </a:rPr>
              <a:t>PURPOSE:</a:t>
            </a:r>
            <a:br>
              <a:rPr lang="en-IN" sz="3200" dirty="0">
                <a:latin typeface="Segoe UI Black" panose="020B0A02040204020203" pitchFamily="34" charset="0"/>
                <a:ea typeface="Segoe UI Black" panose="020B0A02040204020203" pitchFamily="34" charset="0"/>
              </a:rPr>
            </a:br>
            <a:endParaRPr lang="en-IN" sz="3200"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58A8C48A-F4FC-7CD5-297E-F6AED44813BA}"/>
              </a:ext>
            </a:extLst>
          </p:cNvPr>
          <p:cNvSpPr>
            <a:spLocks noGrp="1"/>
          </p:cNvSpPr>
          <p:nvPr>
            <p:ph idx="1"/>
          </p:nvPr>
        </p:nvSpPr>
        <p:spPr>
          <a:xfrm>
            <a:off x="1066800" y="1463039"/>
            <a:ext cx="10058400" cy="4817682"/>
          </a:xfrm>
        </p:spPr>
        <p:txBody>
          <a:bodyPr>
            <a:normAutofit fontScale="25000" lnSpcReduction="20000"/>
          </a:bodyPr>
          <a:lstStyle/>
          <a:p>
            <a:pPr algn="l"/>
            <a:r>
              <a:rPr lang="en-US" sz="14400" dirty="0">
                <a:solidFill>
                  <a:srgbClr val="111111"/>
                </a:solidFill>
                <a:latin typeface="Times New Roman" panose="02020603050405020304" pitchFamily="18" charset="0"/>
                <a:cs typeface="Times New Roman" panose="02020603050405020304" pitchFamily="18" charset="0"/>
              </a:rPr>
              <a:t> Property management application using salesforces is </a:t>
            </a:r>
            <a:r>
              <a:rPr lang="en-US" sz="14400" b="0" i="0" dirty="0">
                <a:solidFill>
                  <a:srgbClr val="111111"/>
                </a:solidFill>
                <a:effectLst/>
                <a:latin typeface="Times New Roman" panose="02020603050405020304" pitchFamily="18" charset="0"/>
                <a:cs typeface="Times New Roman" panose="02020603050405020304" pitchFamily="18" charset="0"/>
              </a:rPr>
              <a:t>usually work for the owners of investment properties such as apartment and condominium complexes, private home communities, shopping centers, and industrial parks.</a:t>
            </a:r>
          </a:p>
          <a:p>
            <a:r>
              <a:rPr lang="en-US" sz="14400" b="0" i="0" dirty="0">
                <a:solidFill>
                  <a:srgbClr val="111111"/>
                </a:solidFill>
                <a:effectLst/>
                <a:latin typeface="Times New Roman" panose="02020603050405020304" pitchFamily="18" charset="0"/>
                <a:cs typeface="Times New Roman" panose="02020603050405020304" pitchFamily="18" charset="0"/>
              </a:rPr>
              <a:t> Their main roles are to manage routine tasks delegated to them by the owners and to preserve the value of the properties that they manage while generating income.</a:t>
            </a:r>
          </a:p>
          <a:p>
            <a:endParaRPr lang="en-IN" dirty="0"/>
          </a:p>
        </p:txBody>
      </p:sp>
    </p:spTree>
    <p:extLst>
      <p:ext uri="{BB962C8B-B14F-4D97-AF65-F5344CB8AC3E}">
        <p14:creationId xmlns:p14="http://schemas.microsoft.com/office/powerpoint/2010/main" val="152532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B98C-F2C2-0762-971F-D4A6D00F7A81}"/>
              </a:ext>
            </a:extLst>
          </p:cNvPr>
          <p:cNvSpPr>
            <a:spLocks noGrp="1"/>
          </p:cNvSpPr>
          <p:nvPr>
            <p:ph type="title"/>
          </p:nvPr>
        </p:nvSpPr>
        <p:spPr>
          <a:xfrm>
            <a:off x="1449356" y="642594"/>
            <a:ext cx="10058400" cy="1371600"/>
          </a:xfrm>
        </p:spPr>
        <p:txBody>
          <a:bodyPr>
            <a:normAutofit/>
          </a:bodyPr>
          <a:lstStyle/>
          <a:p>
            <a:pPr algn="ctr"/>
            <a:r>
              <a:rPr lang="en-IN" sz="3600" dirty="0">
                <a:latin typeface="Segoe UI Black" panose="020B0A02040204020203" pitchFamily="34" charset="0"/>
                <a:ea typeface="Segoe UI Black" panose="020B0A02040204020203" pitchFamily="34" charset="0"/>
              </a:rPr>
              <a:t>EMPATHY MAP </a:t>
            </a:r>
            <a:br>
              <a:rPr lang="en-IN" dirty="0"/>
            </a:br>
            <a:endParaRPr lang="en-IN" dirty="0"/>
          </a:p>
        </p:txBody>
      </p:sp>
      <p:pic>
        <p:nvPicPr>
          <p:cNvPr id="13" name="Picture 12">
            <a:extLst>
              <a:ext uri="{FF2B5EF4-FFF2-40B4-BE49-F238E27FC236}">
                <a16:creationId xmlns:a16="http://schemas.microsoft.com/office/drawing/2014/main" id="{CBBB6565-2A1C-6EED-3489-2E4301B4C526}"/>
              </a:ext>
            </a:extLst>
          </p:cNvPr>
          <p:cNvPicPr>
            <a:picLocks noChangeAspect="1"/>
          </p:cNvPicPr>
          <p:nvPr/>
        </p:nvPicPr>
        <p:blipFill>
          <a:blip r:embed="rId2"/>
          <a:stretch>
            <a:fillRect/>
          </a:stretch>
        </p:blipFill>
        <p:spPr>
          <a:xfrm>
            <a:off x="3340358" y="1622848"/>
            <a:ext cx="6055568" cy="4414057"/>
          </a:xfrm>
          <a:prstGeom prst="rect">
            <a:avLst/>
          </a:prstGeom>
        </p:spPr>
      </p:pic>
    </p:spTree>
    <p:extLst>
      <p:ext uri="{BB962C8B-B14F-4D97-AF65-F5344CB8AC3E}">
        <p14:creationId xmlns:p14="http://schemas.microsoft.com/office/powerpoint/2010/main" val="35142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FCA8-27D6-944D-3025-739DB81D0CB1}"/>
              </a:ext>
            </a:extLst>
          </p:cNvPr>
          <p:cNvSpPr>
            <a:spLocks noGrp="1"/>
          </p:cNvSpPr>
          <p:nvPr>
            <p:ph type="title"/>
          </p:nvPr>
        </p:nvSpPr>
        <p:spPr/>
        <p:txBody>
          <a:bodyPr>
            <a:normAutofit/>
          </a:bodyPr>
          <a:lstStyle/>
          <a:p>
            <a:pPr algn="ctr"/>
            <a:r>
              <a:rPr lang="en-IN" sz="3600" dirty="0">
                <a:latin typeface="Segoe UI Black" panose="020B0A02040204020203" pitchFamily="34" charset="0"/>
                <a:ea typeface="Segoe UI Black" panose="020B0A02040204020203" pitchFamily="34" charset="0"/>
              </a:rPr>
              <a:t>IDEATION &amp; BRAINSTORMING MAP</a:t>
            </a:r>
          </a:p>
        </p:txBody>
      </p:sp>
      <p:pic>
        <p:nvPicPr>
          <p:cNvPr id="8" name="Content Placeholder 7">
            <a:extLst>
              <a:ext uri="{FF2B5EF4-FFF2-40B4-BE49-F238E27FC236}">
                <a16:creationId xmlns:a16="http://schemas.microsoft.com/office/drawing/2014/main" id="{E9AFDB1A-B91C-9F1A-D57F-050EAEE9362C}"/>
              </a:ext>
            </a:extLst>
          </p:cNvPr>
          <p:cNvPicPr>
            <a:picLocks noGrp="1" noChangeAspect="1"/>
          </p:cNvPicPr>
          <p:nvPr>
            <p:ph idx="1"/>
          </p:nvPr>
        </p:nvPicPr>
        <p:blipFill rotWithShape="1">
          <a:blip r:embed="rId2"/>
          <a:stretch/>
        </p:blipFill>
        <p:spPr>
          <a:xfrm>
            <a:off x="2643841" y="1875453"/>
            <a:ext cx="6904318" cy="4096139"/>
          </a:xfrm>
        </p:spPr>
      </p:pic>
    </p:spTree>
    <p:extLst>
      <p:ext uri="{BB962C8B-B14F-4D97-AF65-F5344CB8AC3E}">
        <p14:creationId xmlns:p14="http://schemas.microsoft.com/office/powerpoint/2010/main" val="215637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5B0F-8828-6B80-02BF-FD82F788FAE9}"/>
              </a:ext>
            </a:extLst>
          </p:cNvPr>
          <p:cNvSpPr>
            <a:spLocks noGrp="1"/>
          </p:cNvSpPr>
          <p:nvPr>
            <p:ph type="title"/>
          </p:nvPr>
        </p:nvSpPr>
        <p:spPr>
          <a:xfrm>
            <a:off x="838200" y="-167951"/>
            <a:ext cx="10515600" cy="1539551"/>
          </a:xfrm>
        </p:spPr>
        <p:txBody>
          <a:bodyPr>
            <a:normAutofit/>
          </a:bodyPr>
          <a:lstStyle/>
          <a:p>
            <a:pPr algn="ctr"/>
            <a:r>
              <a:rPr lang="en-IN" sz="3600" dirty="0">
                <a:solidFill>
                  <a:schemeClr val="accent1">
                    <a:lumMod val="50000"/>
                  </a:schemeClr>
                </a:solidFill>
                <a:latin typeface="Segoe UI Black" panose="020B0A02040204020203" pitchFamily="34" charset="0"/>
                <a:ea typeface="Segoe UI Black" panose="020B0A02040204020203" pitchFamily="34" charset="0"/>
              </a:rPr>
              <a:t>DATA MODEL </a:t>
            </a:r>
          </a:p>
        </p:txBody>
      </p:sp>
      <p:graphicFrame>
        <p:nvGraphicFramePr>
          <p:cNvPr id="7" name="Table 7">
            <a:extLst>
              <a:ext uri="{FF2B5EF4-FFF2-40B4-BE49-F238E27FC236}">
                <a16:creationId xmlns:a16="http://schemas.microsoft.com/office/drawing/2014/main" id="{40D5D983-C8D9-6204-860B-F9C2E8A631D3}"/>
              </a:ext>
            </a:extLst>
          </p:cNvPr>
          <p:cNvGraphicFramePr>
            <a:graphicFrameLocks noGrp="1"/>
          </p:cNvGraphicFramePr>
          <p:nvPr>
            <p:ph idx="1"/>
            <p:extLst>
              <p:ext uri="{D42A27DB-BD31-4B8C-83A1-F6EECF244321}">
                <p14:modId xmlns:p14="http://schemas.microsoft.com/office/powerpoint/2010/main" val="3649180342"/>
              </p:ext>
            </p:extLst>
          </p:nvPr>
        </p:nvGraphicFramePr>
        <p:xfrm>
          <a:off x="838200" y="979715"/>
          <a:ext cx="10515600" cy="5543831"/>
        </p:xfrm>
        <a:graphic>
          <a:graphicData uri="http://schemas.openxmlformats.org/drawingml/2006/table">
            <a:tbl>
              <a:tblPr firstRow="1" bandRow="1">
                <a:tableStyleId>{5940675A-B579-460E-94D1-54222C63F5DA}</a:tableStyleId>
              </a:tblPr>
              <a:tblGrid>
                <a:gridCol w="2567473">
                  <a:extLst>
                    <a:ext uri="{9D8B030D-6E8A-4147-A177-3AD203B41FA5}">
                      <a16:colId xmlns:a16="http://schemas.microsoft.com/office/drawing/2014/main" val="3102051346"/>
                    </a:ext>
                  </a:extLst>
                </a:gridCol>
                <a:gridCol w="7948127">
                  <a:extLst>
                    <a:ext uri="{9D8B030D-6E8A-4147-A177-3AD203B41FA5}">
                      <a16:colId xmlns:a16="http://schemas.microsoft.com/office/drawing/2014/main" val="3272539527"/>
                    </a:ext>
                  </a:extLst>
                </a:gridCol>
              </a:tblGrid>
              <a:tr h="877077">
                <a:tc>
                  <a:txBody>
                    <a:bodyPr/>
                    <a:lstStyle/>
                    <a:p>
                      <a:r>
                        <a:rPr lang="en-IN" dirty="0"/>
                        <a:t>Object Name</a:t>
                      </a:r>
                    </a:p>
                  </a:txBody>
                  <a:tcPr/>
                </a:tc>
                <a:tc>
                  <a:txBody>
                    <a:bodyPr/>
                    <a:lstStyle/>
                    <a:p>
                      <a:r>
                        <a:rPr lang="en-IN" dirty="0"/>
                        <a:t>Fields in the Object</a:t>
                      </a:r>
                    </a:p>
                  </a:txBody>
                  <a:tcPr/>
                </a:tc>
                <a:extLst>
                  <a:ext uri="{0D108BD9-81ED-4DB2-BD59-A6C34878D82A}">
                    <a16:rowId xmlns:a16="http://schemas.microsoft.com/office/drawing/2014/main" val="682370099"/>
                  </a:ext>
                </a:extLst>
              </a:tr>
              <a:tr h="1558212">
                <a:tc>
                  <a:txBody>
                    <a:bodyPr/>
                    <a:lstStyle/>
                    <a:p>
                      <a:r>
                        <a:rPr lang="en-IN" dirty="0"/>
                        <a:t>Object 1</a:t>
                      </a:r>
                    </a:p>
                  </a:txBody>
                  <a:tcPr/>
                </a:tc>
                <a:tc>
                  <a:txBody>
                    <a:bodyPr/>
                    <a:lstStyle/>
                    <a:p>
                      <a:endParaRPr lang="en-IN" dirty="0"/>
                    </a:p>
                  </a:txBody>
                  <a:tcPr/>
                </a:tc>
                <a:extLst>
                  <a:ext uri="{0D108BD9-81ED-4DB2-BD59-A6C34878D82A}">
                    <a16:rowId xmlns:a16="http://schemas.microsoft.com/office/drawing/2014/main" val="3179358506"/>
                  </a:ext>
                </a:extLst>
              </a:tr>
              <a:tr h="1537934">
                <a:tc>
                  <a:txBody>
                    <a:bodyPr/>
                    <a:lstStyle/>
                    <a:p>
                      <a:r>
                        <a:rPr lang="en-IN" dirty="0"/>
                        <a:t>Object 2</a:t>
                      </a:r>
                    </a:p>
                  </a:txBody>
                  <a:tcPr/>
                </a:tc>
                <a:tc>
                  <a:txBody>
                    <a:bodyPr/>
                    <a:lstStyle/>
                    <a:p>
                      <a:endParaRPr lang="en-IN" dirty="0"/>
                    </a:p>
                  </a:txBody>
                  <a:tcPr/>
                </a:tc>
                <a:extLst>
                  <a:ext uri="{0D108BD9-81ED-4DB2-BD59-A6C34878D82A}">
                    <a16:rowId xmlns:a16="http://schemas.microsoft.com/office/drawing/2014/main" val="305081565"/>
                  </a:ext>
                </a:extLst>
              </a:tr>
              <a:tr h="1570608">
                <a:tc>
                  <a:txBody>
                    <a:bodyPr/>
                    <a:lstStyle/>
                    <a:p>
                      <a:r>
                        <a:rPr lang="en-IN" dirty="0"/>
                        <a:t>Object 3</a:t>
                      </a:r>
                    </a:p>
                  </a:txBody>
                  <a:tcPr/>
                </a:tc>
                <a:tc>
                  <a:txBody>
                    <a:bodyPr/>
                    <a:lstStyle/>
                    <a:p>
                      <a:endParaRPr lang="en-IN" dirty="0"/>
                    </a:p>
                  </a:txBody>
                  <a:tcPr/>
                </a:tc>
                <a:extLst>
                  <a:ext uri="{0D108BD9-81ED-4DB2-BD59-A6C34878D82A}">
                    <a16:rowId xmlns:a16="http://schemas.microsoft.com/office/drawing/2014/main" val="775977060"/>
                  </a:ext>
                </a:extLst>
              </a:tr>
            </a:tbl>
          </a:graphicData>
        </a:graphic>
      </p:graphicFrame>
      <p:graphicFrame>
        <p:nvGraphicFramePr>
          <p:cNvPr id="8" name="Table 8">
            <a:extLst>
              <a:ext uri="{FF2B5EF4-FFF2-40B4-BE49-F238E27FC236}">
                <a16:creationId xmlns:a16="http://schemas.microsoft.com/office/drawing/2014/main" id="{A3FB2A33-77EA-D92C-5A9D-8C298F27CF58}"/>
              </a:ext>
            </a:extLst>
          </p:cNvPr>
          <p:cNvGraphicFramePr>
            <a:graphicFrameLocks noGrp="1"/>
          </p:cNvGraphicFramePr>
          <p:nvPr>
            <p:extLst>
              <p:ext uri="{D42A27DB-BD31-4B8C-83A1-F6EECF244321}">
                <p14:modId xmlns:p14="http://schemas.microsoft.com/office/powerpoint/2010/main" val="910698919"/>
              </p:ext>
            </p:extLst>
          </p:nvPr>
        </p:nvGraphicFramePr>
        <p:xfrm>
          <a:off x="4068144" y="2060099"/>
          <a:ext cx="6727372" cy="1108734"/>
        </p:xfrm>
        <a:graphic>
          <a:graphicData uri="http://schemas.openxmlformats.org/drawingml/2006/table">
            <a:tbl>
              <a:tblPr firstRow="1" bandRow="1">
                <a:tableStyleId>{5940675A-B579-460E-94D1-54222C63F5DA}</a:tableStyleId>
              </a:tblPr>
              <a:tblGrid>
                <a:gridCol w="3363686">
                  <a:extLst>
                    <a:ext uri="{9D8B030D-6E8A-4147-A177-3AD203B41FA5}">
                      <a16:colId xmlns:a16="http://schemas.microsoft.com/office/drawing/2014/main" val="3241095563"/>
                    </a:ext>
                  </a:extLst>
                </a:gridCol>
                <a:gridCol w="3363686">
                  <a:extLst>
                    <a:ext uri="{9D8B030D-6E8A-4147-A177-3AD203B41FA5}">
                      <a16:colId xmlns:a16="http://schemas.microsoft.com/office/drawing/2014/main" val="1427396448"/>
                    </a:ext>
                  </a:extLst>
                </a:gridCol>
              </a:tblGrid>
              <a:tr h="377214">
                <a:tc>
                  <a:txBody>
                    <a:bodyPr/>
                    <a:lstStyle/>
                    <a:p>
                      <a:r>
                        <a:rPr lang="en-IN" dirty="0"/>
                        <a:t>Field Label </a:t>
                      </a:r>
                    </a:p>
                  </a:txBody>
                  <a:tcPr/>
                </a:tc>
                <a:tc>
                  <a:txBody>
                    <a:bodyPr/>
                    <a:lstStyle/>
                    <a:p>
                      <a:r>
                        <a:rPr lang="en-IN" dirty="0"/>
                        <a:t>Data Type</a:t>
                      </a:r>
                    </a:p>
                  </a:txBody>
                  <a:tcPr/>
                </a:tc>
                <a:extLst>
                  <a:ext uri="{0D108BD9-81ED-4DB2-BD59-A6C34878D82A}">
                    <a16:rowId xmlns:a16="http://schemas.microsoft.com/office/drawing/2014/main" val="1907672838"/>
                  </a:ext>
                </a:extLst>
              </a:tr>
              <a:tr h="365760">
                <a:tc>
                  <a:txBody>
                    <a:bodyPr/>
                    <a:lstStyle/>
                    <a:p>
                      <a:r>
                        <a:rPr lang="en-IN" dirty="0"/>
                        <a:t>Buy </a:t>
                      </a:r>
                    </a:p>
                  </a:txBody>
                  <a:tcPr/>
                </a:tc>
                <a:tc>
                  <a:txBody>
                    <a:bodyPr/>
                    <a:lstStyle/>
                    <a:p>
                      <a:r>
                        <a:rPr lang="en-IN" dirty="0"/>
                        <a:t>Percentage</a:t>
                      </a:r>
                    </a:p>
                  </a:txBody>
                  <a:tcPr/>
                </a:tc>
                <a:extLst>
                  <a:ext uri="{0D108BD9-81ED-4DB2-BD59-A6C34878D82A}">
                    <a16:rowId xmlns:a16="http://schemas.microsoft.com/office/drawing/2014/main" val="481347595"/>
                  </a:ext>
                </a:extLst>
              </a:tr>
              <a:tr h="36576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792677496"/>
                  </a:ext>
                </a:extLst>
              </a:tr>
            </a:tbl>
          </a:graphicData>
        </a:graphic>
      </p:graphicFrame>
      <p:graphicFrame>
        <p:nvGraphicFramePr>
          <p:cNvPr id="9" name="Table 9">
            <a:extLst>
              <a:ext uri="{FF2B5EF4-FFF2-40B4-BE49-F238E27FC236}">
                <a16:creationId xmlns:a16="http://schemas.microsoft.com/office/drawing/2014/main" id="{73809E13-2023-34C6-EFDF-CEA628AB5B7E}"/>
              </a:ext>
            </a:extLst>
          </p:cNvPr>
          <p:cNvGraphicFramePr>
            <a:graphicFrameLocks noGrp="1"/>
          </p:cNvGraphicFramePr>
          <p:nvPr>
            <p:extLst>
              <p:ext uri="{D42A27DB-BD31-4B8C-83A1-F6EECF244321}">
                <p14:modId xmlns:p14="http://schemas.microsoft.com/office/powerpoint/2010/main" val="709592519"/>
              </p:ext>
            </p:extLst>
          </p:nvPr>
        </p:nvGraphicFramePr>
        <p:xfrm>
          <a:off x="4068144" y="3689168"/>
          <a:ext cx="6727372" cy="1097280"/>
        </p:xfrm>
        <a:graphic>
          <a:graphicData uri="http://schemas.openxmlformats.org/drawingml/2006/table">
            <a:tbl>
              <a:tblPr firstRow="1" bandRow="1">
                <a:tableStyleId>{5940675A-B579-460E-94D1-54222C63F5DA}</a:tableStyleId>
              </a:tblPr>
              <a:tblGrid>
                <a:gridCol w="3368354">
                  <a:extLst>
                    <a:ext uri="{9D8B030D-6E8A-4147-A177-3AD203B41FA5}">
                      <a16:colId xmlns:a16="http://schemas.microsoft.com/office/drawing/2014/main" val="1158552758"/>
                    </a:ext>
                  </a:extLst>
                </a:gridCol>
                <a:gridCol w="3359018">
                  <a:extLst>
                    <a:ext uri="{9D8B030D-6E8A-4147-A177-3AD203B41FA5}">
                      <a16:colId xmlns:a16="http://schemas.microsoft.com/office/drawing/2014/main" val="3677420020"/>
                    </a:ext>
                  </a:extLst>
                </a:gridCol>
              </a:tblGrid>
              <a:tr h="335902">
                <a:tc>
                  <a:txBody>
                    <a:bodyPr/>
                    <a:lstStyle/>
                    <a:p>
                      <a:r>
                        <a:rPr lang="en-IN" dirty="0"/>
                        <a:t>Field Label</a:t>
                      </a:r>
                    </a:p>
                  </a:txBody>
                  <a:tcPr/>
                </a:tc>
                <a:tc>
                  <a:txBody>
                    <a:bodyPr/>
                    <a:lstStyle/>
                    <a:p>
                      <a:r>
                        <a:rPr lang="en-IN" dirty="0"/>
                        <a:t>Data Type </a:t>
                      </a:r>
                    </a:p>
                  </a:txBody>
                  <a:tcPr/>
                </a:tc>
                <a:extLst>
                  <a:ext uri="{0D108BD9-81ED-4DB2-BD59-A6C34878D82A}">
                    <a16:rowId xmlns:a16="http://schemas.microsoft.com/office/drawing/2014/main" val="1263774273"/>
                  </a:ext>
                </a:extLst>
              </a:tr>
              <a:tr h="310748">
                <a:tc>
                  <a:txBody>
                    <a:bodyPr/>
                    <a:lstStyle/>
                    <a:p>
                      <a:r>
                        <a:rPr lang="en-IN" dirty="0"/>
                        <a:t>Rent</a:t>
                      </a:r>
                    </a:p>
                  </a:txBody>
                  <a:tcPr/>
                </a:tc>
                <a:tc>
                  <a:txBody>
                    <a:bodyPr/>
                    <a:lstStyle/>
                    <a:p>
                      <a:r>
                        <a:rPr lang="en-IN" dirty="0"/>
                        <a:t>Text</a:t>
                      </a:r>
                    </a:p>
                  </a:txBody>
                  <a:tcPr/>
                </a:tc>
                <a:extLst>
                  <a:ext uri="{0D108BD9-81ED-4DB2-BD59-A6C34878D82A}">
                    <a16:rowId xmlns:a16="http://schemas.microsoft.com/office/drawing/2014/main" val="4160100415"/>
                  </a:ext>
                </a:extLst>
              </a:tr>
              <a:tr h="310748">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83591887"/>
                  </a:ext>
                </a:extLst>
              </a:tr>
            </a:tbl>
          </a:graphicData>
        </a:graphic>
      </p:graphicFrame>
      <p:graphicFrame>
        <p:nvGraphicFramePr>
          <p:cNvPr id="11" name="Table 11">
            <a:extLst>
              <a:ext uri="{FF2B5EF4-FFF2-40B4-BE49-F238E27FC236}">
                <a16:creationId xmlns:a16="http://schemas.microsoft.com/office/drawing/2014/main" id="{C5A085AF-41E6-5C9B-BB4D-722A09E907E4}"/>
              </a:ext>
            </a:extLst>
          </p:cNvPr>
          <p:cNvGraphicFramePr>
            <a:graphicFrameLocks noGrp="1"/>
          </p:cNvGraphicFramePr>
          <p:nvPr>
            <p:extLst>
              <p:ext uri="{D42A27DB-BD31-4B8C-83A1-F6EECF244321}">
                <p14:modId xmlns:p14="http://schemas.microsoft.com/office/powerpoint/2010/main" val="4156157349"/>
              </p:ext>
            </p:extLst>
          </p:nvPr>
        </p:nvGraphicFramePr>
        <p:xfrm>
          <a:off x="4068144" y="5168342"/>
          <a:ext cx="6727372" cy="1207305"/>
        </p:xfrm>
        <a:graphic>
          <a:graphicData uri="http://schemas.openxmlformats.org/drawingml/2006/table">
            <a:tbl>
              <a:tblPr firstRow="1" bandRow="1">
                <a:tableStyleId>{5940675A-B579-460E-94D1-54222C63F5DA}</a:tableStyleId>
              </a:tblPr>
              <a:tblGrid>
                <a:gridCol w="3349884">
                  <a:extLst>
                    <a:ext uri="{9D8B030D-6E8A-4147-A177-3AD203B41FA5}">
                      <a16:colId xmlns:a16="http://schemas.microsoft.com/office/drawing/2014/main" val="1500823375"/>
                    </a:ext>
                  </a:extLst>
                </a:gridCol>
                <a:gridCol w="3377488">
                  <a:extLst>
                    <a:ext uri="{9D8B030D-6E8A-4147-A177-3AD203B41FA5}">
                      <a16:colId xmlns:a16="http://schemas.microsoft.com/office/drawing/2014/main" val="3401433701"/>
                    </a:ext>
                  </a:extLst>
                </a:gridCol>
              </a:tblGrid>
              <a:tr h="402435">
                <a:tc>
                  <a:txBody>
                    <a:bodyPr/>
                    <a:lstStyle/>
                    <a:p>
                      <a:r>
                        <a:rPr lang="en-IN" dirty="0"/>
                        <a:t>Field Label</a:t>
                      </a:r>
                    </a:p>
                  </a:txBody>
                  <a:tcPr/>
                </a:tc>
                <a:tc>
                  <a:txBody>
                    <a:bodyPr/>
                    <a:lstStyle/>
                    <a:p>
                      <a:r>
                        <a:rPr lang="en-IN" dirty="0"/>
                        <a:t>Data Type</a:t>
                      </a:r>
                    </a:p>
                  </a:txBody>
                  <a:tcPr/>
                </a:tc>
                <a:extLst>
                  <a:ext uri="{0D108BD9-81ED-4DB2-BD59-A6C34878D82A}">
                    <a16:rowId xmlns:a16="http://schemas.microsoft.com/office/drawing/2014/main" val="3123357997"/>
                  </a:ext>
                </a:extLst>
              </a:tr>
              <a:tr h="402435">
                <a:tc>
                  <a:txBody>
                    <a:bodyPr/>
                    <a:lstStyle/>
                    <a:p>
                      <a:r>
                        <a:rPr lang="en-IN" dirty="0"/>
                        <a:t>Loan</a:t>
                      </a:r>
                    </a:p>
                  </a:txBody>
                  <a:tcPr/>
                </a:tc>
                <a:tc>
                  <a:txBody>
                    <a:bodyPr/>
                    <a:lstStyle/>
                    <a:p>
                      <a:r>
                        <a:rPr lang="en-IN" dirty="0"/>
                        <a:t>Number</a:t>
                      </a:r>
                    </a:p>
                  </a:txBody>
                  <a:tcPr/>
                </a:tc>
                <a:extLst>
                  <a:ext uri="{0D108BD9-81ED-4DB2-BD59-A6C34878D82A}">
                    <a16:rowId xmlns:a16="http://schemas.microsoft.com/office/drawing/2014/main" val="2972716537"/>
                  </a:ext>
                </a:extLst>
              </a:tr>
              <a:tr h="40243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79118835"/>
                  </a:ext>
                </a:extLst>
              </a:tr>
            </a:tbl>
          </a:graphicData>
        </a:graphic>
      </p:graphicFrame>
    </p:spTree>
    <p:extLst>
      <p:ext uri="{BB962C8B-B14F-4D97-AF65-F5344CB8AC3E}">
        <p14:creationId xmlns:p14="http://schemas.microsoft.com/office/powerpoint/2010/main" val="303521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DDB7-D4C9-453C-CD05-A906884A244D}"/>
              </a:ext>
            </a:extLst>
          </p:cNvPr>
          <p:cNvSpPr>
            <a:spLocks noGrp="1"/>
          </p:cNvSpPr>
          <p:nvPr>
            <p:ph type="title"/>
          </p:nvPr>
        </p:nvSpPr>
        <p:spPr>
          <a:xfrm>
            <a:off x="1066800" y="255659"/>
            <a:ext cx="10058400" cy="1371600"/>
          </a:xfrm>
        </p:spPr>
        <p:txBody>
          <a:bodyPr>
            <a:normAutofit/>
          </a:bodyPr>
          <a:lstStyle/>
          <a:p>
            <a:r>
              <a:rPr lang="en-IN" sz="2800" dirty="0">
                <a:solidFill>
                  <a:schemeClr val="accent1">
                    <a:lumMod val="50000"/>
                  </a:schemeClr>
                </a:solidFill>
                <a:latin typeface="Segoe UI Black" panose="020B0A02040204020203" pitchFamily="34" charset="0"/>
                <a:ea typeface="Segoe UI Black" panose="020B0A02040204020203" pitchFamily="34" charset="0"/>
              </a:rPr>
              <a:t>MILESTONE:1</a:t>
            </a:r>
          </a:p>
        </p:txBody>
      </p:sp>
      <p:sp>
        <p:nvSpPr>
          <p:cNvPr id="3" name="Content Placeholder 2">
            <a:extLst>
              <a:ext uri="{FF2B5EF4-FFF2-40B4-BE49-F238E27FC236}">
                <a16:creationId xmlns:a16="http://schemas.microsoft.com/office/drawing/2014/main" id="{6B250621-7B56-104F-106E-13D1CDB835F8}"/>
              </a:ext>
            </a:extLst>
          </p:cNvPr>
          <p:cNvSpPr>
            <a:spLocks noGrp="1"/>
          </p:cNvSpPr>
          <p:nvPr>
            <p:ph idx="1"/>
          </p:nvPr>
        </p:nvSpPr>
        <p:spPr>
          <a:xfrm>
            <a:off x="1066800" y="1366002"/>
            <a:ext cx="10058400" cy="393192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Activity1: Creating Developer Account</a:t>
            </a:r>
          </a:p>
          <a:p>
            <a:pPr marL="0" indent="0">
              <a:buNone/>
            </a:pPr>
            <a:r>
              <a:rPr lang="en-IN" sz="2000" dirty="0"/>
              <a:t> </a:t>
            </a:r>
          </a:p>
        </p:txBody>
      </p:sp>
      <p:pic>
        <p:nvPicPr>
          <p:cNvPr id="5" name="Picture 4">
            <a:extLst>
              <a:ext uri="{FF2B5EF4-FFF2-40B4-BE49-F238E27FC236}">
                <a16:creationId xmlns:a16="http://schemas.microsoft.com/office/drawing/2014/main" id="{1AEF78DD-E198-CAC5-E832-4258EB6DC721}"/>
              </a:ext>
            </a:extLst>
          </p:cNvPr>
          <p:cNvPicPr>
            <a:picLocks noChangeAspect="1"/>
          </p:cNvPicPr>
          <p:nvPr/>
        </p:nvPicPr>
        <p:blipFill>
          <a:blip r:embed="rId2"/>
          <a:stretch>
            <a:fillRect/>
          </a:stretch>
        </p:blipFill>
        <p:spPr>
          <a:xfrm>
            <a:off x="2646625" y="2096572"/>
            <a:ext cx="6562846" cy="4033639"/>
          </a:xfrm>
          <a:prstGeom prst="rect">
            <a:avLst/>
          </a:prstGeom>
        </p:spPr>
      </p:pic>
    </p:spTree>
    <p:extLst>
      <p:ext uri="{BB962C8B-B14F-4D97-AF65-F5344CB8AC3E}">
        <p14:creationId xmlns:p14="http://schemas.microsoft.com/office/powerpoint/2010/main" val="152153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CA94-5649-9BDB-E9A5-B683635F4186}"/>
              </a:ext>
            </a:extLst>
          </p:cNvPr>
          <p:cNvSpPr>
            <a:spLocks noGrp="1"/>
          </p:cNvSpPr>
          <p:nvPr>
            <p:ph type="title"/>
          </p:nvPr>
        </p:nvSpPr>
        <p:spPr>
          <a:xfrm>
            <a:off x="950168" y="337673"/>
            <a:ext cx="10515600" cy="1695169"/>
          </a:xfrm>
        </p:spPr>
        <p:txBody>
          <a:bodyPr anchor="ctr">
            <a:normAutofit fontScale="90000"/>
          </a:bodyPr>
          <a:lstStyle/>
          <a:p>
            <a:pPr>
              <a:lnSpc>
                <a:spcPct val="100000"/>
              </a:lnSpc>
            </a:pPr>
            <a:br>
              <a:rPr lang="en-IN" sz="3600" dirty="0"/>
            </a:br>
            <a:r>
              <a:rPr lang="en-IN" sz="3100" dirty="0">
                <a:solidFill>
                  <a:schemeClr val="accent2">
                    <a:lumMod val="50000"/>
                  </a:schemeClr>
                </a:solidFill>
                <a:latin typeface="Segoe UI Black" panose="020B0A02040204020203" pitchFamily="34" charset="0"/>
                <a:ea typeface="Segoe UI Black" panose="020B0A02040204020203" pitchFamily="34" charset="0"/>
              </a:rPr>
              <a:t>MILESTONE -2: </a:t>
            </a:r>
            <a:r>
              <a:rPr lang="en-IN" sz="3100" dirty="0">
                <a:solidFill>
                  <a:schemeClr val="tx1"/>
                </a:solidFill>
                <a:latin typeface="Segoe UI Black" panose="020B0A02040204020203" pitchFamily="34" charset="0"/>
                <a:ea typeface="Segoe UI Black" panose="020B0A02040204020203" pitchFamily="34" charset="0"/>
              </a:rPr>
              <a:t>Object </a:t>
            </a:r>
            <a:br>
              <a:rPr lang="en-IN" sz="3600" dirty="0"/>
            </a:br>
            <a:r>
              <a:rPr lang="en-US" sz="2200" dirty="0">
                <a:latin typeface="Times New Roman" panose="02020603050405020304" pitchFamily="18" charset="0"/>
                <a:cs typeface="Times New Roman" panose="02020603050405020304" pitchFamily="18" charset="0"/>
              </a:rPr>
              <a:t>Salesforce objects are database tables that permit you to store data that is specific to an organization</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Activity 1: Create an object </a:t>
            </a:r>
            <a:br>
              <a:rPr lang="en-US" sz="22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44313D8-81FA-D157-A894-AE8111C03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075" y="2032842"/>
            <a:ext cx="9087850" cy="4105470"/>
          </a:xfrm>
        </p:spPr>
      </p:pic>
    </p:spTree>
    <p:extLst>
      <p:ext uri="{BB962C8B-B14F-4D97-AF65-F5344CB8AC3E}">
        <p14:creationId xmlns:p14="http://schemas.microsoft.com/office/powerpoint/2010/main" val="3020787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441</TotalTime>
  <Words>1470</Words>
  <Application>Microsoft Office PowerPoint</Application>
  <PresentationFormat>Widescreen</PresentationFormat>
  <Paragraphs>127</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Bahnschrift Condensed</vt:lpstr>
      <vt:lpstr>Century Gothic</vt:lpstr>
      <vt:lpstr>Comic Sans MS</vt:lpstr>
      <vt:lpstr>Garamond</vt:lpstr>
      <vt:lpstr>MV Boli</vt:lpstr>
      <vt:lpstr>Segoe UI Black</vt:lpstr>
      <vt:lpstr>Times New Roman</vt:lpstr>
      <vt:lpstr>Wingdings</vt:lpstr>
      <vt:lpstr>Savon</vt:lpstr>
      <vt:lpstr>WELCOME</vt:lpstr>
      <vt:lpstr>PROPERTY MANAGEMENT APPLICATION USING SALES FORCE </vt:lpstr>
      <vt:lpstr>INDRODUTION:</vt:lpstr>
      <vt:lpstr>PURPOSE: </vt:lpstr>
      <vt:lpstr>EMPATHY MAP  </vt:lpstr>
      <vt:lpstr>IDEATION &amp; BRAINSTORMING MAP</vt:lpstr>
      <vt:lpstr>DATA MODEL </vt:lpstr>
      <vt:lpstr>MILESTONE:1</vt:lpstr>
      <vt:lpstr> MILESTONE -2: Object  Salesforce objects are database tables that permit you to store data that is specific to an organization.  Activity 1: Create an object  </vt:lpstr>
      <vt:lpstr>Activity 2: Create Object buy   </vt:lpstr>
      <vt:lpstr>  Activity 3:              Create Object Rent                                   Create Object Loan           </vt:lpstr>
      <vt:lpstr>MILESTONE 3: Tab                     Activity 1: Create Lightning Tab</vt:lpstr>
      <vt:lpstr>Activity 2: To create a Tab:(Buy)</vt:lpstr>
      <vt:lpstr>Activity 3: To create a Tab:(Rent)</vt:lpstr>
      <vt:lpstr>Activity 4: To create a Tab:(Loan)</vt:lpstr>
      <vt:lpstr>MILESTONE - 4: The Lightning App An app is a collection of items that work together to serve a particular function. In Lightning Experience, Lightning apps give your users access to sets of objects, tabs, and other items all in one convenient bundle in the navigation bar.</vt:lpstr>
      <vt:lpstr>Milestone-5: Fields When we talk about Salesforce, Fields represent the data stored in the columns of a relational database. It can also hold any valuable information that you require for a specific object. Hence,the overall searching, deletion, and editing of the records become simpler and quicker.</vt:lpstr>
      <vt:lpstr>Activity 2: Create Field for Buy</vt:lpstr>
      <vt:lpstr>Activity 3: Create Field for Rent</vt:lpstr>
      <vt:lpstr>Activity 4: Create Field for Loan</vt:lpstr>
      <vt:lpstr>Activity2: For Object Buy</vt:lpstr>
      <vt:lpstr>Activity3: Create Field for Rent</vt:lpstr>
      <vt:lpstr>Activity4: Create Field for Loan</vt:lpstr>
      <vt:lpstr>Milestone-6: Profile</vt:lpstr>
      <vt:lpstr>Activity 1: Create a New Profile </vt:lpstr>
      <vt:lpstr>Activity 2: Create Marketing  </vt:lpstr>
      <vt:lpstr>Activity 3: Create Sales </vt:lpstr>
      <vt:lpstr>Milestone-7: New User </vt:lpstr>
      <vt:lpstr>Milestone-8: Permission Set </vt:lpstr>
      <vt:lpstr>Milestone-9: Setup For OWD </vt:lpstr>
      <vt:lpstr>Milestone-10: Report </vt:lpstr>
      <vt:lpstr>Milestone11: Dashboards </vt:lpstr>
      <vt:lpstr>Trialhead Profile Public URL </vt:lpstr>
      <vt:lpstr>ADVANTAGES:</vt:lpstr>
      <vt:lpstr>DISADVANTAGES: </vt:lpstr>
      <vt:lpstr>APPLICATIONS:</vt:lpstr>
      <vt:lpstr>CONCLUSION</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Shobarnica M</dc:creator>
  <cp:lastModifiedBy>Shobarnica M</cp:lastModifiedBy>
  <cp:revision>5</cp:revision>
  <dcterms:created xsi:type="dcterms:W3CDTF">2023-04-19T23:50:41Z</dcterms:created>
  <dcterms:modified xsi:type="dcterms:W3CDTF">2023-04-21T23:15:44Z</dcterms:modified>
</cp:coreProperties>
</file>