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0" r:id="rId5"/>
    <p:sldId id="271" r:id="rId6"/>
    <p:sldId id="272" r:id="rId7"/>
    <p:sldId id="273" r:id="rId8"/>
    <p:sldId id="274" r:id="rId9"/>
    <p:sldId id="275" r:id="rId10"/>
    <p:sldId id="276" r:id="rId11"/>
    <p:sldId id="277" r:id="rId12"/>
    <p:sldId id="269"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Montserrat Classic" panose="020B0604020202020204" charset="0"/>
      <p:regular r:id="rId18"/>
    </p:embeddedFont>
    <p:embeddedFont>
      <p:font typeface="Montserrat Classic Bold" panose="020B0604020202020204" charset="0"/>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216" y="54"/>
      </p:cViewPr>
      <p:guideLst>
        <p:guide orient="horz" pos="2160"/>
        <p:guide pos="288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11642">
            <a:off x="11120480" y="1055557"/>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4318441" y="9258300"/>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943100"/>
            <a:ext cx="13943330" cy="1083310"/>
          </a:xfrm>
          <a:prstGeom prst="rect">
            <a:avLst/>
          </a:prstGeom>
        </p:spPr>
        <p:txBody>
          <a:bodyPr wrap="square" lIns="0" tIns="0" rIns="0" bIns="0" rtlCol="0" anchor="t">
            <a:spAutoFit/>
          </a:bodyPr>
          <a:lstStyle/>
          <a:p>
            <a:pPr>
              <a:lnSpc>
                <a:spcPts val="8450"/>
              </a:lnSpc>
            </a:pPr>
            <a:r>
              <a:rPr lang="en-US" sz="8535">
                <a:solidFill>
                  <a:srgbClr val="004AAD"/>
                </a:solidFill>
                <a:latin typeface="Montserrat Classic Bold" panose="00000800000000000000"/>
              </a:rPr>
              <a:t>CAPSTONE PROJECT </a:t>
            </a:r>
          </a:p>
        </p:txBody>
      </p:sp>
      <p:sp>
        <p:nvSpPr>
          <p:cNvPr id="5" name="TextBox 5"/>
          <p:cNvSpPr txBox="1"/>
          <p:nvPr/>
        </p:nvSpPr>
        <p:spPr>
          <a:xfrm>
            <a:off x="1028700" y="3543300"/>
            <a:ext cx="13850620" cy="800735"/>
          </a:xfrm>
          <a:prstGeom prst="rect">
            <a:avLst/>
          </a:prstGeom>
        </p:spPr>
        <p:txBody>
          <a:bodyPr wrap="square" lIns="0" tIns="0" rIns="0" bIns="0" rtlCol="0" anchor="t">
            <a:spAutoFit/>
          </a:bodyPr>
          <a:lstStyle/>
          <a:p>
            <a:pPr>
              <a:lnSpc>
                <a:spcPts val="6245"/>
              </a:lnSpc>
            </a:pPr>
            <a:r>
              <a:rPr lang="en-US" sz="5400">
                <a:solidFill>
                  <a:srgbClr val="2BB4D4"/>
                </a:solidFill>
                <a:latin typeface="Montserrat Classic Bold" panose="00000800000000000000"/>
              </a:rPr>
              <a:t>DATA ANALYSIS USING SQL</a:t>
            </a:r>
          </a:p>
        </p:txBody>
      </p:sp>
      <p:sp>
        <p:nvSpPr>
          <p:cNvPr id="7" name="TextBox 7"/>
          <p:cNvSpPr txBox="1"/>
          <p:nvPr/>
        </p:nvSpPr>
        <p:spPr>
          <a:xfrm>
            <a:off x="1028700" y="5248275"/>
            <a:ext cx="4342853" cy="702548"/>
          </a:xfrm>
          <a:prstGeom prst="rect">
            <a:avLst/>
          </a:prstGeom>
        </p:spPr>
        <p:txBody>
          <a:bodyPr lIns="0" tIns="0" rIns="0" bIns="0" rtlCol="0" anchor="t">
            <a:spAutoFit/>
          </a:bodyPr>
          <a:lstStyle/>
          <a:p>
            <a:pPr>
              <a:lnSpc>
                <a:spcPts val="5245"/>
              </a:lnSpc>
            </a:pPr>
            <a:r>
              <a:rPr lang="en-US" sz="5300">
                <a:solidFill>
                  <a:srgbClr val="004AAD"/>
                </a:solidFill>
                <a:latin typeface="Montserrat Classic Bold" panose="00000800000000000000"/>
              </a:rPr>
              <a:t>PRESENTED </a:t>
            </a:r>
          </a:p>
        </p:txBody>
      </p:sp>
      <p:sp>
        <p:nvSpPr>
          <p:cNvPr id="8" name="TextBox 8"/>
          <p:cNvSpPr txBox="1"/>
          <p:nvPr/>
        </p:nvSpPr>
        <p:spPr>
          <a:xfrm>
            <a:off x="5371553" y="5248275"/>
            <a:ext cx="1122151" cy="702548"/>
          </a:xfrm>
          <a:prstGeom prst="rect">
            <a:avLst/>
          </a:prstGeom>
        </p:spPr>
        <p:txBody>
          <a:bodyPr lIns="0" tIns="0" rIns="0" bIns="0" rtlCol="0" anchor="t">
            <a:spAutoFit/>
          </a:bodyPr>
          <a:lstStyle/>
          <a:p>
            <a:pPr>
              <a:lnSpc>
                <a:spcPts val="5245"/>
              </a:lnSpc>
            </a:pPr>
            <a:r>
              <a:rPr lang="en-US" sz="5300">
                <a:solidFill>
                  <a:srgbClr val="004AAD"/>
                </a:solidFill>
                <a:latin typeface="Montserrat Classic Bold" panose="00000800000000000000"/>
              </a:rPr>
              <a:t>BY </a:t>
            </a:r>
          </a:p>
        </p:txBody>
      </p:sp>
      <p:sp>
        <p:nvSpPr>
          <p:cNvPr id="9" name="TextBox 9"/>
          <p:cNvSpPr txBox="1"/>
          <p:nvPr/>
        </p:nvSpPr>
        <p:spPr>
          <a:xfrm>
            <a:off x="1028700" y="6263893"/>
            <a:ext cx="4575488" cy="488019"/>
          </a:xfrm>
          <a:prstGeom prst="rect">
            <a:avLst/>
          </a:prstGeom>
        </p:spPr>
        <p:txBody>
          <a:bodyPr lIns="0" tIns="0" rIns="0" bIns="0" rtlCol="0" anchor="t">
            <a:spAutoFit/>
          </a:bodyPr>
          <a:lstStyle/>
          <a:p>
            <a:pPr>
              <a:lnSpc>
                <a:spcPts val="3665"/>
              </a:lnSpc>
            </a:pPr>
            <a:r>
              <a:rPr lang="en-US" sz="3700">
                <a:solidFill>
                  <a:srgbClr val="2BB4D4"/>
                </a:solidFill>
                <a:latin typeface="Montserrat Classic Bold" panose="00000800000000000000"/>
              </a:rPr>
              <a:t>NANDHA KUMAR C</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023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38200" y="876298"/>
            <a:ext cx="7105671" cy="568960"/>
          </a:xfrm>
          <a:prstGeom prst="rect">
            <a:avLst/>
          </a:prstGeom>
        </p:spPr>
        <p:txBody>
          <a:bodyPr lIns="0" tIns="0" rIns="0" bIns="0" rtlCol="0" anchor="t">
            <a:spAutoFit/>
          </a:bodyPr>
          <a:lstStyle/>
          <a:p>
            <a:pPr>
              <a:lnSpc>
                <a:spcPts val="2220"/>
              </a:lnSpc>
            </a:pPr>
            <a:r>
              <a:rPr lang="en-US" sz="2220">
                <a:solidFill>
                  <a:srgbClr val="004AAD"/>
                </a:solidFill>
                <a:latin typeface="Montserrat Classic Bold" panose="00000800000000000000"/>
              </a:rPr>
              <a:t>Display the movies in descending order of there rental frequencies</a:t>
            </a:r>
          </a:p>
        </p:txBody>
      </p:sp>
      <p:sp>
        <p:nvSpPr>
          <p:cNvPr id="4" name="TextBox 4"/>
          <p:cNvSpPr txBox="1"/>
          <p:nvPr/>
        </p:nvSpPr>
        <p:spPr>
          <a:xfrm>
            <a:off x="838200" y="1458595"/>
            <a:ext cx="6510020" cy="3643630"/>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method:</a:t>
            </a:r>
          </a:p>
          <a:p>
            <a:pPr>
              <a:lnSpc>
                <a:spcPts val="3400"/>
              </a:lnSpc>
            </a:pPr>
            <a:r>
              <a:rPr lang="en-US" sz="2125">
                <a:solidFill>
                  <a:srgbClr val="2E2E2E"/>
                </a:solidFill>
                <a:latin typeface="Montserrat Classic" panose="00000500000000000000"/>
              </a:rPr>
              <a:t>Here I used ORDERED BY clause to display value into descending</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shows the  movies in descending order of there rental frequencies</a:t>
            </a:r>
          </a:p>
        </p:txBody>
      </p:sp>
      <p:grpSp>
        <p:nvGrpSpPr>
          <p:cNvPr id="5" name="Group 5"/>
          <p:cNvGrpSpPr/>
          <p:nvPr/>
        </p:nvGrpSpPr>
        <p:grpSpPr>
          <a:xfrm>
            <a:off x="8153400" y="952500"/>
            <a:ext cx="6117590" cy="3473450"/>
            <a:chOff x="-1447719" y="-98328880"/>
            <a:chExt cx="10453599" cy="159906377"/>
          </a:xfrm>
        </p:grpSpPr>
        <p:pic>
          <p:nvPicPr>
            <p:cNvPr id="6" name="Picture 6" descr="C:\Users\FAHAD\Pictures\15.jpg15"/>
            <p:cNvPicPr>
              <a:picLocks noChangeAspect="1"/>
            </p:cNvPicPr>
            <p:nvPr/>
          </p:nvPicPr>
          <p:blipFill>
            <a:blip r:embed="rId4"/>
            <a:srcRect t="2255" b="3007"/>
            <a:stretch>
              <a:fillRect/>
            </a:stretch>
          </p:blipFill>
          <p:spPr>
            <a:xfrm>
              <a:off x="-1447719" y="-98328880"/>
              <a:ext cx="10453599" cy="159906377"/>
            </a:xfrm>
            <a:prstGeom prst="rect">
              <a:avLst/>
            </a:prstGeom>
          </p:spPr>
        </p:pic>
      </p:grpSp>
      <p:sp>
        <p:nvSpPr>
          <p:cNvPr id="9" name="TextBox 3"/>
          <p:cNvSpPr txBox="1"/>
          <p:nvPr/>
        </p:nvSpPr>
        <p:spPr>
          <a:xfrm>
            <a:off x="838200" y="4610098"/>
            <a:ext cx="7105671" cy="854075"/>
          </a:xfrm>
          <a:prstGeom prst="rect">
            <a:avLst/>
          </a:prstGeom>
        </p:spPr>
        <p:txBody>
          <a:bodyPr lIns="0" tIns="0" rIns="0" bIns="0" rtlCol="0" anchor="t">
            <a:spAutoFit/>
          </a:bodyPr>
          <a:lstStyle/>
          <a:p>
            <a:pPr>
              <a:lnSpc>
                <a:spcPts val="2220"/>
              </a:lnSpc>
            </a:pPr>
            <a:r>
              <a:rPr lang="en-US" sz="2220">
                <a:solidFill>
                  <a:srgbClr val="004AAD"/>
                </a:solidFill>
                <a:latin typeface="Montserrat Classic Bold" panose="00000800000000000000"/>
              </a:rPr>
              <a:t>How many film categoeies difference between   average film replacement cost</a:t>
            </a:r>
          </a:p>
          <a:p>
            <a:pPr>
              <a:lnSpc>
                <a:spcPts val="2220"/>
              </a:lnSpc>
            </a:pPr>
            <a:r>
              <a:rPr lang="en-US" sz="2220">
                <a:solidFill>
                  <a:srgbClr val="004AAD"/>
                </a:solidFill>
                <a:latin typeface="Montserrat Classic Bold" panose="00000800000000000000"/>
              </a:rPr>
              <a:t>average film rental rate is greater than 15</a:t>
            </a:r>
          </a:p>
        </p:txBody>
      </p:sp>
      <p:sp>
        <p:nvSpPr>
          <p:cNvPr id="11" name="TextBox 4"/>
          <p:cNvSpPr txBox="1"/>
          <p:nvPr/>
        </p:nvSpPr>
        <p:spPr>
          <a:xfrm>
            <a:off x="838200" y="5600700"/>
            <a:ext cx="7017385" cy="3596005"/>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method:</a:t>
            </a:r>
          </a:p>
          <a:p>
            <a:pPr>
              <a:lnSpc>
                <a:spcPts val="3400"/>
              </a:lnSpc>
            </a:pPr>
            <a:r>
              <a:rPr lang="en-US" sz="2125">
                <a:solidFill>
                  <a:srgbClr val="2E2E2E"/>
                </a:solidFill>
                <a:latin typeface="Montserrat Classic" panose="00000500000000000000"/>
              </a:rPr>
              <a:t>Here I used AVG to count the average value of replacement cost and COUNT function count the name and JOIN joins the two table GROUP BY the column name and HAVING clause used to filter the data</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shows the  film categoeies difference between average film replacement cost average film rental rate is greater than 15</a:t>
            </a:r>
          </a:p>
        </p:txBody>
      </p:sp>
      <p:pic>
        <p:nvPicPr>
          <p:cNvPr id="15" name="Picture 14" descr="C:\Users\FAHAD\Pictures\16.jpg16"/>
          <p:cNvPicPr>
            <a:picLocks noChangeAspect="1"/>
          </p:cNvPicPr>
          <p:nvPr/>
        </p:nvPicPr>
        <p:blipFill>
          <a:blip r:embed="rId5"/>
          <a:srcRect t="586" b="7918"/>
          <a:stretch>
            <a:fillRect/>
          </a:stretch>
        </p:blipFill>
        <p:spPr>
          <a:xfrm>
            <a:off x="8206740" y="4914900"/>
            <a:ext cx="5891530" cy="4533265"/>
          </a:xfrm>
          <a:prstGeom prst="rect">
            <a:avLst/>
          </a:prstGeom>
        </p:spPr>
      </p:pic>
      <p:sp>
        <p:nvSpPr>
          <p:cNvPr id="10" name="Text Box 9"/>
          <p:cNvSpPr txBox="1"/>
          <p:nvPr/>
        </p:nvSpPr>
        <p:spPr>
          <a:xfrm>
            <a:off x="18317845" y="-2275205"/>
            <a:ext cx="6096000" cy="368300"/>
          </a:xfrm>
          <a:prstGeom prst="rect">
            <a:avLst/>
          </a:prstGeom>
          <a:noFill/>
        </p:spPr>
        <p:txBody>
          <a:bodyPr wrap="square" rtlCol="0">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023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62000" y="2400300"/>
            <a:ext cx="7113905" cy="529590"/>
          </a:xfrm>
          <a:prstGeom prst="rect">
            <a:avLst/>
          </a:prstGeom>
        </p:spPr>
        <p:txBody>
          <a:bodyPr lIns="0" tIns="0" rIns="0" bIns="0" rtlCol="0" anchor="t">
            <a:noAutofit/>
          </a:bodyPr>
          <a:lstStyle/>
          <a:p>
            <a:pPr>
              <a:lnSpc>
                <a:spcPts val="2220"/>
              </a:lnSpc>
            </a:pPr>
            <a:r>
              <a:rPr lang="en-US" sz="2220">
                <a:solidFill>
                  <a:srgbClr val="004AAD"/>
                </a:solidFill>
                <a:latin typeface="Montserrat Classic Bold" panose="00000800000000000000"/>
              </a:rPr>
              <a:t>Display the film Categories inwhich no of movies greater than 70</a:t>
            </a:r>
          </a:p>
        </p:txBody>
      </p:sp>
      <p:sp>
        <p:nvSpPr>
          <p:cNvPr id="4" name="TextBox 4"/>
          <p:cNvSpPr txBox="1"/>
          <p:nvPr/>
        </p:nvSpPr>
        <p:spPr>
          <a:xfrm>
            <a:off x="762000" y="3543300"/>
            <a:ext cx="6510020" cy="3643630"/>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method:</a:t>
            </a:r>
          </a:p>
          <a:p>
            <a:pPr>
              <a:lnSpc>
                <a:spcPts val="3400"/>
              </a:lnSpc>
            </a:pPr>
            <a:r>
              <a:rPr lang="en-US" sz="2125">
                <a:solidFill>
                  <a:srgbClr val="2E2E2E"/>
                </a:solidFill>
                <a:latin typeface="Montserrat Classic" panose="00000500000000000000"/>
              </a:rPr>
              <a:t>Here I used COUNT function count the name</a:t>
            </a:r>
          </a:p>
          <a:p>
            <a:pPr>
              <a:lnSpc>
                <a:spcPts val="3400"/>
              </a:lnSpc>
            </a:pPr>
            <a:r>
              <a:rPr lang="en-US" sz="2125">
                <a:solidFill>
                  <a:srgbClr val="2E2E2E"/>
                </a:solidFill>
                <a:latin typeface="Montserrat Classic" panose="00000500000000000000"/>
              </a:rPr>
              <a:t>and JOIN joins the two table GROUP BY the column name and HAVING clause used to filter the data</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shows the film Categories inwhich no of movies greater than 70</a:t>
            </a:r>
          </a:p>
        </p:txBody>
      </p:sp>
      <p:grpSp>
        <p:nvGrpSpPr>
          <p:cNvPr id="5" name="Group 5"/>
          <p:cNvGrpSpPr/>
          <p:nvPr/>
        </p:nvGrpSpPr>
        <p:grpSpPr>
          <a:xfrm>
            <a:off x="8305800" y="3645535"/>
            <a:ext cx="7835265" cy="3207385"/>
            <a:chOff x="-5792263" y="-70141462"/>
            <a:chExt cx="16966456" cy="104738677"/>
          </a:xfrm>
        </p:grpSpPr>
        <p:pic>
          <p:nvPicPr>
            <p:cNvPr id="6" name="Picture 6" descr="C:\Users\FAHAD\Pictures\18.jpg18"/>
            <p:cNvPicPr>
              <a:picLocks noChangeAspect="1"/>
            </p:cNvPicPr>
            <p:nvPr/>
          </p:nvPicPr>
          <p:blipFill>
            <a:blip r:embed="rId4"/>
            <a:srcRect l="-372" r="11070"/>
            <a:stretch>
              <a:fillRect/>
            </a:stretch>
          </p:blipFill>
          <p:spPr>
            <a:xfrm>
              <a:off x="-5792263" y="-70141462"/>
              <a:ext cx="16966456" cy="104738677"/>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19200" y="3314700"/>
            <a:ext cx="10887075" cy="1993265"/>
          </a:xfrm>
          <a:prstGeom prst="rect">
            <a:avLst/>
          </a:prstGeom>
        </p:spPr>
        <p:txBody>
          <a:bodyPr lIns="0" tIns="0" rIns="0" bIns="0" rtlCol="0" anchor="t">
            <a:noAutofit/>
          </a:bodyPr>
          <a:lstStyle/>
          <a:p>
            <a:pPr>
              <a:lnSpc>
                <a:spcPts val="13030"/>
              </a:lnSpc>
            </a:pPr>
            <a:r>
              <a:rPr lang="en-US" sz="9600" spc="-443">
                <a:solidFill>
                  <a:srgbClr val="004AAD"/>
                </a:solidFill>
                <a:latin typeface="Montserrat Classic Bold" panose="00000800000000000000"/>
              </a:rPr>
              <a:t>THANK YOU</a:t>
            </a:r>
          </a:p>
        </p:txBody>
      </p:sp>
      <p:sp>
        <p:nvSpPr>
          <p:cNvPr id="3" name="Freeform 3"/>
          <p:cNvSpPr/>
          <p:nvPr/>
        </p:nvSpPr>
        <p:spPr>
          <a:xfrm rot="-1766807">
            <a:off x="6590254" y="1617504"/>
            <a:ext cx="12112141" cy="9843868"/>
          </a:xfrm>
          <a:custGeom>
            <a:avLst/>
            <a:gdLst/>
            <a:ahLst/>
            <a:cxnLst/>
            <a:rect l="l" t="t" r="r" b="b"/>
            <a:pathLst>
              <a:path w="12112141" h="9843868">
                <a:moveTo>
                  <a:pt x="0" y="0"/>
                </a:moveTo>
                <a:lnTo>
                  <a:pt x="12112141" y="0"/>
                </a:lnTo>
                <a:lnTo>
                  <a:pt x="12112141" y="9843868"/>
                </a:lnTo>
                <a:lnTo>
                  <a:pt x="0" y="984386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625759">
            <a:off x="9923248" y="3224816"/>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10" name="Text Box 9"/>
          <p:cNvSpPr txBox="1"/>
          <p:nvPr/>
        </p:nvSpPr>
        <p:spPr>
          <a:xfrm>
            <a:off x="457200" y="1790700"/>
            <a:ext cx="13621385" cy="1174750"/>
          </a:xfrm>
          <a:prstGeom prst="rect">
            <a:avLst/>
          </a:prstGeom>
          <a:noFill/>
        </p:spPr>
        <p:txBody>
          <a:bodyPr wrap="square" rtlCol="0" anchor="t">
            <a:spAutoFit/>
          </a:bodyPr>
          <a:lstStyle/>
          <a:p>
            <a:pPr>
              <a:lnSpc>
                <a:spcPts val="8450"/>
              </a:lnSpc>
            </a:pPr>
            <a:r>
              <a:rPr lang="en-US" sz="8535">
                <a:solidFill>
                  <a:srgbClr val="004AAD"/>
                </a:solidFill>
                <a:latin typeface="Montserrat Classic Bold" panose="00000800000000000000"/>
                <a:sym typeface="+mn-ea"/>
              </a:rPr>
              <a:t>PROJECT OBJECTIVE</a:t>
            </a:r>
          </a:p>
        </p:txBody>
      </p:sp>
      <p:sp>
        <p:nvSpPr>
          <p:cNvPr id="12" name="Text Box 11"/>
          <p:cNvSpPr txBox="1"/>
          <p:nvPr/>
        </p:nvSpPr>
        <p:spPr>
          <a:xfrm>
            <a:off x="685800" y="3543300"/>
            <a:ext cx="12741910" cy="3294380"/>
          </a:xfrm>
          <a:prstGeom prst="rect">
            <a:avLst/>
          </a:prstGeom>
          <a:noFill/>
        </p:spPr>
        <p:txBody>
          <a:bodyPr wrap="square" rtlCol="0" anchor="t">
            <a:spAutoFit/>
          </a:bodyPr>
          <a:lstStyle/>
          <a:p>
            <a:pPr>
              <a:lnSpc>
                <a:spcPts val="6245"/>
              </a:lnSpc>
            </a:pPr>
            <a:r>
              <a:rPr lang="en-US" sz="4800">
                <a:solidFill>
                  <a:srgbClr val="2BB4D4"/>
                </a:solidFill>
                <a:latin typeface="Montserrat Classic Bold" panose="00000800000000000000"/>
                <a:sym typeface="+mn-ea"/>
              </a:rPr>
              <a:t>The objective of the project is to use MySQL to analyze the data of a movie rental store for further growth and improved business.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38200" y="876298"/>
            <a:ext cx="7105671" cy="568960"/>
          </a:xfrm>
          <a:prstGeom prst="rect">
            <a:avLst/>
          </a:prstGeom>
        </p:spPr>
        <p:txBody>
          <a:bodyPr lIns="0" tIns="0" rIns="0" bIns="0" rtlCol="0" anchor="t">
            <a:spAutoFit/>
          </a:bodyPr>
          <a:lstStyle/>
          <a:p>
            <a:pPr>
              <a:lnSpc>
                <a:spcPts val="2220"/>
              </a:lnSpc>
            </a:pPr>
            <a:r>
              <a:rPr lang="en-US" sz="2220">
                <a:solidFill>
                  <a:srgbClr val="004AAD"/>
                </a:solidFill>
                <a:latin typeface="Montserrat Classic Bold" panose="00000800000000000000"/>
              </a:rPr>
              <a:t>FULLNAME OF ACTOR AVAILABLE IN DATABASE</a:t>
            </a:r>
          </a:p>
          <a:p>
            <a:pPr>
              <a:lnSpc>
                <a:spcPts val="2220"/>
              </a:lnSpc>
            </a:pPr>
            <a:endParaRPr lang="en-US" sz="2220">
              <a:solidFill>
                <a:srgbClr val="004AAD"/>
              </a:solidFill>
              <a:latin typeface="Montserrat Classic Bold" panose="00000800000000000000"/>
            </a:endParaRPr>
          </a:p>
        </p:txBody>
      </p:sp>
      <p:sp>
        <p:nvSpPr>
          <p:cNvPr id="4" name="TextBox 4"/>
          <p:cNvSpPr txBox="1"/>
          <p:nvPr/>
        </p:nvSpPr>
        <p:spPr>
          <a:xfrm>
            <a:off x="838200" y="1458595"/>
            <a:ext cx="6510020" cy="3643630"/>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method:</a:t>
            </a:r>
          </a:p>
          <a:p>
            <a:pPr>
              <a:lnSpc>
                <a:spcPts val="3400"/>
              </a:lnSpc>
            </a:pPr>
            <a:r>
              <a:rPr lang="en-US" sz="2125">
                <a:solidFill>
                  <a:srgbClr val="2E2E2E"/>
                </a:solidFill>
                <a:latin typeface="Montserrat Classic" panose="00000500000000000000"/>
              </a:rPr>
              <a:t>Here I used SELECT comanad to select the column name</a:t>
            </a:r>
          </a:p>
          <a:p>
            <a:pPr>
              <a:lnSpc>
                <a:spcPts val="3400"/>
              </a:lnSpc>
            </a:pPr>
            <a:r>
              <a:rPr lang="en-US" sz="2125">
                <a:solidFill>
                  <a:srgbClr val="2E2E2E"/>
                </a:solidFill>
                <a:latin typeface="Montserrat Classic" panose="00000500000000000000"/>
              </a:rPr>
              <a:t>and CONCAT function to join the two column as one column</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shows the Fullname of actor available in database</a:t>
            </a:r>
            <a:endParaRPr lang="en-US" sz="2125" b="1">
              <a:solidFill>
                <a:srgbClr val="004AAD"/>
              </a:solidFill>
              <a:latin typeface="Montserrat Classic Bold" panose="00000800000000000000"/>
              <a:sym typeface="+mn-ea"/>
            </a:endParaRPr>
          </a:p>
          <a:p>
            <a:pPr>
              <a:lnSpc>
                <a:spcPts val="3400"/>
              </a:lnSpc>
            </a:pPr>
            <a:endParaRPr lang="en-US" sz="2125" b="1">
              <a:solidFill>
                <a:srgbClr val="2E2E2E"/>
              </a:solidFill>
              <a:latin typeface="Montserrat Classic" panose="00000500000000000000"/>
            </a:endParaRPr>
          </a:p>
        </p:txBody>
      </p:sp>
      <p:grpSp>
        <p:nvGrpSpPr>
          <p:cNvPr id="5" name="Group 5"/>
          <p:cNvGrpSpPr/>
          <p:nvPr/>
        </p:nvGrpSpPr>
        <p:grpSpPr>
          <a:xfrm>
            <a:off x="9906000" y="1028700"/>
            <a:ext cx="5581650" cy="4297680"/>
            <a:chOff x="-187113" y="-5626488"/>
            <a:chExt cx="10028766" cy="17282652"/>
          </a:xfrm>
        </p:grpSpPr>
        <p:pic>
          <p:nvPicPr>
            <p:cNvPr id="6" name="Picture 6" descr="C:\Users\FAHAD\Pictures\WhatsApp Image 2023-10-16 at 15.30.28_9f37d6cd.jpgWhatsApp Image 2023-10-16 at 15.30.28_9f37d6cd"/>
            <p:cNvPicPr>
              <a:picLocks noChangeAspect="1"/>
            </p:cNvPicPr>
            <p:nvPr/>
          </p:nvPicPr>
          <p:blipFill>
            <a:blip r:embed="rId4"/>
            <a:srcRect t="4454" b="-15156"/>
            <a:stretch>
              <a:fillRect/>
            </a:stretch>
          </p:blipFill>
          <p:spPr>
            <a:xfrm>
              <a:off x="-187113" y="-5626488"/>
              <a:ext cx="10028766" cy="17282652"/>
            </a:xfrm>
            <a:prstGeom prst="rect">
              <a:avLst/>
            </a:prstGeom>
          </p:spPr>
        </p:pic>
      </p:grpSp>
      <p:sp>
        <p:nvSpPr>
          <p:cNvPr id="9" name="TextBox 3"/>
          <p:cNvSpPr txBox="1"/>
          <p:nvPr/>
        </p:nvSpPr>
        <p:spPr>
          <a:xfrm>
            <a:off x="685800" y="5248273"/>
            <a:ext cx="7105671" cy="568960"/>
          </a:xfrm>
          <a:prstGeom prst="rect">
            <a:avLst/>
          </a:prstGeom>
        </p:spPr>
        <p:txBody>
          <a:bodyPr lIns="0" tIns="0" rIns="0" bIns="0" rtlCol="0" anchor="t">
            <a:spAutoFit/>
          </a:bodyPr>
          <a:lstStyle/>
          <a:p>
            <a:pPr>
              <a:lnSpc>
                <a:spcPts val="2220"/>
              </a:lnSpc>
            </a:pPr>
            <a:r>
              <a:rPr lang="en-US" sz="2220">
                <a:solidFill>
                  <a:srgbClr val="004AAD"/>
                </a:solidFill>
                <a:latin typeface="Montserrat Classic Bold" panose="00000800000000000000"/>
              </a:rPr>
              <a:t> No of times each firstname appears</a:t>
            </a:r>
          </a:p>
          <a:p>
            <a:pPr>
              <a:lnSpc>
                <a:spcPts val="2220"/>
              </a:lnSpc>
            </a:pPr>
            <a:endParaRPr lang="en-US" sz="2220">
              <a:solidFill>
                <a:srgbClr val="004AAD"/>
              </a:solidFill>
              <a:latin typeface="Montserrat Classic Bold" panose="00000800000000000000"/>
            </a:endParaRPr>
          </a:p>
        </p:txBody>
      </p:sp>
      <p:sp>
        <p:nvSpPr>
          <p:cNvPr id="11" name="TextBox 4"/>
          <p:cNvSpPr txBox="1"/>
          <p:nvPr/>
        </p:nvSpPr>
        <p:spPr>
          <a:xfrm>
            <a:off x="838200" y="5753100"/>
            <a:ext cx="6510020" cy="3643630"/>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method:</a:t>
            </a:r>
          </a:p>
          <a:p>
            <a:pPr>
              <a:lnSpc>
                <a:spcPts val="3400"/>
              </a:lnSpc>
            </a:pPr>
            <a:r>
              <a:rPr lang="en-US" sz="2125">
                <a:solidFill>
                  <a:srgbClr val="2E2E2E"/>
                </a:solidFill>
                <a:latin typeface="Montserrat Classic" panose="00000500000000000000"/>
              </a:rPr>
              <a:t>Here I used COUNT function used  count the values GROUP BY </a:t>
            </a:r>
          </a:p>
          <a:p>
            <a:pPr>
              <a:lnSpc>
                <a:spcPts val="3400"/>
              </a:lnSpc>
            </a:pPr>
            <a:r>
              <a:rPr lang="en-US" sz="2125">
                <a:solidFill>
                  <a:srgbClr val="2E2E2E"/>
                </a:solidFill>
                <a:latin typeface="Montserrat Classic" panose="00000500000000000000"/>
              </a:rPr>
              <a:t>the column name ORDER BY the count descending</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shws the first name and count of first name</a:t>
            </a:r>
          </a:p>
        </p:txBody>
      </p:sp>
      <p:sp>
        <p:nvSpPr>
          <p:cNvPr id="12" name="Freeform 2"/>
          <p:cNvSpPr/>
          <p:nvPr/>
        </p:nvSpPr>
        <p:spPr>
          <a:xfrm rot="-1625759">
            <a:off x="8081798" y="2276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pic>
        <p:nvPicPr>
          <p:cNvPr id="15" name="Picture 14"/>
          <p:cNvPicPr>
            <a:picLocks noChangeAspect="1"/>
          </p:cNvPicPr>
          <p:nvPr/>
        </p:nvPicPr>
        <p:blipFill>
          <a:blip r:embed="rId5"/>
          <a:stretch>
            <a:fillRect/>
          </a:stretch>
        </p:blipFill>
        <p:spPr>
          <a:xfrm>
            <a:off x="9753600" y="5326380"/>
            <a:ext cx="5560695" cy="37026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023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38200" y="876298"/>
            <a:ext cx="7105671" cy="284480"/>
          </a:xfrm>
          <a:prstGeom prst="rect">
            <a:avLst/>
          </a:prstGeom>
        </p:spPr>
        <p:txBody>
          <a:bodyPr lIns="0" tIns="0" rIns="0" bIns="0" rtlCol="0" anchor="t">
            <a:spAutoFit/>
          </a:bodyPr>
          <a:lstStyle/>
          <a:p>
            <a:pPr>
              <a:lnSpc>
                <a:spcPts val="2220"/>
              </a:lnSpc>
            </a:pPr>
            <a:r>
              <a:rPr lang="en-US" sz="2220">
                <a:solidFill>
                  <a:srgbClr val="004AAD"/>
                </a:solidFill>
                <a:latin typeface="Montserrat Classic Bold" panose="00000800000000000000"/>
              </a:rPr>
              <a:t>Count of actors that have unique first name</a:t>
            </a:r>
          </a:p>
        </p:txBody>
      </p:sp>
      <p:sp>
        <p:nvSpPr>
          <p:cNvPr id="4" name="TextBox 4"/>
          <p:cNvSpPr txBox="1"/>
          <p:nvPr/>
        </p:nvSpPr>
        <p:spPr>
          <a:xfrm>
            <a:off x="838200" y="1458595"/>
            <a:ext cx="6510020" cy="3643630"/>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 method:</a:t>
            </a:r>
          </a:p>
          <a:p>
            <a:pPr>
              <a:lnSpc>
                <a:spcPts val="3400"/>
              </a:lnSpc>
            </a:pPr>
            <a:r>
              <a:rPr lang="en-US" sz="2125">
                <a:solidFill>
                  <a:srgbClr val="2E2E2E"/>
                </a:solidFill>
                <a:latin typeface="Montserrat Classic" panose="00000500000000000000"/>
              </a:rPr>
              <a:t>Here I used DISTINCT FOR UNIQUE VALUE COUNT function used  count the values and SUBQUERY</a:t>
            </a:r>
          </a:p>
          <a:p>
            <a:pPr>
              <a:lnSpc>
                <a:spcPts val="3400"/>
              </a:lnSpc>
            </a:pPr>
            <a:r>
              <a:rPr lang="en-US" sz="2125">
                <a:solidFill>
                  <a:srgbClr val="2E2E2E"/>
                </a:solidFill>
                <a:latin typeface="Montserrat Classic" panose="00000500000000000000"/>
              </a:rPr>
              <a:t>GROUP BY the column name HAVING clause filter the data</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shows uniuqe actors count and tere first name</a:t>
            </a:r>
          </a:p>
        </p:txBody>
      </p:sp>
      <p:grpSp>
        <p:nvGrpSpPr>
          <p:cNvPr id="5" name="Group 5"/>
          <p:cNvGrpSpPr/>
          <p:nvPr/>
        </p:nvGrpSpPr>
        <p:grpSpPr>
          <a:xfrm>
            <a:off x="7924800" y="800100"/>
            <a:ext cx="5601335" cy="4786630"/>
            <a:chOff x="-187113" y="-9793936"/>
            <a:chExt cx="10991710" cy="45658070"/>
          </a:xfrm>
        </p:grpSpPr>
        <p:pic>
          <p:nvPicPr>
            <p:cNvPr id="6" name="Picture 6" descr="C:\Users\FAHAD\Pictures\2.2.jpg2.2"/>
            <p:cNvPicPr>
              <a:picLocks noChangeAspect="1"/>
            </p:cNvPicPr>
            <p:nvPr/>
          </p:nvPicPr>
          <p:blipFill>
            <a:blip r:embed="rId4"/>
            <a:srcRect t="11090" b="-17054"/>
            <a:stretch>
              <a:fillRect/>
            </a:stretch>
          </p:blipFill>
          <p:spPr>
            <a:xfrm>
              <a:off x="-187113" y="-9793936"/>
              <a:ext cx="10991710" cy="45658070"/>
            </a:xfrm>
            <a:prstGeom prst="rect">
              <a:avLst/>
            </a:prstGeom>
          </p:spPr>
        </p:pic>
      </p:grpSp>
      <p:sp>
        <p:nvSpPr>
          <p:cNvPr id="9" name="TextBox 3"/>
          <p:cNvSpPr txBox="1"/>
          <p:nvPr/>
        </p:nvSpPr>
        <p:spPr>
          <a:xfrm>
            <a:off x="762000" y="5143500"/>
            <a:ext cx="7245350" cy="485140"/>
          </a:xfrm>
          <a:prstGeom prst="rect">
            <a:avLst/>
          </a:prstGeom>
        </p:spPr>
        <p:txBody>
          <a:bodyPr lIns="0" tIns="0" rIns="0" bIns="0" rtlCol="0" anchor="t">
            <a:noAutofit/>
          </a:bodyPr>
          <a:lstStyle/>
          <a:p>
            <a:pPr>
              <a:lnSpc>
                <a:spcPts val="2220"/>
              </a:lnSpc>
            </a:pPr>
            <a:r>
              <a:rPr lang="en-US" sz="2220">
                <a:solidFill>
                  <a:srgbClr val="004AAD"/>
                </a:solidFill>
                <a:latin typeface="Montserrat Classic Bold" panose="00000800000000000000"/>
              </a:rPr>
              <a:t>No of times each lastname appears</a:t>
            </a:r>
          </a:p>
        </p:txBody>
      </p:sp>
      <p:sp>
        <p:nvSpPr>
          <p:cNvPr id="11" name="TextBox 4"/>
          <p:cNvSpPr txBox="1"/>
          <p:nvPr/>
        </p:nvSpPr>
        <p:spPr>
          <a:xfrm>
            <a:off x="838200" y="5753100"/>
            <a:ext cx="6510020" cy="3643630"/>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method: </a:t>
            </a:r>
          </a:p>
          <a:p>
            <a:pPr>
              <a:lnSpc>
                <a:spcPts val="3400"/>
              </a:lnSpc>
            </a:pPr>
            <a:r>
              <a:rPr lang="en-US" sz="2125">
                <a:solidFill>
                  <a:srgbClr val="2E2E2E"/>
                </a:solidFill>
                <a:latin typeface="Montserrat Classic" panose="00000500000000000000"/>
              </a:rPr>
              <a:t>Here I used COUNT function used  count the values GROUP BY </a:t>
            </a:r>
          </a:p>
          <a:p>
            <a:pPr>
              <a:lnSpc>
                <a:spcPts val="3400"/>
              </a:lnSpc>
            </a:pPr>
            <a:r>
              <a:rPr lang="en-US" sz="2125">
                <a:solidFill>
                  <a:srgbClr val="2E2E2E"/>
                </a:solidFill>
                <a:latin typeface="Montserrat Classic" panose="00000500000000000000"/>
              </a:rPr>
              <a:t>the column name ORDER BY the count descending</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shows the last name and count of last name</a:t>
            </a:r>
          </a:p>
        </p:txBody>
      </p:sp>
      <p:pic>
        <p:nvPicPr>
          <p:cNvPr id="15" name="Picture 14" descr="C:\Users\FAHAD\Pictures\3.1.jpg3.1"/>
          <p:cNvPicPr>
            <a:picLocks noChangeAspect="1"/>
          </p:cNvPicPr>
          <p:nvPr/>
        </p:nvPicPr>
        <p:blipFill>
          <a:blip r:embed="rId5"/>
          <a:srcRect t="5881" b="-1915"/>
          <a:stretch>
            <a:fillRect/>
          </a:stretch>
        </p:blipFill>
        <p:spPr>
          <a:xfrm>
            <a:off x="7798435" y="5290185"/>
            <a:ext cx="5824855" cy="41065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023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38200" y="876298"/>
            <a:ext cx="7105671" cy="568960"/>
          </a:xfrm>
          <a:prstGeom prst="rect">
            <a:avLst/>
          </a:prstGeom>
        </p:spPr>
        <p:txBody>
          <a:bodyPr lIns="0" tIns="0" rIns="0" bIns="0" rtlCol="0" anchor="t">
            <a:spAutoFit/>
          </a:bodyPr>
          <a:lstStyle/>
          <a:p>
            <a:pPr>
              <a:lnSpc>
                <a:spcPts val="2220"/>
              </a:lnSpc>
            </a:pPr>
            <a:r>
              <a:rPr lang="en-US" sz="2220">
                <a:solidFill>
                  <a:srgbClr val="004AAD"/>
                </a:solidFill>
                <a:latin typeface="Montserrat Classic Bold" panose="00000800000000000000"/>
              </a:rPr>
              <a:t>Display record of movies with the rating "R" and audience under "17" years</a:t>
            </a:r>
          </a:p>
        </p:txBody>
      </p:sp>
      <p:sp>
        <p:nvSpPr>
          <p:cNvPr id="4" name="TextBox 4"/>
          <p:cNvSpPr txBox="1"/>
          <p:nvPr/>
        </p:nvSpPr>
        <p:spPr>
          <a:xfrm>
            <a:off x="838200" y="1458595"/>
            <a:ext cx="6510020" cy="3643630"/>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method:</a:t>
            </a:r>
          </a:p>
          <a:p>
            <a:pPr>
              <a:lnSpc>
                <a:spcPts val="3400"/>
              </a:lnSpc>
            </a:pPr>
            <a:r>
              <a:rPr lang="en-US" sz="2125">
                <a:solidFill>
                  <a:srgbClr val="2E2E2E"/>
                </a:solidFill>
                <a:latin typeface="Montserrat Classic" panose="00000500000000000000"/>
              </a:rPr>
              <a:t>Here I used WHERE clause for filter the rows and </a:t>
            </a:r>
          </a:p>
          <a:p>
            <a:pPr>
              <a:lnSpc>
                <a:spcPts val="3400"/>
              </a:lnSpc>
            </a:pPr>
            <a:r>
              <a:rPr lang="en-US" sz="2125">
                <a:solidFill>
                  <a:srgbClr val="2E2E2E"/>
                </a:solidFill>
                <a:latin typeface="Montserrat Classic" panose="00000500000000000000"/>
              </a:rPr>
              <a:t>using AND keyword to satisfied the both condition</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shows the movie records with the rating "R" and audience under "17" years</a:t>
            </a:r>
          </a:p>
        </p:txBody>
      </p:sp>
      <p:grpSp>
        <p:nvGrpSpPr>
          <p:cNvPr id="5" name="Group 5"/>
          <p:cNvGrpSpPr/>
          <p:nvPr/>
        </p:nvGrpSpPr>
        <p:grpSpPr>
          <a:xfrm>
            <a:off x="7696200" y="1028700"/>
            <a:ext cx="10096500" cy="3524250"/>
            <a:chOff x="-9308451" y="-13661045"/>
            <a:chExt cx="24713872" cy="44107066"/>
          </a:xfrm>
        </p:grpSpPr>
        <p:pic>
          <p:nvPicPr>
            <p:cNvPr id="6" name="Picture 6" descr="C:\Users\FAHAD\Pictures\4.1.jpg4.1"/>
            <p:cNvPicPr>
              <a:picLocks noChangeAspect="1"/>
            </p:cNvPicPr>
            <p:nvPr/>
          </p:nvPicPr>
          <p:blipFill>
            <a:blip r:embed="rId4"/>
            <a:srcRect l="-1968" t="-6368" r="5209"/>
            <a:stretch>
              <a:fillRect/>
            </a:stretch>
          </p:blipFill>
          <p:spPr>
            <a:xfrm>
              <a:off x="-9308451" y="-13661045"/>
              <a:ext cx="24713872" cy="44107066"/>
            </a:xfrm>
            <a:prstGeom prst="rect">
              <a:avLst/>
            </a:prstGeom>
          </p:spPr>
        </p:pic>
      </p:grpSp>
      <p:sp>
        <p:nvSpPr>
          <p:cNvPr id="9" name="TextBox 3"/>
          <p:cNvSpPr txBox="1"/>
          <p:nvPr/>
        </p:nvSpPr>
        <p:spPr>
          <a:xfrm>
            <a:off x="692785" y="5219698"/>
            <a:ext cx="7105671" cy="284480"/>
          </a:xfrm>
          <a:prstGeom prst="rect">
            <a:avLst/>
          </a:prstGeom>
        </p:spPr>
        <p:txBody>
          <a:bodyPr lIns="0" tIns="0" rIns="0" bIns="0" rtlCol="0" anchor="t">
            <a:spAutoFit/>
          </a:bodyPr>
          <a:lstStyle/>
          <a:p>
            <a:pPr>
              <a:lnSpc>
                <a:spcPts val="2220"/>
              </a:lnSpc>
            </a:pPr>
            <a:r>
              <a:rPr lang="en-US" sz="2220">
                <a:solidFill>
                  <a:srgbClr val="004AAD"/>
                </a:solidFill>
                <a:latin typeface="Montserrat Classic Bold" panose="00000800000000000000"/>
              </a:rPr>
              <a:t>   All unique last names</a:t>
            </a:r>
          </a:p>
        </p:txBody>
      </p:sp>
      <p:sp>
        <p:nvSpPr>
          <p:cNvPr id="11" name="TextBox 4"/>
          <p:cNvSpPr txBox="1"/>
          <p:nvPr/>
        </p:nvSpPr>
        <p:spPr>
          <a:xfrm>
            <a:off x="838200" y="5753100"/>
            <a:ext cx="6510020" cy="3643630"/>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method:</a:t>
            </a:r>
          </a:p>
          <a:p>
            <a:pPr>
              <a:lnSpc>
                <a:spcPts val="3400"/>
              </a:lnSpc>
            </a:pPr>
            <a:r>
              <a:rPr lang="en-US" sz="2125">
                <a:solidFill>
                  <a:srgbClr val="2E2E2E"/>
                </a:solidFill>
                <a:latin typeface="Montserrat Classic" panose="00000500000000000000"/>
              </a:rPr>
              <a:t> Here I used DISTINCT for unique names</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shows the all umique last name</a:t>
            </a:r>
          </a:p>
        </p:txBody>
      </p:sp>
      <p:pic>
        <p:nvPicPr>
          <p:cNvPr id="15" name="Picture 14" descr="C:\Users\FAHAD\Pictures\4.2.jpg4.2"/>
          <p:cNvPicPr>
            <a:picLocks noChangeAspect="1"/>
          </p:cNvPicPr>
          <p:nvPr/>
        </p:nvPicPr>
        <p:blipFill>
          <a:blip r:embed="rId5"/>
          <a:srcRect t="-4884" b="1033"/>
          <a:stretch>
            <a:fillRect/>
          </a:stretch>
        </p:blipFill>
        <p:spPr>
          <a:xfrm>
            <a:off x="7620000" y="4914900"/>
            <a:ext cx="4010660" cy="43459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023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38200" y="876298"/>
            <a:ext cx="7105671" cy="284480"/>
          </a:xfrm>
          <a:prstGeom prst="rect">
            <a:avLst/>
          </a:prstGeom>
        </p:spPr>
        <p:txBody>
          <a:bodyPr lIns="0" tIns="0" rIns="0" bIns="0" rtlCol="0" anchor="t">
            <a:spAutoFit/>
          </a:bodyPr>
          <a:lstStyle/>
          <a:p>
            <a:pPr>
              <a:lnSpc>
                <a:spcPts val="2220"/>
              </a:lnSpc>
            </a:pPr>
            <a:r>
              <a:rPr lang="en-US" sz="2220">
                <a:solidFill>
                  <a:srgbClr val="004AAD"/>
                </a:solidFill>
                <a:latin typeface="Montserrat Classic Bold" panose="00000800000000000000"/>
              </a:rPr>
              <a:t>Display record of movies with not rated "R" </a:t>
            </a:r>
          </a:p>
        </p:txBody>
      </p:sp>
      <p:sp>
        <p:nvSpPr>
          <p:cNvPr id="4" name="TextBox 4"/>
          <p:cNvSpPr txBox="1"/>
          <p:nvPr/>
        </p:nvSpPr>
        <p:spPr>
          <a:xfrm>
            <a:off x="838200" y="1458595"/>
            <a:ext cx="6510020" cy="3643630"/>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method:</a:t>
            </a:r>
          </a:p>
          <a:p>
            <a:pPr>
              <a:lnSpc>
                <a:spcPts val="3400"/>
              </a:lnSpc>
            </a:pPr>
            <a:r>
              <a:rPr lang="en-US" sz="2125">
                <a:solidFill>
                  <a:srgbClr val="2E2E2E"/>
                </a:solidFill>
                <a:latin typeface="Montserrat Classic" panose="00000500000000000000"/>
              </a:rPr>
              <a:t>Here I used WHERE clause for filter the rows and </a:t>
            </a:r>
          </a:p>
          <a:p>
            <a:pPr>
              <a:lnSpc>
                <a:spcPts val="3400"/>
              </a:lnSpc>
            </a:pPr>
            <a:r>
              <a:rPr lang="en-US" sz="2125">
                <a:solidFill>
                  <a:srgbClr val="2E2E2E"/>
                </a:solidFill>
                <a:latin typeface="Montserrat Classic" panose="00000500000000000000"/>
              </a:rPr>
              <a:t>used not equal keyword to satisfied condition</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shows the record of movies with not rated "R"</a:t>
            </a:r>
          </a:p>
        </p:txBody>
      </p:sp>
      <p:grpSp>
        <p:nvGrpSpPr>
          <p:cNvPr id="5" name="Group 5"/>
          <p:cNvGrpSpPr/>
          <p:nvPr/>
        </p:nvGrpSpPr>
        <p:grpSpPr>
          <a:xfrm>
            <a:off x="8153400" y="1638300"/>
            <a:ext cx="8376285" cy="3524250"/>
            <a:chOff x="-5391535" y="-12039812"/>
            <a:chExt cx="20503188" cy="44107066"/>
          </a:xfrm>
        </p:grpSpPr>
        <p:pic>
          <p:nvPicPr>
            <p:cNvPr id="6" name="Picture 6" descr="C:\Users\FAHAD\Pictures\6.jpg6"/>
            <p:cNvPicPr>
              <a:picLocks noChangeAspect="1"/>
            </p:cNvPicPr>
            <p:nvPr/>
          </p:nvPicPr>
          <p:blipFill>
            <a:blip r:embed="rId4"/>
            <a:srcRect l="2063" r="2063"/>
            <a:stretch>
              <a:fillRect/>
            </a:stretch>
          </p:blipFill>
          <p:spPr>
            <a:xfrm>
              <a:off x="-5391535" y="-12039812"/>
              <a:ext cx="20503188" cy="44107066"/>
            </a:xfrm>
            <a:prstGeom prst="rect">
              <a:avLst/>
            </a:prstGeom>
          </p:spPr>
        </p:pic>
      </p:grpSp>
      <p:sp>
        <p:nvSpPr>
          <p:cNvPr id="9" name="TextBox 3"/>
          <p:cNvSpPr txBox="1"/>
          <p:nvPr/>
        </p:nvSpPr>
        <p:spPr>
          <a:xfrm>
            <a:off x="762000" y="4686298"/>
            <a:ext cx="7105671" cy="854075"/>
          </a:xfrm>
          <a:prstGeom prst="rect">
            <a:avLst/>
          </a:prstGeom>
        </p:spPr>
        <p:txBody>
          <a:bodyPr lIns="0" tIns="0" rIns="0" bIns="0" rtlCol="0" anchor="t">
            <a:spAutoFit/>
          </a:bodyPr>
          <a:lstStyle/>
          <a:p>
            <a:pPr>
              <a:lnSpc>
                <a:spcPts val="2220"/>
              </a:lnSpc>
            </a:pPr>
            <a:r>
              <a:rPr lang="en-US" sz="2220">
                <a:solidFill>
                  <a:srgbClr val="004AAD"/>
                </a:solidFill>
                <a:latin typeface="Montserrat Classic Bold" panose="00000800000000000000"/>
              </a:rPr>
              <a:t>Display record of movies with that where replacement cost is upto 11</a:t>
            </a:r>
          </a:p>
          <a:p>
            <a:pPr>
              <a:lnSpc>
                <a:spcPts val="2220"/>
              </a:lnSpc>
            </a:pPr>
            <a:endParaRPr lang="en-US" sz="2220">
              <a:solidFill>
                <a:srgbClr val="004AAD"/>
              </a:solidFill>
              <a:latin typeface="Montserrat Classic Bold" panose="00000800000000000000"/>
            </a:endParaRPr>
          </a:p>
        </p:txBody>
      </p:sp>
      <p:sp>
        <p:nvSpPr>
          <p:cNvPr id="11" name="TextBox 4"/>
          <p:cNvSpPr txBox="1"/>
          <p:nvPr/>
        </p:nvSpPr>
        <p:spPr>
          <a:xfrm>
            <a:off x="838200" y="5753100"/>
            <a:ext cx="6510020" cy="3643630"/>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Method:</a:t>
            </a:r>
          </a:p>
          <a:p>
            <a:pPr>
              <a:lnSpc>
                <a:spcPts val="3400"/>
              </a:lnSpc>
            </a:pPr>
            <a:r>
              <a:rPr lang="en-US" sz="2125">
                <a:solidFill>
                  <a:srgbClr val="2E2E2E"/>
                </a:solidFill>
                <a:latin typeface="Montserrat Classic" panose="00000500000000000000"/>
              </a:rPr>
              <a:t>Here i used WHERE clause to filter the of relacement_cost</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shows the record of movies with that where replacement cost is upto 11</a:t>
            </a:r>
          </a:p>
        </p:txBody>
      </p:sp>
      <p:pic>
        <p:nvPicPr>
          <p:cNvPr id="15" name="Picture 14" descr="C:\Users\FAHAD\Pictures\7.jpg7"/>
          <p:cNvPicPr>
            <a:picLocks noChangeAspect="1"/>
          </p:cNvPicPr>
          <p:nvPr/>
        </p:nvPicPr>
        <p:blipFill>
          <a:blip r:embed="rId5"/>
          <a:srcRect l="-7419" r="-2457"/>
          <a:stretch>
            <a:fillRect/>
          </a:stretch>
        </p:blipFill>
        <p:spPr>
          <a:xfrm>
            <a:off x="6781800" y="5534660"/>
            <a:ext cx="7913370" cy="33642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023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38200" y="876298"/>
            <a:ext cx="7105671" cy="568960"/>
          </a:xfrm>
          <a:prstGeom prst="rect">
            <a:avLst/>
          </a:prstGeom>
        </p:spPr>
        <p:txBody>
          <a:bodyPr lIns="0" tIns="0" rIns="0" bIns="0" rtlCol="0" anchor="t">
            <a:spAutoFit/>
          </a:bodyPr>
          <a:lstStyle/>
          <a:p>
            <a:pPr>
              <a:lnSpc>
                <a:spcPts val="2220"/>
              </a:lnSpc>
            </a:pPr>
            <a:r>
              <a:rPr lang="en-US" sz="2220">
                <a:solidFill>
                  <a:srgbClr val="004AAD"/>
                </a:solidFill>
                <a:latin typeface="Montserrat Classic Bold" panose="00000800000000000000"/>
              </a:rPr>
              <a:t>Display record of movies with that where replacement cost is between 11 and 15</a:t>
            </a:r>
          </a:p>
        </p:txBody>
      </p:sp>
      <p:sp>
        <p:nvSpPr>
          <p:cNvPr id="4" name="TextBox 4"/>
          <p:cNvSpPr txBox="1"/>
          <p:nvPr/>
        </p:nvSpPr>
        <p:spPr>
          <a:xfrm>
            <a:off x="838200" y="1458595"/>
            <a:ext cx="6510020" cy="3643630"/>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method:</a:t>
            </a:r>
          </a:p>
          <a:p>
            <a:pPr>
              <a:lnSpc>
                <a:spcPts val="3400"/>
              </a:lnSpc>
            </a:pPr>
            <a:r>
              <a:rPr lang="en-US" sz="2125">
                <a:solidFill>
                  <a:srgbClr val="2E2E2E"/>
                </a:solidFill>
                <a:latin typeface="Montserrat Classic" panose="00000500000000000000"/>
              </a:rPr>
              <a:t>Here i used WHERE clause to filter the of relacement_cost and</a:t>
            </a:r>
          </a:p>
          <a:p>
            <a:pPr>
              <a:lnSpc>
                <a:spcPts val="3400"/>
              </a:lnSpc>
            </a:pPr>
            <a:r>
              <a:rPr lang="en-US" sz="2125">
                <a:solidFill>
                  <a:srgbClr val="2E2E2E"/>
                </a:solidFill>
                <a:latin typeface="Montserrat Classic" panose="00000500000000000000"/>
              </a:rPr>
              <a:t>BETWEEN and AND keyword are used to satisfied the both condition</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shows the record of movies with that where replacement cost is between 11 and 15</a:t>
            </a:r>
          </a:p>
        </p:txBody>
      </p:sp>
      <p:grpSp>
        <p:nvGrpSpPr>
          <p:cNvPr id="5" name="Group 5"/>
          <p:cNvGrpSpPr/>
          <p:nvPr/>
        </p:nvGrpSpPr>
        <p:grpSpPr>
          <a:xfrm>
            <a:off x="7315200" y="1333500"/>
            <a:ext cx="7962900" cy="3350260"/>
            <a:chOff x="-7363982" y="-16808143"/>
            <a:chExt cx="19491318" cy="41929528"/>
          </a:xfrm>
        </p:grpSpPr>
        <p:pic>
          <p:nvPicPr>
            <p:cNvPr id="6" name="Picture 6" descr="C:\Users\FAHAD\Pictures\8.jpg8"/>
            <p:cNvPicPr>
              <a:picLocks noChangeAspect="1"/>
            </p:cNvPicPr>
            <p:nvPr/>
          </p:nvPicPr>
          <p:blipFill>
            <a:blip r:embed="rId4"/>
            <a:srcRect l="5766" r="5766"/>
            <a:stretch>
              <a:fillRect/>
            </a:stretch>
          </p:blipFill>
          <p:spPr>
            <a:xfrm>
              <a:off x="-7363982" y="-16808143"/>
              <a:ext cx="19491318" cy="41929528"/>
            </a:xfrm>
            <a:prstGeom prst="rect">
              <a:avLst/>
            </a:prstGeom>
          </p:spPr>
        </p:pic>
      </p:grpSp>
      <p:sp>
        <p:nvSpPr>
          <p:cNvPr id="9" name="TextBox 3"/>
          <p:cNvSpPr txBox="1"/>
          <p:nvPr/>
        </p:nvSpPr>
        <p:spPr>
          <a:xfrm>
            <a:off x="838200" y="5205728"/>
            <a:ext cx="7105671" cy="568960"/>
          </a:xfrm>
          <a:prstGeom prst="rect">
            <a:avLst/>
          </a:prstGeom>
        </p:spPr>
        <p:txBody>
          <a:bodyPr lIns="0" tIns="0" rIns="0" bIns="0" rtlCol="0" anchor="t">
            <a:spAutoFit/>
          </a:bodyPr>
          <a:lstStyle/>
          <a:p>
            <a:pPr>
              <a:lnSpc>
                <a:spcPts val="2220"/>
              </a:lnSpc>
            </a:pPr>
            <a:r>
              <a:rPr lang="en-US" sz="2220">
                <a:solidFill>
                  <a:srgbClr val="004AAD"/>
                </a:solidFill>
                <a:latin typeface="Montserrat Classic Bold" panose="00000800000000000000"/>
              </a:rPr>
              <a:t>Name of the top 3 movies with greatest number of actor</a:t>
            </a:r>
          </a:p>
        </p:txBody>
      </p:sp>
      <p:sp>
        <p:nvSpPr>
          <p:cNvPr id="11" name="TextBox 4"/>
          <p:cNvSpPr txBox="1"/>
          <p:nvPr/>
        </p:nvSpPr>
        <p:spPr>
          <a:xfrm>
            <a:off x="762000" y="6057900"/>
            <a:ext cx="6510020" cy="3643630"/>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method:</a:t>
            </a:r>
          </a:p>
          <a:p>
            <a:pPr>
              <a:lnSpc>
                <a:spcPts val="3400"/>
              </a:lnSpc>
            </a:pPr>
            <a:r>
              <a:rPr lang="en-US" sz="2125">
                <a:solidFill>
                  <a:srgbClr val="2E2E2E"/>
                </a:solidFill>
                <a:latin typeface="Montserrat Classic" panose="00000500000000000000"/>
              </a:rPr>
              <a:t>Here i used COUNT to count the actorid and JOIN to join the two table</a:t>
            </a:r>
          </a:p>
          <a:p>
            <a:pPr>
              <a:lnSpc>
                <a:spcPts val="3400"/>
              </a:lnSpc>
            </a:pPr>
            <a:r>
              <a:rPr lang="en-US" sz="2125">
                <a:solidFill>
                  <a:srgbClr val="2E2E2E"/>
                </a:solidFill>
                <a:latin typeface="Montserrat Classic" panose="00000500000000000000"/>
              </a:rPr>
              <a:t>and GROUP BY the column name ORDER BY the value in descending and LIMIT the value as 3</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shows the name of the top 3 movies with greatest number of actor</a:t>
            </a:r>
          </a:p>
        </p:txBody>
      </p:sp>
      <p:pic>
        <p:nvPicPr>
          <p:cNvPr id="15" name="Picture 14" descr="C:\Users\FAHAD\Pictures\9.jpg9"/>
          <p:cNvPicPr>
            <a:picLocks noChangeAspect="1"/>
          </p:cNvPicPr>
          <p:nvPr/>
        </p:nvPicPr>
        <p:blipFill>
          <a:blip r:embed="rId5"/>
          <a:srcRect t="405" b="30458"/>
          <a:stretch>
            <a:fillRect/>
          </a:stretch>
        </p:blipFill>
        <p:spPr>
          <a:xfrm>
            <a:off x="7397115" y="6591300"/>
            <a:ext cx="7913370" cy="2362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023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38200" y="876298"/>
            <a:ext cx="7105671" cy="568960"/>
          </a:xfrm>
          <a:prstGeom prst="rect">
            <a:avLst/>
          </a:prstGeom>
        </p:spPr>
        <p:txBody>
          <a:bodyPr lIns="0" tIns="0" rIns="0" bIns="0" rtlCol="0" anchor="t">
            <a:spAutoFit/>
          </a:bodyPr>
          <a:lstStyle/>
          <a:p>
            <a:pPr>
              <a:lnSpc>
                <a:spcPts val="2220"/>
              </a:lnSpc>
            </a:pPr>
            <a:r>
              <a:rPr lang="en-US" sz="2220">
                <a:solidFill>
                  <a:srgbClr val="004AAD"/>
                </a:solidFill>
                <a:latin typeface="Montserrat Classic Bold" panose="00000800000000000000"/>
              </a:rPr>
              <a:t>Display the movie starting letters "k"</a:t>
            </a:r>
          </a:p>
          <a:p>
            <a:pPr>
              <a:lnSpc>
                <a:spcPts val="2220"/>
              </a:lnSpc>
            </a:pPr>
            <a:r>
              <a:rPr lang="en-US" sz="2220">
                <a:solidFill>
                  <a:srgbClr val="004AAD"/>
                </a:solidFill>
                <a:latin typeface="Montserrat Classic Bold" panose="00000800000000000000"/>
              </a:rPr>
              <a:t>and "q"</a:t>
            </a:r>
          </a:p>
        </p:txBody>
      </p:sp>
      <p:sp>
        <p:nvSpPr>
          <p:cNvPr id="4" name="TextBox 4"/>
          <p:cNvSpPr txBox="1"/>
          <p:nvPr/>
        </p:nvSpPr>
        <p:spPr>
          <a:xfrm>
            <a:off x="838200" y="1458595"/>
            <a:ext cx="6510020" cy="3643630"/>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method:</a:t>
            </a:r>
          </a:p>
          <a:p>
            <a:pPr>
              <a:lnSpc>
                <a:spcPts val="3400"/>
              </a:lnSpc>
            </a:pPr>
            <a:r>
              <a:rPr lang="en-US" sz="2125">
                <a:solidFill>
                  <a:srgbClr val="2E2E2E"/>
                </a:solidFill>
                <a:latin typeface="Montserrat Classic" panose="00000500000000000000"/>
              </a:rPr>
              <a:t>Here i used wilcard function LIKE operator to display the starting letters</a:t>
            </a:r>
          </a:p>
          <a:p>
            <a:pPr>
              <a:lnSpc>
                <a:spcPts val="3400"/>
              </a:lnSpc>
            </a:pPr>
            <a:r>
              <a:rPr lang="en-US" sz="2125">
                <a:solidFill>
                  <a:srgbClr val="2E2E2E"/>
                </a:solidFill>
                <a:latin typeface="Montserrat Classic" panose="00000500000000000000"/>
              </a:rPr>
              <a:t>"k" and "Q"</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shows the the movie starting letters "k"</a:t>
            </a:r>
          </a:p>
          <a:p>
            <a:pPr>
              <a:lnSpc>
                <a:spcPts val="3400"/>
              </a:lnSpc>
            </a:pPr>
            <a:r>
              <a:rPr lang="en-US" sz="2125">
                <a:solidFill>
                  <a:srgbClr val="2E2E2E"/>
                </a:solidFill>
                <a:latin typeface="Montserrat Classic" panose="00000500000000000000"/>
              </a:rPr>
              <a:t>and "q"</a:t>
            </a:r>
          </a:p>
        </p:txBody>
      </p:sp>
      <p:grpSp>
        <p:nvGrpSpPr>
          <p:cNvPr id="5" name="Group 5"/>
          <p:cNvGrpSpPr/>
          <p:nvPr/>
        </p:nvGrpSpPr>
        <p:grpSpPr>
          <a:xfrm>
            <a:off x="8594725" y="-201930"/>
            <a:ext cx="5871845" cy="5648960"/>
            <a:chOff x="-1447719" y="-51331011"/>
            <a:chExt cx="10453599" cy="73948831"/>
          </a:xfrm>
        </p:grpSpPr>
        <p:pic>
          <p:nvPicPr>
            <p:cNvPr id="6" name="Picture 6" descr="C:\Users\FAHAD\Pictures\11.jpg11"/>
            <p:cNvPicPr>
              <a:picLocks noChangeAspect="1"/>
            </p:cNvPicPr>
            <p:nvPr/>
          </p:nvPicPr>
          <p:blipFill>
            <a:blip r:embed="rId4"/>
            <a:srcRect t="-12577" b="-11890"/>
            <a:stretch>
              <a:fillRect/>
            </a:stretch>
          </p:blipFill>
          <p:spPr>
            <a:xfrm>
              <a:off x="-1447719" y="-51331011"/>
              <a:ext cx="10453599" cy="73948831"/>
            </a:xfrm>
            <a:prstGeom prst="rect">
              <a:avLst/>
            </a:prstGeom>
          </p:spPr>
        </p:pic>
      </p:grpSp>
      <p:sp>
        <p:nvSpPr>
          <p:cNvPr id="9" name="TextBox 3"/>
          <p:cNvSpPr txBox="1"/>
          <p:nvPr/>
        </p:nvSpPr>
        <p:spPr>
          <a:xfrm>
            <a:off x="914400" y="5196203"/>
            <a:ext cx="7105671" cy="568960"/>
          </a:xfrm>
          <a:prstGeom prst="rect">
            <a:avLst/>
          </a:prstGeom>
        </p:spPr>
        <p:txBody>
          <a:bodyPr lIns="0" tIns="0" rIns="0" bIns="0" rtlCol="0" anchor="t">
            <a:spAutoFit/>
          </a:bodyPr>
          <a:lstStyle/>
          <a:p>
            <a:pPr>
              <a:lnSpc>
                <a:spcPts val="2220"/>
              </a:lnSpc>
            </a:pPr>
            <a:r>
              <a:rPr lang="en-US" sz="2220">
                <a:solidFill>
                  <a:srgbClr val="004AAD"/>
                </a:solidFill>
                <a:latin typeface="Montserrat Classic Bold" panose="00000800000000000000"/>
              </a:rPr>
              <a:t>Display the name of actor who appears in this film "Agent Truman"</a:t>
            </a:r>
          </a:p>
        </p:txBody>
      </p:sp>
      <p:sp>
        <p:nvSpPr>
          <p:cNvPr id="11" name="TextBox 4"/>
          <p:cNvSpPr txBox="1"/>
          <p:nvPr/>
        </p:nvSpPr>
        <p:spPr>
          <a:xfrm>
            <a:off x="838200" y="6057900"/>
            <a:ext cx="6510020" cy="3643630"/>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method:</a:t>
            </a:r>
          </a:p>
          <a:p>
            <a:pPr>
              <a:lnSpc>
                <a:spcPts val="3400"/>
              </a:lnSpc>
            </a:pPr>
            <a:r>
              <a:rPr lang="en-US" sz="2125">
                <a:solidFill>
                  <a:srgbClr val="2E2E2E"/>
                </a:solidFill>
                <a:latin typeface="Montserrat Classic" panose="00000500000000000000"/>
              </a:rPr>
              <a:t>Here I used JOIN t join two table and used WHERE clause to filter the row</a:t>
            </a:r>
          </a:p>
          <a:p>
            <a:pPr>
              <a:lnSpc>
                <a:spcPts val="3400"/>
              </a:lnSpc>
            </a:pPr>
            <a:r>
              <a:rPr lang="en-US" sz="2125">
                <a:solidFill>
                  <a:srgbClr val="2E2E2E"/>
                </a:solidFill>
                <a:latin typeface="Montserrat Classic" panose="00000500000000000000"/>
              </a:rPr>
              <a:t>"Agent Truman"</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shows the name of actor who appears in this film "Agent Truman</a:t>
            </a:r>
          </a:p>
        </p:txBody>
      </p:sp>
      <p:pic>
        <p:nvPicPr>
          <p:cNvPr id="15" name="Picture 14" descr="C:\Users\FAHAD\Pictures\12.jpg12"/>
          <p:cNvPicPr>
            <a:picLocks noChangeAspect="1"/>
          </p:cNvPicPr>
          <p:nvPr/>
        </p:nvPicPr>
        <p:blipFill>
          <a:blip r:embed="rId5"/>
          <a:srcRect t="13093" b="13093"/>
          <a:stretch>
            <a:fillRect/>
          </a:stretch>
        </p:blipFill>
        <p:spPr>
          <a:xfrm>
            <a:off x="8610600" y="5290185"/>
            <a:ext cx="5824855" cy="41065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023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38200" y="876298"/>
            <a:ext cx="7105671" cy="284480"/>
          </a:xfrm>
          <a:prstGeom prst="rect">
            <a:avLst/>
          </a:prstGeom>
        </p:spPr>
        <p:txBody>
          <a:bodyPr lIns="0" tIns="0" rIns="0" bIns="0" rtlCol="0" anchor="t">
            <a:spAutoFit/>
          </a:bodyPr>
          <a:lstStyle/>
          <a:p>
            <a:pPr>
              <a:lnSpc>
                <a:spcPts val="2220"/>
              </a:lnSpc>
            </a:pPr>
            <a:r>
              <a:rPr lang="en-US" sz="2220">
                <a:solidFill>
                  <a:srgbClr val="004AAD"/>
                </a:solidFill>
                <a:latin typeface="Montserrat Classic Bold" panose="00000800000000000000"/>
              </a:rPr>
              <a:t>Identify the movies categorized as Family films</a:t>
            </a:r>
          </a:p>
        </p:txBody>
      </p:sp>
      <p:sp>
        <p:nvSpPr>
          <p:cNvPr id="4" name="TextBox 4"/>
          <p:cNvSpPr txBox="1"/>
          <p:nvPr/>
        </p:nvSpPr>
        <p:spPr>
          <a:xfrm>
            <a:off x="838200" y="1458595"/>
            <a:ext cx="6510020" cy="3643630"/>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method:</a:t>
            </a:r>
          </a:p>
          <a:p>
            <a:pPr>
              <a:lnSpc>
                <a:spcPts val="3400"/>
              </a:lnSpc>
            </a:pPr>
            <a:r>
              <a:rPr lang="en-US" sz="2125">
                <a:solidFill>
                  <a:srgbClr val="2E2E2E"/>
                </a:solidFill>
                <a:latin typeface="Montserrat Classic" panose="00000500000000000000"/>
              </a:rPr>
              <a:t>Here I used JOIN t join two table and used WHERE clause to filter the row</a:t>
            </a:r>
          </a:p>
          <a:p>
            <a:pPr>
              <a:lnSpc>
                <a:spcPts val="3400"/>
              </a:lnSpc>
            </a:pPr>
            <a:r>
              <a:rPr lang="en-US" sz="2125">
                <a:solidFill>
                  <a:srgbClr val="2E2E2E"/>
                </a:solidFill>
                <a:latin typeface="Montserrat Classic" panose="00000500000000000000"/>
              </a:rPr>
              <a:t>"Famil" GROUP BY the column name</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shows the name  movies categorized as Family films </a:t>
            </a:r>
          </a:p>
        </p:txBody>
      </p:sp>
      <p:grpSp>
        <p:nvGrpSpPr>
          <p:cNvPr id="5" name="Group 5"/>
          <p:cNvGrpSpPr/>
          <p:nvPr/>
        </p:nvGrpSpPr>
        <p:grpSpPr>
          <a:xfrm>
            <a:off x="8229600" y="723900"/>
            <a:ext cx="5868670" cy="4242435"/>
            <a:chOff x="-1447719" y="-70125785"/>
            <a:chExt cx="10453599" cy="104738677"/>
          </a:xfrm>
        </p:grpSpPr>
        <p:pic>
          <p:nvPicPr>
            <p:cNvPr id="6" name="Picture 6" descr="C:\Users\FAHAD\Pictures\13.jpg13"/>
            <p:cNvPicPr>
              <a:picLocks noChangeAspect="1"/>
            </p:cNvPicPr>
            <p:nvPr/>
          </p:nvPicPr>
          <p:blipFill>
            <a:blip r:embed="rId4"/>
            <a:srcRect t="724" b="6746"/>
            <a:stretch>
              <a:fillRect/>
            </a:stretch>
          </p:blipFill>
          <p:spPr>
            <a:xfrm>
              <a:off x="-1447719" y="-70125785"/>
              <a:ext cx="10453599" cy="104738677"/>
            </a:xfrm>
            <a:prstGeom prst="rect">
              <a:avLst/>
            </a:prstGeom>
          </p:spPr>
        </p:pic>
      </p:grpSp>
      <p:sp>
        <p:nvSpPr>
          <p:cNvPr id="9" name="TextBox 3"/>
          <p:cNvSpPr txBox="1"/>
          <p:nvPr/>
        </p:nvSpPr>
        <p:spPr>
          <a:xfrm>
            <a:off x="914400" y="5196203"/>
            <a:ext cx="7105671" cy="568960"/>
          </a:xfrm>
          <a:prstGeom prst="rect">
            <a:avLst/>
          </a:prstGeom>
        </p:spPr>
        <p:txBody>
          <a:bodyPr lIns="0" tIns="0" rIns="0" bIns="0" rtlCol="0" anchor="t">
            <a:spAutoFit/>
          </a:bodyPr>
          <a:lstStyle/>
          <a:p>
            <a:pPr>
              <a:lnSpc>
                <a:spcPts val="2220"/>
              </a:lnSpc>
            </a:pPr>
            <a:r>
              <a:rPr lang="en-US" sz="2220">
                <a:solidFill>
                  <a:srgbClr val="004AAD"/>
                </a:solidFill>
                <a:latin typeface="Montserrat Classic Bold" panose="00000800000000000000"/>
              </a:rPr>
              <a:t>Display maximum minimum and average rental rates of movie based on ratings</a:t>
            </a:r>
          </a:p>
        </p:txBody>
      </p:sp>
      <p:sp>
        <p:nvSpPr>
          <p:cNvPr id="11" name="TextBox 4"/>
          <p:cNvSpPr txBox="1"/>
          <p:nvPr/>
        </p:nvSpPr>
        <p:spPr>
          <a:xfrm>
            <a:off x="838200" y="6057900"/>
            <a:ext cx="6510020" cy="3643630"/>
          </a:xfrm>
          <a:prstGeom prst="rect">
            <a:avLst/>
          </a:prstGeom>
        </p:spPr>
        <p:txBody>
          <a:bodyPr lIns="0" tIns="0" rIns="0" bIns="0" rtlCol="0" anchor="t">
            <a:noAutofit/>
          </a:bodyPr>
          <a:lstStyle/>
          <a:p>
            <a:pPr>
              <a:lnSpc>
                <a:spcPts val="3400"/>
              </a:lnSpc>
            </a:pPr>
            <a:r>
              <a:rPr lang="en-US" sz="2125">
                <a:solidFill>
                  <a:srgbClr val="2E2E2E"/>
                </a:solidFill>
                <a:latin typeface="Montserrat Classic" panose="00000500000000000000"/>
              </a:rPr>
              <a:t>method:</a:t>
            </a:r>
          </a:p>
          <a:p>
            <a:pPr>
              <a:lnSpc>
                <a:spcPts val="3400"/>
              </a:lnSpc>
            </a:pPr>
            <a:r>
              <a:rPr lang="en-US" sz="2125">
                <a:solidFill>
                  <a:srgbClr val="2E2E2E"/>
                </a:solidFill>
                <a:latin typeface="Montserrat Classic" panose="00000500000000000000"/>
              </a:rPr>
              <a:t>Here I used MIN MAX and AVG function to cunt value rental_rate</a:t>
            </a:r>
          </a:p>
          <a:p>
            <a:pPr>
              <a:lnSpc>
                <a:spcPts val="3400"/>
              </a:lnSpc>
            </a:pPr>
            <a:r>
              <a:rPr lang="en-US" sz="2125">
                <a:solidFill>
                  <a:srgbClr val="2E2E2E"/>
                </a:solidFill>
                <a:latin typeface="Montserrat Classic" panose="00000500000000000000"/>
              </a:rPr>
              <a:t>GROUP BY the column name and ORDERED BY the value into descending</a:t>
            </a:r>
          </a:p>
          <a:p>
            <a:pPr>
              <a:lnSpc>
                <a:spcPts val="3400"/>
              </a:lnSpc>
            </a:pPr>
            <a:r>
              <a:rPr lang="en-US" sz="2125">
                <a:solidFill>
                  <a:srgbClr val="2E2E2E"/>
                </a:solidFill>
                <a:latin typeface="Montserrat Classic" panose="00000500000000000000"/>
              </a:rPr>
              <a:t>interpretation:</a:t>
            </a:r>
          </a:p>
          <a:p>
            <a:pPr>
              <a:lnSpc>
                <a:spcPts val="3400"/>
              </a:lnSpc>
            </a:pPr>
            <a:r>
              <a:rPr lang="en-US" sz="2125">
                <a:solidFill>
                  <a:srgbClr val="2E2E2E"/>
                </a:solidFill>
                <a:latin typeface="Montserrat Classic" panose="00000500000000000000"/>
              </a:rPr>
              <a:t>it shows the maximum minimum and average rental rates of movie based on ratings</a:t>
            </a:r>
          </a:p>
        </p:txBody>
      </p:sp>
      <p:pic>
        <p:nvPicPr>
          <p:cNvPr id="15" name="Picture 14" descr="C:\Users\FAHAD\Pictures\14.jpg14"/>
          <p:cNvPicPr>
            <a:picLocks noChangeAspect="1"/>
          </p:cNvPicPr>
          <p:nvPr/>
        </p:nvPicPr>
        <p:blipFill>
          <a:blip r:embed="rId5"/>
          <a:srcRect l="-8468" t="4314" r="2947" b="7561"/>
          <a:stretch>
            <a:fillRect/>
          </a:stretch>
        </p:blipFill>
        <p:spPr>
          <a:xfrm>
            <a:off x="7620000" y="5524500"/>
            <a:ext cx="7211060" cy="36188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861</Words>
  <Application>Microsoft Office PowerPoint</Application>
  <PresentationFormat>Custom</PresentationFormat>
  <Paragraphs>109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Montserrat Classic Bold</vt:lpstr>
      <vt:lpstr>Montserrat Classic</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dc:title>
  <dc:creator>user</dc:creator>
  <cp:lastModifiedBy>user</cp:lastModifiedBy>
  <cp:revision>3</cp:revision>
  <dcterms:created xsi:type="dcterms:W3CDTF">2006-08-16T00:00:00Z</dcterms:created>
  <dcterms:modified xsi:type="dcterms:W3CDTF">2023-10-17T08:27:01Z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F88C3F67AA03428FB1B9D695C44241B1_12</vt:lpwstr>
  </property>
  <property fmtid="{D5CDD505-2E9C-101B-9397-08002B2CF9AE}" pid="3" name="KSOProductBuildVer">
    <vt:lpwstr>1033-12.2.0.13266</vt:lpwstr>
  </property>
</Properties>
</file>