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3E27A-F76A-4C52-B43E-F5C219376B31}" v="3" dt="2023-10-04T12:06:31.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len albert" userId="54a6b1a99b9438ed" providerId="LiveId" clId="{0D23E27A-F76A-4C52-B43E-F5C219376B31}"/>
    <pc:docChg chg="undo custSel modSld">
      <pc:chgData name="jelen albert" userId="54a6b1a99b9438ed" providerId="LiveId" clId="{0D23E27A-F76A-4C52-B43E-F5C219376B31}" dt="2023-10-04T12:07:52.109" v="26" actId="2711"/>
      <pc:docMkLst>
        <pc:docMk/>
      </pc:docMkLst>
      <pc:sldChg chg="modSp mod">
        <pc:chgData name="jelen albert" userId="54a6b1a99b9438ed" providerId="LiveId" clId="{0D23E27A-F76A-4C52-B43E-F5C219376B31}" dt="2023-10-04T12:07:32.272" v="24" actId="2711"/>
        <pc:sldMkLst>
          <pc:docMk/>
          <pc:sldMk cId="2421683726" sldId="258"/>
        </pc:sldMkLst>
        <pc:spChg chg="mod">
          <ac:chgData name="jelen albert" userId="54a6b1a99b9438ed" providerId="LiveId" clId="{0D23E27A-F76A-4C52-B43E-F5C219376B31}" dt="2023-10-04T12:07:16.815" v="23" actId="2711"/>
          <ac:spMkLst>
            <pc:docMk/>
            <pc:sldMk cId="2421683726" sldId="258"/>
            <ac:spMk id="2" creationId="{86D81154-09FC-74D5-7C40-EABBFD07F1D7}"/>
          </ac:spMkLst>
        </pc:spChg>
        <pc:spChg chg="mod">
          <ac:chgData name="jelen albert" userId="54a6b1a99b9438ed" providerId="LiveId" clId="{0D23E27A-F76A-4C52-B43E-F5C219376B31}" dt="2023-10-04T12:07:32.272" v="24" actId="2711"/>
          <ac:spMkLst>
            <pc:docMk/>
            <pc:sldMk cId="2421683726" sldId="258"/>
            <ac:spMk id="8" creationId="{85D9E53A-C176-F45C-3CCE-F997A981DBDC}"/>
          </ac:spMkLst>
        </pc:spChg>
        <pc:spChg chg="mod">
          <ac:chgData name="jelen albert" userId="54a6b1a99b9438ed" providerId="LiveId" clId="{0D23E27A-F76A-4C52-B43E-F5C219376B31}" dt="2023-10-04T12:07:32.272" v="24" actId="2711"/>
          <ac:spMkLst>
            <pc:docMk/>
            <pc:sldMk cId="2421683726" sldId="258"/>
            <ac:spMk id="10" creationId="{9369C45A-56F6-26D8-28E9-A620243008DE}"/>
          </ac:spMkLst>
        </pc:spChg>
        <pc:spChg chg="mod">
          <ac:chgData name="jelen albert" userId="54a6b1a99b9438ed" providerId="LiveId" clId="{0D23E27A-F76A-4C52-B43E-F5C219376B31}" dt="2023-10-04T12:07:32.272" v="24" actId="2711"/>
          <ac:spMkLst>
            <pc:docMk/>
            <pc:sldMk cId="2421683726" sldId="258"/>
            <ac:spMk id="12" creationId="{215538F5-035B-AE08-9175-6D78F581FD04}"/>
          </ac:spMkLst>
        </pc:spChg>
        <pc:spChg chg="mod">
          <ac:chgData name="jelen albert" userId="54a6b1a99b9438ed" providerId="LiveId" clId="{0D23E27A-F76A-4C52-B43E-F5C219376B31}" dt="2023-10-04T12:07:32.272" v="24" actId="2711"/>
          <ac:spMkLst>
            <pc:docMk/>
            <pc:sldMk cId="2421683726" sldId="258"/>
            <ac:spMk id="14" creationId="{A951BBD9-9BC6-1C86-F235-11BBEC1CE2F4}"/>
          </ac:spMkLst>
        </pc:spChg>
        <pc:spChg chg="mod">
          <ac:chgData name="jelen albert" userId="54a6b1a99b9438ed" providerId="LiveId" clId="{0D23E27A-F76A-4C52-B43E-F5C219376B31}" dt="2023-10-04T12:07:32.272" v="24" actId="2711"/>
          <ac:spMkLst>
            <pc:docMk/>
            <pc:sldMk cId="2421683726" sldId="258"/>
            <ac:spMk id="16" creationId="{7C4F8E6E-8E62-56D5-60EA-985FBB06D6CF}"/>
          </ac:spMkLst>
        </pc:spChg>
        <pc:spChg chg="mod">
          <ac:chgData name="jelen albert" userId="54a6b1a99b9438ed" providerId="LiveId" clId="{0D23E27A-F76A-4C52-B43E-F5C219376B31}" dt="2023-10-04T12:07:32.272" v="24" actId="2711"/>
          <ac:spMkLst>
            <pc:docMk/>
            <pc:sldMk cId="2421683726" sldId="258"/>
            <ac:spMk id="18" creationId="{063C40D2-B2D0-7BA6-3D41-44BC1C58A228}"/>
          </ac:spMkLst>
        </pc:spChg>
      </pc:sldChg>
      <pc:sldChg chg="modSp mod">
        <pc:chgData name="jelen albert" userId="54a6b1a99b9438ed" providerId="LiveId" clId="{0D23E27A-F76A-4C52-B43E-F5C219376B31}" dt="2023-10-04T12:07:42.084" v="25" actId="2711"/>
        <pc:sldMkLst>
          <pc:docMk/>
          <pc:sldMk cId="4168373248" sldId="259"/>
        </pc:sldMkLst>
        <pc:spChg chg="mod">
          <ac:chgData name="jelen albert" userId="54a6b1a99b9438ed" providerId="LiveId" clId="{0D23E27A-F76A-4C52-B43E-F5C219376B31}" dt="2023-10-04T12:07:42.084" v="25" actId="2711"/>
          <ac:spMkLst>
            <pc:docMk/>
            <pc:sldMk cId="4168373248" sldId="259"/>
            <ac:spMk id="2" creationId="{6A785474-8B77-7368-F64E-BBA5A160D2D1}"/>
          </ac:spMkLst>
        </pc:spChg>
        <pc:spChg chg="mod">
          <ac:chgData name="jelen albert" userId="54a6b1a99b9438ed" providerId="LiveId" clId="{0D23E27A-F76A-4C52-B43E-F5C219376B31}" dt="2023-10-04T12:07:42.084" v="25" actId="2711"/>
          <ac:spMkLst>
            <pc:docMk/>
            <pc:sldMk cId="4168373248" sldId="259"/>
            <ac:spMk id="5" creationId="{A82B26A7-98D7-BCAB-2FD3-65FC52CDF82E}"/>
          </ac:spMkLst>
        </pc:spChg>
        <pc:spChg chg="mod">
          <ac:chgData name="jelen albert" userId="54a6b1a99b9438ed" providerId="LiveId" clId="{0D23E27A-F76A-4C52-B43E-F5C219376B31}" dt="2023-10-04T12:07:42.084" v="25" actId="2711"/>
          <ac:spMkLst>
            <pc:docMk/>
            <pc:sldMk cId="4168373248" sldId="259"/>
            <ac:spMk id="7" creationId="{DC560EE3-DDF4-C6EE-C0F9-CA10247354EE}"/>
          </ac:spMkLst>
        </pc:spChg>
        <pc:spChg chg="mod">
          <ac:chgData name="jelen albert" userId="54a6b1a99b9438ed" providerId="LiveId" clId="{0D23E27A-F76A-4C52-B43E-F5C219376B31}" dt="2023-10-04T12:07:42.084" v="25" actId="2711"/>
          <ac:spMkLst>
            <pc:docMk/>
            <pc:sldMk cId="4168373248" sldId="259"/>
            <ac:spMk id="10" creationId="{858A973C-BD4E-B716-5B90-C78A883DC77E}"/>
          </ac:spMkLst>
        </pc:spChg>
        <pc:spChg chg="mod">
          <ac:chgData name="jelen albert" userId="54a6b1a99b9438ed" providerId="LiveId" clId="{0D23E27A-F76A-4C52-B43E-F5C219376B31}" dt="2023-10-04T12:07:42.084" v="25" actId="2711"/>
          <ac:spMkLst>
            <pc:docMk/>
            <pc:sldMk cId="4168373248" sldId="259"/>
            <ac:spMk id="12" creationId="{6F8A7EA7-F892-0DE3-FF5B-2FCAD17007FF}"/>
          </ac:spMkLst>
        </pc:spChg>
        <pc:spChg chg="mod">
          <ac:chgData name="jelen albert" userId="54a6b1a99b9438ed" providerId="LiveId" clId="{0D23E27A-F76A-4C52-B43E-F5C219376B31}" dt="2023-10-04T12:07:42.084" v="25" actId="2711"/>
          <ac:spMkLst>
            <pc:docMk/>
            <pc:sldMk cId="4168373248" sldId="259"/>
            <ac:spMk id="16" creationId="{2B738618-DCB9-D35B-8200-75CA08129983}"/>
          </ac:spMkLst>
        </pc:spChg>
      </pc:sldChg>
      <pc:sldChg chg="modSp mod">
        <pc:chgData name="jelen albert" userId="54a6b1a99b9438ed" providerId="LiveId" clId="{0D23E27A-F76A-4C52-B43E-F5C219376B31}" dt="2023-10-04T12:07:52.109" v="26" actId="2711"/>
        <pc:sldMkLst>
          <pc:docMk/>
          <pc:sldMk cId="2868447418" sldId="260"/>
        </pc:sldMkLst>
        <pc:spChg chg="mod">
          <ac:chgData name="jelen albert" userId="54a6b1a99b9438ed" providerId="LiveId" clId="{0D23E27A-F76A-4C52-B43E-F5C219376B31}" dt="2023-10-04T12:07:52.109" v="26" actId="2711"/>
          <ac:spMkLst>
            <pc:docMk/>
            <pc:sldMk cId="2868447418" sldId="260"/>
            <ac:spMk id="5" creationId="{44F90993-36BF-595B-45A5-2C5331EE9B86}"/>
          </ac:spMkLst>
        </pc:spChg>
        <pc:spChg chg="mod">
          <ac:chgData name="jelen albert" userId="54a6b1a99b9438ed" providerId="LiveId" clId="{0D23E27A-F76A-4C52-B43E-F5C219376B31}" dt="2023-10-04T12:07:52.109" v="26" actId="2711"/>
          <ac:spMkLst>
            <pc:docMk/>
            <pc:sldMk cId="2868447418" sldId="260"/>
            <ac:spMk id="9" creationId="{1409E74F-908F-ACE3-7841-C5478ED8BAD0}"/>
          </ac:spMkLst>
        </pc:spChg>
        <pc:spChg chg="mod">
          <ac:chgData name="jelen albert" userId="54a6b1a99b9438ed" providerId="LiveId" clId="{0D23E27A-F76A-4C52-B43E-F5C219376B31}" dt="2023-10-04T12:07:52.109" v="26" actId="2711"/>
          <ac:spMkLst>
            <pc:docMk/>
            <pc:sldMk cId="2868447418" sldId="260"/>
            <ac:spMk id="13" creationId="{B759D248-26D3-76C7-4D72-153D662EC35F}"/>
          </ac:spMkLst>
        </pc:spChg>
        <pc:spChg chg="mod">
          <ac:chgData name="jelen albert" userId="54a6b1a99b9438ed" providerId="LiveId" clId="{0D23E27A-F76A-4C52-B43E-F5C219376B31}" dt="2023-10-04T12:07:52.109" v="26" actId="2711"/>
          <ac:spMkLst>
            <pc:docMk/>
            <pc:sldMk cId="2868447418" sldId="260"/>
            <ac:spMk id="14" creationId="{B51274B2-0AC6-9583-2280-CD6092DBBBC0}"/>
          </ac:spMkLst>
        </pc:spChg>
        <pc:spChg chg="mod">
          <ac:chgData name="jelen albert" userId="54a6b1a99b9438ed" providerId="LiveId" clId="{0D23E27A-F76A-4C52-B43E-F5C219376B31}" dt="2023-10-04T12:07:52.109" v="26" actId="2711"/>
          <ac:spMkLst>
            <pc:docMk/>
            <pc:sldMk cId="2868447418" sldId="260"/>
            <ac:spMk id="15" creationId="{D8131879-D045-DE3D-DD3B-2C59AC3F45D0}"/>
          </ac:spMkLst>
        </pc:spChg>
        <pc:spChg chg="mod">
          <ac:chgData name="jelen albert" userId="54a6b1a99b9438ed" providerId="LiveId" clId="{0D23E27A-F76A-4C52-B43E-F5C219376B31}" dt="2023-10-04T12:07:52.109" v="26" actId="2711"/>
          <ac:spMkLst>
            <pc:docMk/>
            <pc:sldMk cId="2868447418" sldId="260"/>
            <ac:spMk id="16" creationId="{2F74A6B7-55C1-56B8-4A5E-1F2D9DEB285B}"/>
          </ac:spMkLst>
        </pc:spChg>
        <pc:spChg chg="mod">
          <ac:chgData name="jelen albert" userId="54a6b1a99b9438ed" providerId="LiveId" clId="{0D23E27A-F76A-4C52-B43E-F5C219376B31}" dt="2023-10-04T12:07:52.109" v="26" actId="2711"/>
          <ac:spMkLst>
            <pc:docMk/>
            <pc:sldMk cId="2868447418" sldId="260"/>
            <ac:spMk id="17" creationId="{9167EC47-DDE1-9005-B8EA-5BC8D4A8EC2A}"/>
          </ac:spMkLst>
        </pc:spChg>
        <pc:spChg chg="mod">
          <ac:chgData name="jelen albert" userId="54a6b1a99b9438ed" providerId="LiveId" clId="{0D23E27A-F76A-4C52-B43E-F5C219376B31}" dt="2023-10-04T12:07:52.109" v="26" actId="2711"/>
          <ac:spMkLst>
            <pc:docMk/>
            <pc:sldMk cId="2868447418" sldId="260"/>
            <ac:spMk id="19" creationId="{04FE9680-FF85-DC90-949C-7333F18BC03D}"/>
          </ac:spMkLst>
        </pc:spChg>
        <pc:spChg chg="mod">
          <ac:chgData name="jelen albert" userId="54a6b1a99b9438ed" providerId="LiveId" clId="{0D23E27A-F76A-4C52-B43E-F5C219376B31}" dt="2023-10-04T12:07:52.109" v="26" actId="2711"/>
          <ac:spMkLst>
            <pc:docMk/>
            <pc:sldMk cId="2868447418" sldId="260"/>
            <ac:spMk id="21" creationId="{125837C3-1EC7-3020-A1AC-FCC046D99DC1}"/>
          </ac:spMkLst>
        </pc:spChg>
        <pc:spChg chg="mod">
          <ac:chgData name="jelen albert" userId="54a6b1a99b9438ed" providerId="LiveId" clId="{0D23E27A-F76A-4C52-B43E-F5C219376B31}" dt="2023-10-04T12:07:52.109" v="26" actId="2711"/>
          <ac:spMkLst>
            <pc:docMk/>
            <pc:sldMk cId="2868447418" sldId="260"/>
            <ac:spMk id="22" creationId="{508E6EFD-83C2-60B6-7960-CBC8D7D6E49D}"/>
          </ac:spMkLst>
        </pc:spChg>
        <pc:spChg chg="mod">
          <ac:chgData name="jelen albert" userId="54a6b1a99b9438ed" providerId="LiveId" clId="{0D23E27A-F76A-4C52-B43E-F5C219376B31}" dt="2023-10-04T12:07:52.109" v="26" actId="2711"/>
          <ac:spMkLst>
            <pc:docMk/>
            <pc:sldMk cId="2868447418" sldId="260"/>
            <ac:spMk id="23" creationId="{78D855D0-8563-3338-7701-836AC47F3B06}"/>
          </ac:spMkLst>
        </pc:spChg>
        <pc:spChg chg="mod">
          <ac:chgData name="jelen albert" userId="54a6b1a99b9438ed" providerId="LiveId" clId="{0D23E27A-F76A-4C52-B43E-F5C219376B31}" dt="2023-10-04T12:07:52.109" v="26" actId="2711"/>
          <ac:spMkLst>
            <pc:docMk/>
            <pc:sldMk cId="2868447418" sldId="260"/>
            <ac:spMk id="25" creationId="{520F2D8A-2BF6-37CB-01B8-629DB9BD80A2}"/>
          </ac:spMkLst>
        </pc:spChg>
      </pc:sldChg>
      <pc:sldChg chg="modSp mod">
        <pc:chgData name="jelen albert" userId="54a6b1a99b9438ed" providerId="LiveId" clId="{0D23E27A-F76A-4C52-B43E-F5C219376B31}" dt="2023-10-04T12:07:04.264" v="22" actId="2711"/>
        <pc:sldMkLst>
          <pc:docMk/>
          <pc:sldMk cId="335712697" sldId="261"/>
        </pc:sldMkLst>
        <pc:spChg chg="mod">
          <ac:chgData name="jelen albert" userId="54a6b1a99b9438ed" providerId="LiveId" clId="{0D23E27A-F76A-4C52-B43E-F5C219376B31}" dt="2023-10-04T12:07:04.264" v="22" actId="2711"/>
          <ac:spMkLst>
            <pc:docMk/>
            <pc:sldMk cId="335712697" sldId="261"/>
            <ac:spMk id="4" creationId="{2F0426B4-D541-D1C2-EFC2-2DF261569121}"/>
          </ac:spMkLst>
        </pc:spChg>
      </pc:sldChg>
      <pc:sldChg chg="addSp modSp mod">
        <pc:chgData name="jelen albert" userId="54a6b1a99b9438ed" providerId="LiveId" clId="{0D23E27A-F76A-4C52-B43E-F5C219376B31}" dt="2023-10-04T11:58:06.087" v="2" actId="14100"/>
        <pc:sldMkLst>
          <pc:docMk/>
          <pc:sldMk cId="2340560975" sldId="264"/>
        </pc:sldMkLst>
        <pc:picChg chg="add mod">
          <ac:chgData name="jelen albert" userId="54a6b1a99b9438ed" providerId="LiveId" clId="{0D23E27A-F76A-4C52-B43E-F5C219376B31}" dt="2023-10-04T11:58:06.087" v="2" actId="14100"/>
          <ac:picMkLst>
            <pc:docMk/>
            <pc:sldMk cId="2340560975" sldId="264"/>
            <ac:picMk id="18" creationId="{AE49E879-3EC0-81D4-AF06-92ECCEE3E746}"/>
          </ac:picMkLst>
        </pc:picChg>
      </pc:sldChg>
      <pc:sldChg chg="addSp delSp modSp mod">
        <pc:chgData name="jelen albert" userId="54a6b1a99b9438ed" providerId="LiveId" clId="{0D23E27A-F76A-4C52-B43E-F5C219376B31}" dt="2023-10-04T12:06:36.937" v="21" actId="1076"/>
        <pc:sldMkLst>
          <pc:docMk/>
          <pc:sldMk cId="3364192210" sldId="266"/>
        </pc:sldMkLst>
        <pc:picChg chg="add del mod">
          <ac:chgData name="jelen albert" userId="54a6b1a99b9438ed" providerId="LiveId" clId="{0D23E27A-F76A-4C52-B43E-F5C219376B31}" dt="2023-10-04T12:04:26.541" v="17" actId="21"/>
          <ac:picMkLst>
            <pc:docMk/>
            <pc:sldMk cId="3364192210" sldId="266"/>
            <ac:picMk id="7" creationId="{5979FFCF-974E-2094-E674-73D83D9351D3}"/>
          </ac:picMkLst>
        </pc:picChg>
        <pc:picChg chg="add mod">
          <ac:chgData name="jelen albert" userId="54a6b1a99b9438ed" providerId="LiveId" clId="{0D23E27A-F76A-4C52-B43E-F5C219376B31}" dt="2023-10-04T12:06:36.937" v="21" actId="1076"/>
          <ac:picMkLst>
            <pc:docMk/>
            <pc:sldMk cId="3364192210" sldId="266"/>
            <ac:picMk id="9" creationId="{5820AAC5-B4BA-D211-2E3C-C99AD994EFF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44904-48B7-45E5-B7F0-DE38FD25E2B7}"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374609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44904-48B7-45E5-B7F0-DE38FD25E2B7}"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411175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44904-48B7-45E5-B7F0-DE38FD25E2B7}"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78258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44904-48B7-45E5-B7F0-DE38FD25E2B7}"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29908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44904-48B7-45E5-B7F0-DE38FD25E2B7}"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258458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44904-48B7-45E5-B7F0-DE38FD25E2B7}"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250304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44904-48B7-45E5-B7F0-DE38FD25E2B7}"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32614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44904-48B7-45E5-B7F0-DE38FD25E2B7}"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151602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44904-48B7-45E5-B7F0-DE38FD25E2B7}"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17142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44904-48B7-45E5-B7F0-DE38FD25E2B7}"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413650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44904-48B7-45E5-B7F0-DE38FD25E2B7}"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F96418-178D-4668-8D6B-581CC8124957}" type="slidenum">
              <a:rPr lang="en-IN" smtClean="0"/>
              <a:t>‹#›</a:t>
            </a:fld>
            <a:endParaRPr lang="en-IN"/>
          </a:p>
        </p:txBody>
      </p:sp>
    </p:spTree>
    <p:extLst>
      <p:ext uri="{BB962C8B-B14F-4D97-AF65-F5344CB8AC3E}">
        <p14:creationId xmlns:p14="http://schemas.microsoft.com/office/powerpoint/2010/main" val="319704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44904-48B7-45E5-B7F0-DE38FD25E2B7}" type="datetimeFigureOut">
              <a:rPr lang="en-IN" smtClean="0"/>
              <a:t>04-10-2023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6418-178D-4668-8D6B-581CC8124957}" type="slidenum">
              <a:rPr lang="en-IN" smtClean="0"/>
              <a:t>‹#›</a:t>
            </a:fld>
            <a:endParaRPr lang="en-IN"/>
          </a:p>
        </p:txBody>
      </p:sp>
    </p:spTree>
    <p:extLst>
      <p:ext uri="{BB962C8B-B14F-4D97-AF65-F5344CB8AC3E}">
        <p14:creationId xmlns:p14="http://schemas.microsoft.com/office/powerpoint/2010/main" val="1105554163"/>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4442-53E8-C886-237C-E5C976BD4F29}"/>
              </a:ext>
            </a:extLst>
          </p:cNvPr>
          <p:cNvSpPr>
            <a:spLocks noGrp="1"/>
          </p:cNvSpPr>
          <p:nvPr>
            <p:ph type="ctrTitle"/>
          </p:nvPr>
        </p:nvSpPr>
        <p:spPr>
          <a:xfrm>
            <a:off x="131020" y="1090775"/>
            <a:ext cx="7355631" cy="2425538"/>
          </a:xfrm>
        </p:spPr>
        <p:txBody>
          <a:bodyPr>
            <a:normAutofit fontScale="90000"/>
          </a:bodyPr>
          <a:lstStyle/>
          <a:p>
            <a:r>
              <a:rPr lang="en-US" sz="6000" b="1" dirty="0">
                <a:solidFill>
                  <a:srgbClr val="FFFFFF"/>
                </a:solidFill>
                <a:latin typeface="Times New Roman" panose="02020603050405020304" pitchFamily="18" charset="0"/>
                <a:ea typeface="Nunito" pitchFamily="34" charset="-122"/>
                <a:cs typeface="Times New Roman" panose="02020603050405020304" pitchFamily="18" charset="0"/>
              </a:rPr>
              <a:t>Problem Definition and Design Thinking for Product Sale Analysis</a:t>
            </a:r>
            <a:br>
              <a:rPr lang="en-US" sz="6000" dirty="0"/>
            </a:br>
            <a:endParaRPr lang="en-IN" dirty="0"/>
          </a:p>
        </p:txBody>
      </p:sp>
      <p:sp>
        <p:nvSpPr>
          <p:cNvPr id="3" name="Subtitle 2">
            <a:extLst>
              <a:ext uri="{FF2B5EF4-FFF2-40B4-BE49-F238E27FC236}">
                <a16:creationId xmlns:a16="http://schemas.microsoft.com/office/drawing/2014/main" id="{D7173F8F-6C6D-7EFC-32D4-73C30DE2B329}"/>
              </a:ext>
            </a:extLst>
          </p:cNvPr>
          <p:cNvSpPr>
            <a:spLocks noGrp="1"/>
          </p:cNvSpPr>
          <p:nvPr>
            <p:ph type="subTitle" idx="1"/>
          </p:nvPr>
        </p:nvSpPr>
        <p:spPr>
          <a:xfrm>
            <a:off x="226172" y="3173411"/>
            <a:ext cx="7165326" cy="2593814"/>
          </a:xfrm>
        </p:spPr>
        <p:txBody>
          <a:bodyPr anchor="t">
            <a:normAutofit fontScale="40000" lnSpcReduction="20000"/>
          </a:bodyPr>
          <a:lstStyle/>
          <a:p>
            <a:pPr>
              <a:lnSpc>
                <a:spcPct val="170000"/>
              </a:lnSpc>
            </a:pPr>
            <a:r>
              <a:rPr lang="en-US" sz="4300" dirty="0">
                <a:solidFill>
                  <a:srgbClr val="FFFFFF"/>
                </a:solidFill>
                <a:latin typeface="Times New Roman" panose="02020603050405020304" pitchFamily="18" charset="0"/>
                <a:ea typeface="PT Sans" pitchFamily="34" charset="-122"/>
                <a:cs typeface="Times New Roman" panose="02020603050405020304" pitchFamily="18" charset="0"/>
              </a:rPr>
              <a:t>In order to make strategic business decisions, it is crucial to analyze and understand sales trends and consumer behavior. Our Product Sale Analysis project aims to do just that using IBM Cognos. By defining analysis objectives, collecting sales data, designing relevant visualizations, and deriving actionable insights, we can help businesses achieve greater success.</a:t>
            </a:r>
            <a:endParaRPr lang="en-US" sz="43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12D147C-E6C8-4768-256A-5B1001704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651" y="0"/>
            <a:ext cx="4705350" cy="6858000"/>
          </a:xfrm>
          <a:prstGeom prst="rect">
            <a:avLst/>
          </a:prstGeom>
        </p:spPr>
      </p:pic>
    </p:spTree>
    <p:extLst>
      <p:ext uri="{BB962C8B-B14F-4D97-AF65-F5344CB8AC3E}">
        <p14:creationId xmlns:p14="http://schemas.microsoft.com/office/powerpoint/2010/main" val="388866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B242856F-2CA0-FF2D-328C-35E0B7FE707C}"/>
              </a:ext>
            </a:extLst>
          </p:cNvPr>
          <p:cNvSpPr/>
          <p:nvPr/>
        </p:nvSpPr>
        <p:spPr>
          <a:xfrm>
            <a:off x="648374" y="454910"/>
            <a:ext cx="496062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Secure Data Access</a:t>
            </a:r>
            <a:endParaRPr lang="en-US" sz="4374" dirty="0">
              <a:latin typeface="Times New Roman" panose="02020603050405020304" pitchFamily="18" charset="0"/>
              <a:cs typeface="Times New Roman" panose="02020603050405020304" pitchFamily="18" charset="0"/>
            </a:endParaRPr>
          </a:p>
        </p:txBody>
      </p:sp>
      <p:sp>
        <p:nvSpPr>
          <p:cNvPr id="5" name="Shape 2">
            <a:extLst>
              <a:ext uri="{FF2B5EF4-FFF2-40B4-BE49-F238E27FC236}">
                <a16:creationId xmlns:a16="http://schemas.microsoft.com/office/drawing/2014/main" id="{1780833A-416D-F785-950A-C324524CCBE9}"/>
              </a:ext>
            </a:extLst>
          </p:cNvPr>
          <p:cNvSpPr/>
          <p:nvPr/>
        </p:nvSpPr>
        <p:spPr>
          <a:xfrm>
            <a:off x="414910" y="1510336"/>
            <a:ext cx="499943" cy="499943"/>
          </a:xfrm>
          <a:prstGeom prst="roundRect">
            <a:avLst>
              <a:gd name="adj" fmla="val 80001"/>
            </a:avLst>
          </a:prstGeom>
          <a:solidFill>
            <a:schemeClr val="bg1">
              <a:lumMod val="95000"/>
              <a:lumOff val="5000"/>
            </a:schemeClr>
          </a:solidFill>
          <a:ln w="27742">
            <a:solidFill>
              <a:srgbClr val="F2B42D"/>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1BCD2683-D851-D900-2735-9FC2868D104E}"/>
              </a:ext>
            </a:extLst>
          </p:cNvPr>
          <p:cNvSpPr/>
          <p:nvPr/>
        </p:nvSpPr>
        <p:spPr>
          <a:xfrm>
            <a:off x="565763" y="1552008"/>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Times New Roman" panose="02020603050405020304" pitchFamily="18" charset="0"/>
                <a:ea typeface="Nunito"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7" name="Text 4">
            <a:extLst>
              <a:ext uri="{FF2B5EF4-FFF2-40B4-BE49-F238E27FC236}">
                <a16:creationId xmlns:a16="http://schemas.microsoft.com/office/drawing/2014/main" id="{F462DC9C-B22E-A43E-CBEE-CEFB9DEBF3E8}"/>
              </a:ext>
            </a:extLst>
          </p:cNvPr>
          <p:cNvSpPr/>
          <p:nvPr/>
        </p:nvSpPr>
        <p:spPr>
          <a:xfrm>
            <a:off x="1137024" y="1586655"/>
            <a:ext cx="2689860" cy="354806"/>
          </a:xfrm>
          <a:prstGeom prst="rect">
            <a:avLst/>
          </a:prstGeom>
          <a:noFill/>
          <a:ln/>
        </p:spPr>
        <p:txBody>
          <a:bodyPr wrap="none" rtlCol="0" anchor="t"/>
          <a:lstStyle/>
          <a:p>
            <a:pPr marL="0" indent="0">
              <a:lnSpc>
                <a:spcPts val="2734"/>
              </a:lnSpc>
              <a:buNone/>
            </a:pPr>
            <a:r>
              <a:rPr lang="en-US" sz="2187" b="1" dirty="0">
                <a:solidFill>
                  <a:srgbClr val="F2B42D"/>
                </a:solidFill>
                <a:latin typeface="Times New Roman" panose="02020603050405020304" pitchFamily="18" charset="0"/>
                <a:ea typeface="Nunito" pitchFamily="34" charset="-122"/>
                <a:cs typeface="Times New Roman" panose="02020603050405020304" pitchFamily="18" charset="0"/>
              </a:rPr>
              <a:t>Restricted Access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8" name="Text 5">
            <a:extLst>
              <a:ext uri="{FF2B5EF4-FFF2-40B4-BE49-F238E27FC236}">
                <a16:creationId xmlns:a16="http://schemas.microsoft.com/office/drawing/2014/main" id="{65198FA1-3D6F-5871-CC21-86FB622653B1}"/>
              </a:ext>
            </a:extLst>
          </p:cNvPr>
          <p:cNvSpPr/>
          <p:nvPr/>
        </p:nvSpPr>
        <p:spPr>
          <a:xfrm>
            <a:off x="1137024" y="2163632"/>
            <a:ext cx="2905601" cy="1777008"/>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Ensure data privacy and security by creating user and role-based access control with controlled sign-on and single sign-on features.</a:t>
            </a:r>
            <a:endParaRPr lang="en-US" sz="1750" dirty="0">
              <a:latin typeface="Times New Roman" panose="02020603050405020304" pitchFamily="18" charset="0"/>
              <a:cs typeface="Times New Roman" panose="02020603050405020304" pitchFamily="18" charset="0"/>
            </a:endParaRPr>
          </a:p>
        </p:txBody>
      </p:sp>
      <p:sp>
        <p:nvSpPr>
          <p:cNvPr id="9" name="Shape 6">
            <a:extLst>
              <a:ext uri="{FF2B5EF4-FFF2-40B4-BE49-F238E27FC236}">
                <a16:creationId xmlns:a16="http://schemas.microsoft.com/office/drawing/2014/main" id="{068E3E28-617E-C2FA-D43C-1D33528E90FF}"/>
              </a:ext>
            </a:extLst>
          </p:cNvPr>
          <p:cNvSpPr/>
          <p:nvPr/>
        </p:nvSpPr>
        <p:spPr>
          <a:xfrm>
            <a:off x="4264796" y="1510336"/>
            <a:ext cx="499943" cy="499943"/>
          </a:xfrm>
          <a:prstGeom prst="roundRect">
            <a:avLst>
              <a:gd name="adj" fmla="val 80001"/>
            </a:avLst>
          </a:prstGeom>
          <a:solidFill>
            <a:schemeClr val="bg1">
              <a:lumMod val="95000"/>
              <a:lumOff val="5000"/>
            </a:schemeClr>
          </a:solidFill>
          <a:ln w="27742">
            <a:solidFill>
              <a:srgbClr val="D7425E"/>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0" name="Text 7">
            <a:extLst>
              <a:ext uri="{FF2B5EF4-FFF2-40B4-BE49-F238E27FC236}">
                <a16:creationId xmlns:a16="http://schemas.microsoft.com/office/drawing/2014/main" id="{EC45E81D-3AB9-A5DB-846C-1FF65C0E9E32}"/>
              </a:ext>
            </a:extLst>
          </p:cNvPr>
          <p:cNvSpPr/>
          <p:nvPr/>
        </p:nvSpPr>
        <p:spPr>
          <a:xfrm>
            <a:off x="4415649" y="1552008"/>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Times New Roman" panose="02020603050405020304" pitchFamily="18" charset="0"/>
                <a:ea typeface="Nunito"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1" name="Text 8">
            <a:extLst>
              <a:ext uri="{FF2B5EF4-FFF2-40B4-BE49-F238E27FC236}">
                <a16:creationId xmlns:a16="http://schemas.microsoft.com/office/drawing/2014/main" id="{3919BAC9-13AD-73EF-1850-865072D3193D}"/>
              </a:ext>
            </a:extLst>
          </p:cNvPr>
          <p:cNvSpPr/>
          <p:nvPr/>
        </p:nvSpPr>
        <p:spPr>
          <a:xfrm>
            <a:off x="4986910" y="1461639"/>
            <a:ext cx="2905601" cy="701993"/>
          </a:xfrm>
          <a:prstGeom prst="rect">
            <a:avLst/>
          </a:prstGeom>
          <a:noFill/>
          <a:ln/>
        </p:spPr>
        <p:txBody>
          <a:bodyPr wrap="square" rtlCol="0" anchor="t"/>
          <a:lstStyle/>
          <a:p>
            <a:pPr marL="0" indent="0">
              <a:lnSpc>
                <a:spcPts val="2734"/>
              </a:lnSpc>
              <a:buNone/>
            </a:pPr>
            <a:r>
              <a:rPr lang="en-US" sz="2187" b="1" dirty="0">
                <a:solidFill>
                  <a:srgbClr val="D7425E"/>
                </a:solidFill>
                <a:latin typeface="Times New Roman" panose="02020603050405020304" pitchFamily="18" charset="0"/>
                <a:ea typeface="Nunito" pitchFamily="34" charset="-122"/>
                <a:cs typeface="Times New Roman" panose="02020603050405020304" pitchFamily="18" charset="0"/>
              </a:rPr>
              <a:t>Authentication and Authorization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12" name="Text 9">
            <a:extLst>
              <a:ext uri="{FF2B5EF4-FFF2-40B4-BE49-F238E27FC236}">
                <a16:creationId xmlns:a16="http://schemas.microsoft.com/office/drawing/2014/main" id="{BD17D9C5-8732-39FD-27AC-E74A9E09D3EE}"/>
              </a:ext>
            </a:extLst>
          </p:cNvPr>
          <p:cNvSpPr/>
          <p:nvPr/>
        </p:nvSpPr>
        <p:spPr>
          <a:xfrm>
            <a:off x="4909090" y="2163632"/>
            <a:ext cx="2717396" cy="2132409"/>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Enforce strict authentication policies, identify authentication protocols, and employ authorization for data access to prevent unauthorized data access.</a:t>
            </a:r>
            <a:endParaRPr lang="en-US" sz="1750" dirty="0">
              <a:latin typeface="Times New Roman" panose="02020603050405020304" pitchFamily="18" charset="0"/>
              <a:cs typeface="Times New Roman" panose="02020603050405020304" pitchFamily="18" charset="0"/>
            </a:endParaRPr>
          </a:p>
        </p:txBody>
      </p:sp>
      <p:sp>
        <p:nvSpPr>
          <p:cNvPr id="13" name="Shape 10">
            <a:extLst>
              <a:ext uri="{FF2B5EF4-FFF2-40B4-BE49-F238E27FC236}">
                <a16:creationId xmlns:a16="http://schemas.microsoft.com/office/drawing/2014/main" id="{895EE9C1-FA80-A644-C8A6-93B86890F3CF}"/>
              </a:ext>
            </a:extLst>
          </p:cNvPr>
          <p:cNvSpPr/>
          <p:nvPr/>
        </p:nvSpPr>
        <p:spPr>
          <a:xfrm>
            <a:off x="414910" y="4615367"/>
            <a:ext cx="499943" cy="499943"/>
          </a:xfrm>
          <a:prstGeom prst="roundRect">
            <a:avLst>
              <a:gd name="adj" fmla="val 80001"/>
            </a:avLst>
          </a:prstGeom>
          <a:solidFill>
            <a:schemeClr val="bg1">
              <a:lumMod val="95000"/>
              <a:lumOff val="5000"/>
            </a:schemeClr>
          </a:solidFill>
          <a:ln w="27742">
            <a:solidFill>
              <a:srgbClr val="DD785E"/>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4" name="Text 11">
            <a:extLst>
              <a:ext uri="{FF2B5EF4-FFF2-40B4-BE49-F238E27FC236}">
                <a16:creationId xmlns:a16="http://schemas.microsoft.com/office/drawing/2014/main" id="{31EF293E-1EAB-59E7-1E86-DADE7C95382F}"/>
              </a:ext>
            </a:extLst>
          </p:cNvPr>
          <p:cNvSpPr/>
          <p:nvPr/>
        </p:nvSpPr>
        <p:spPr>
          <a:xfrm>
            <a:off x="565763" y="4631906"/>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Times New Roman" panose="02020603050405020304" pitchFamily="18" charset="0"/>
                <a:ea typeface="Nunito"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5" name="Text 12">
            <a:extLst>
              <a:ext uri="{FF2B5EF4-FFF2-40B4-BE49-F238E27FC236}">
                <a16:creationId xmlns:a16="http://schemas.microsoft.com/office/drawing/2014/main" id="{55137FE9-A15E-5DBD-5DEA-889E03B51768}"/>
              </a:ext>
            </a:extLst>
          </p:cNvPr>
          <p:cNvSpPr/>
          <p:nvPr/>
        </p:nvSpPr>
        <p:spPr>
          <a:xfrm>
            <a:off x="1137024" y="4666771"/>
            <a:ext cx="2628900" cy="354806"/>
          </a:xfrm>
          <a:prstGeom prst="rect">
            <a:avLst/>
          </a:prstGeom>
          <a:noFill/>
          <a:ln/>
        </p:spPr>
        <p:txBody>
          <a:bodyPr wrap="none" rtlCol="0" anchor="t"/>
          <a:lstStyle/>
          <a:p>
            <a:pPr marL="0" indent="0">
              <a:lnSpc>
                <a:spcPts val="2734"/>
              </a:lnSpc>
              <a:buNone/>
            </a:pPr>
            <a:r>
              <a:rPr lang="en-US" sz="2187" b="1" dirty="0">
                <a:solidFill>
                  <a:srgbClr val="DD785E"/>
                </a:solidFill>
                <a:latin typeface="Times New Roman" panose="02020603050405020304" pitchFamily="18" charset="0"/>
                <a:ea typeface="Nunito" pitchFamily="34" charset="-122"/>
                <a:cs typeface="Times New Roman" panose="02020603050405020304" pitchFamily="18" charset="0"/>
              </a:rPr>
              <a:t>Data Governance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16" name="Text 13">
            <a:extLst>
              <a:ext uri="{FF2B5EF4-FFF2-40B4-BE49-F238E27FC236}">
                <a16:creationId xmlns:a16="http://schemas.microsoft.com/office/drawing/2014/main" id="{9174C626-D5CA-93E9-1020-57AA1CE3B738}"/>
              </a:ext>
            </a:extLst>
          </p:cNvPr>
          <p:cNvSpPr/>
          <p:nvPr/>
        </p:nvSpPr>
        <p:spPr>
          <a:xfrm>
            <a:off x="1136965" y="5115310"/>
            <a:ext cx="6755487" cy="710803"/>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Implement policies and procedures for effective data management and monitor adherence to these policies.</a:t>
            </a:r>
            <a:endParaRPr lang="en-US" sz="175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AE49E879-3EC0-81D4-AF06-92ECCEE3E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980" y="0"/>
            <a:ext cx="4354019" cy="6858000"/>
          </a:xfrm>
          <a:prstGeom prst="rect">
            <a:avLst/>
          </a:prstGeom>
        </p:spPr>
      </p:pic>
    </p:spTree>
    <p:extLst>
      <p:ext uri="{BB962C8B-B14F-4D97-AF65-F5344CB8AC3E}">
        <p14:creationId xmlns:p14="http://schemas.microsoft.com/office/powerpoint/2010/main" val="234056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74EADA1F-F567-4768-0635-0D72F5798894}"/>
              </a:ext>
            </a:extLst>
          </p:cNvPr>
          <p:cNvSpPr/>
          <p:nvPr/>
        </p:nvSpPr>
        <p:spPr>
          <a:xfrm>
            <a:off x="782236" y="430238"/>
            <a:ext cx="791718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Implementation &amp; Maintenance</a:t>
            </a:r>
            <a:endParaRPr lang="en-US" sz="4374" dirty="0">
              <a:latin typeface="Times New Roman" panose="02020603050405020304" pitchFamily="18" charset="0"/>
              <a:cs typeface="Times New Roman" panose="02020603050405020304" pitchFamily="18" charset="0"/>
            </a:endParaRPr>
          </a:p>
        </p:txBody>
      </p:sp>
      <p:pic>
        <p:nvPicPr>
          <p:cNvPr id="6" name="Image 1" descr="preencoded.png">
            <a:extLst>
              <a:ext uri="{FF2B5EF4-FFF2-40B4-BE49-F238E27FC236}">
                <a16:creationId xmlns:a16="http://schemas.microsoft.com/office/drawing/2014/main" id="{4B84DD02-A13F-2F48-0BEA-9FF0DCCDDB24}"/>
              </a:ext>
            </a:extLst>
          </p:cNvPr>
          <p:cNvPicPr>
            <a:picLocks noChangeAspect="1"/>
          </p:cNvPicPr>
          <p:nvPr/>
        </p:nvPicPr>
        <p:blipFill>
          <a:blip r:embed="rId2"/>
          <a:stretch>
            <a:fillRect/>
          </a:stretch>
        </p:blipFill>
        <p:spPr>
          <a:xfrm>
            <a:off x="625153" y="1575435"/>
            <a:ext cx="3033474" cy="1853565"/>
          </a:xfrm>
          <a:prstGeom prst="rect">
            <a:avLst/>
          </a:prstGeom>
        </p:spPr>
      </p:pic>
      <p:sp>
        <p:nvSpPr>
          <p:cNvPr id="7" name="Text 3">
            <a:extLst>
              <a:ext uri="{FF2B5EF4-FFF2-40B4-BE49-F238E27FC236}">
                <a16:creationId xmlns:a16="http://schemas.microsoft.com/office/drawing/2014/main" id="{D4BD97E6-D9FE-730E-67DD-631A057B6492}"/>
              </a:ext>
            </a:extLst>
          </p:cNvPr>
          <p:cNvSpPr/>
          <p:nvPr/>
        </p:nvSpPr>
        <p:spPr>
          <a:xfrm>
            <a:off x="642537" y="3751844"/>
            <a:ext cx="2221944" cy="354806"/>
          </a:xfrm>
          <a:prstGeom prst="rect">
            <a:avLst/>
          </a:prstGeom>
          <a:noFill/>
          <a:ln/>
        </p:spPr>
        <p:txBody>
          <a:bodyPr wrap="none" rtlCol="0" anchor="t"/>
          <a:lstStyle/>
          <a:p>
            <a:pPr marL="0" indent="0" algn="l">
              <a:lnSpc>
                <a:spcPts val="2734"/>
              </a:lnSpc>
              <a:buNone/>
            </a:pPr>
            <a:r>
              <a:rPr lang="en-US" sz="2000" b="1" dirty="0">
                <a:solidFill>
                  <a:srgbClr val="F2B42D"/>
                </a:solidFill>
                <a:latin typeface="Times New Roman" panose="02020603050405020304" pitchFamily="18" charset="0"/>
                <a:ea typeface="Nunito" pitchFamily="34" charset="-122"/>
                <a:cs typeface="Times New Roman" panose="02020603050405020304" pitchFamily="18" charset="0"/>
              </a:rPr>
              <a:t>IBM Cognos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id="{4CCB9F15-5934-7BA1-E243-7094832998B4}"/>
              </a:ext>
            </a:extLst>
          </p:cNvPr>
          <p:cNvSpPr/>
          <p:nvPr/>
        </p:nvSpPr>
        <p:spPr>
          <a:xfrm>
            <a:off x="642537" y="4154930"/>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Deploy the visualization and analysis tools with proper resources and infrastructure for easy accessibility.</a:t>
            </a:r>
            <a:endParaRPr lang="en-US" sz="1750" dirty="0">
              <a:latin typeface="Times New Roman" panose="02020603050405020304" pitchFamily="18" charset="0"/>
              <a:cs typeface="Times New Roman" panose="02020603050405020304" pitchFamily="18" charset="0"/>
            </a:endParaRPr>
          </a:p>
        </p:txBody>
      </p:sp>
      <p:pic>
        <p:nvPicPr>
          <p:cNvPr id="10" name="Image 2" descr="preencoded.png">
            <a:extLst>
              <a:ext uri="{FF2B5EF4-FFF2-40B4-BE49-F238E27FC236}">
                <a16:creationId xmlns:a16="http://schemas.microsoft.com/office/drawing/2014/main" id="{A94FD717-7FFA-93BA-2995-DFCC32DFEB85}"/>
              </a:ext>
            </a:extLst>
          </p:cNvPr>
          <p:cNvPicPr>
            <a:picLocks noChangeAspect="1"/>
          </p:cNvPicPr>
          <p:nvPr/>
        </p:nvPicPr>
        <p:blipFill>
          <a:blip r:embed="rId3"/>
          <a:stretch>
            <a:fillRect/>
          </a:stretch>
        </p:blipFill>
        <p:spPr>
          <a:xfrm>
            <a:off x="4232191" y="1575435"/>
            <a:ext cx="3033474" cy="1853565"/>
          </a:xfrm>
          <a:prstGeom prst="rect">
            <a:avLst/>
          </a:prstGeom>
        </p:spPr>
      </p:pic>
      <p:sp>
        <p:nvSpPr>
          <p:cNvPr id="11" name="Text 6">
            <a:extLst>
              <a:ext uri="{FF2B5EF4-FFF2-40B4-BE49-F238E27FC236}">
                <a16:creationId xmlns:a16="http://schemas.microsoft.com/office/drawing/2014/main" id="{8A262D0B-8787-DFB1-0D91-E45B3780E6C6}"/>
              </a:ext>
            </a:extLst>
          </p:cNvPr>
          <p:cNvSpPr/>
          <p:nvPr/>
        </p:nvSpPr>
        <p:spPr>
          <a:xfrm>
            <a:off x="4183701" y="3704189"/>
            <a:ext cx="3638144" cy="701993"/>
          </a:xfrm>
          <a:prstGeom prst="rect">
            <a:avLst/>
          </a:prstGeom>
          <a:noFill/>
          <a:ln/>
        </p:spPr>
        <p:txBody>
          <a:bodyPr wrap="square" rtlCol="0" anchor="t"/>
          <a:lstStyle/>
          <a:p>
            <a:pPr marL="0" indent="0" algn="l">
              <a:lnSpc>
                <a:spcPts val="2734"/>
              </a:lnSpc>
              <a:buNone/>
            </a:pPr>
            <a:r>
              <a:rPr lang="en-US" sz="2000" b="1" dirty="0">
                <a:solidFill>
                  <a:srgbClr val="D7425E"/>
                </a:solidFill>
                <a:latin typeface="Times New Roman" panose="02020603050405020304" pitchFamily="18" charset="0"/>
                <a:ea typeface="Nunito" pitchFamily="34" charset="-122"/>
                <a:cs typeface="Times New Roman" panose="02020603050405020304" pitchFamily="18" charset="0"/>
              </a:rPr>
              <a:t>Training and Collaboration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2" name="Text 7">
            <a:extLst>
              <a:ext uri="{FF2B5EF4-FFF2-40B4-BE49-F238E27FC236}">
                <a16:creationId xmlns:a16="http://schemas.microsoft.com/office/drawing/2014/main" id="{571A2E33-6BA7-2CFA-43C6-98CE134AE60C}"/>
              </a:ext>
            </a:extLst>
          </p:cNvPr>
          <p:cNvSpPr/>
          <p:nvPr/>
        </p:nvSpPr>
        <p:spPr>
          <a:xfrm>
            <a:off x="4232191" y="4154930"/>
            <a:ext cx="3088958"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Train teams on operational processes and tools and work together to optimize performance through feedback and communication.</a:t>
            </a:r>
            <a:endParaRPr lang="en-US" sz="1750" dirty="0">
              <a:latin typeface="Times New Roman" panose="02020603050405020304" pitchFamily="18" charset="0"/>
              <a:cs typeface="Times New Roman" panose="02020603050405020304" pitchFamily="18" charset="0"/>
            </a:endParaRPr>
          </a:p>
        </p:txBody>
      </p:sp>
      <p:pic>
        <p:nvPicPr>
          <p:cNvPr id="14" name="Image 3" descr="preencoded.png">
            <a:extLst>
              <a:ext uri="{FF2B5EF4-FFF2-40B4-BE49-F238E27FC236}">
                <a16:creationId xmlns:a16="http://schemas.microsoft.com/office/drawing/2014/main" id="{CBE149E2-F89C-BE34-FD8F-B34A75E94471}"/>
              </a:ext>
            </a:extLst>
          </p:cNvPr>
          <p:cNvPicPr>
            <a:picLocks noChangeAspect="1"/>
          </p:cNvPicPr>
          <p:nvPr/>
        </p:nvPicPr>
        <p:blipFill>
          <a:blip r:embed="rId4"/>
          <a:stretch>
            <a:fillRect/>
          </a:stretch>
        </p:blipFill>
        <p:spPr>
          <a:xfrm>
            <a:off x="7821845" y="1575316"/>
            <a:ext cx="3033593" cy="1853684"/>
          </a:xfrm>
          <a:prstGeom prst="rect">
            <a:avLst/>
          </a:prstGeom>
        </p:spPr>
      </p:pic>
      <p:sp>
        <p:nvSpPr>
          <p:cNvPr id="15" name="Text 9">
            <a:extLst>
              <a:ext uri="{FF2B5EF4-FFF2-40B4-BE49-F238E27FC236}">
                <a16:creationId xmlns:a16="http://schemas.microsoft.com/office/drawing/2014/main" id="{F9BCF50E-9F41-C157-1DC1-41457562022E}"/>
              </a:ext>
            </a:extLst>
          </p:cNvPr>
          <p:cNvSpPr/>
          <p:nvPr/>
        </p:nvSpPr>
        <p:spPr>
          <a:xfrm>
            <a:off x="7821845" y="3755654"/>
            <a:ext cx="3423958" cy="701993"/>
          </a:xfrm>
          <a:prstGeom prst="rect">
            <a:avLst/>
          </a:prstGeom>
          <a:noFill/>
          <a:ln/>
        </p:spPr>
        <p:txBody>
          <a:bodyPr wrap="square" rtlCol="0" anchor="t"/>
          <a:lstStyle/>
          <a:p>
            <a:pPr marL="0" indent="0" algn="l">
              <a:lnSpc>
                <a:spcPts val="2734"/>
              </a:lnSpc>
              <a:buNone/>
            </a:pPr>
            <a:r>
              <a:rPr lang="en-US" sz="2000" b="1" dirty="0">
                <a:solidFill>
                  <a:srgbClr val="DD785E"/>
                </a:solidFill>
                <a:latin typeface="Times New Roman" panose="02020603050405020304" pitchFamily="18" charset="0"/>
                <a:ea typeface="Nunito" pitchFamily="34" charset="-122"/>
                <a:cs typeface="Times New Roman" panose="02020603050405020304" pitchFamily="18" charset="0"/>
              </a:rPr>
              <a:t>Performance Monitoring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6" name="Text 10">
            <a:extLst>
              <a:ext uri="{FF2B5EF4-FFF2-40B4-BE49-F238E27FC236}">
                <a16:creationId xmlns:a16="http://schemas.microsoft.com/office/drawing/2014/main" id="{6E3256DC-418E-42E8-A858-8EF7594C2231}"/>
              </a:ext>
            </a:extLst>
          </p:cNvPr>
          <p:cNvSpPr/>
          <p:nvPr/>
        </p:nvSpPr>
        <p:spPr>
          <a:xfrm>
            <a:off x="7821845" y="4316998"/>
            <a:ext cx="3089077"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Monitor dashboards for performance deterioration, system health, and ensure proper maintenance and upgrades.</a:t>
            </a:r>
            <a:endParaRPr 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01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9B81CC20-1B1C-57DD-FE58-8C6CA7EFCF89}"/>
              </a:ext>
            </a:extLst>
          </p:cNvPr>
          <p:cNvSpPr/>
          <p:nvPr/>
        </p:nvSpPr>
        <p:spPr>
          <a:xfrm>
            <a:off x="405182" y="130649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sp>
        <p:nvSpPr>
          <p:cNvPr id="5" name="Text 2">
            <a:extLst>
              <a:ext uri="{FF2B5EF4-FFF2-40B4-BE49-F238E27FC236}">
                <a16:creationId xmlns:a16="http://schemas.microsoft.com/office/drawing/2014/main" id="{173F08B9-ADBE-4BDD-4EA7-7271C88CC402}"/>
              </a:ext>
            </a:extLst>
          </p:cNvPr>
          <p:cNvSpPr/>
          <p:nvPr/>
        </p:nvSpPr>
        <p:spPr>
          <a:xfrm>
            <a:off x="405182" y="2334122"/>
            <a:ext cx="7464495" cy="2487811"/>
          </a:xfrm>
          <a:prstGeom prst="rect">
            <a:avLst/>
          </a:prstGeom>
          <a:noFill/>
          <a:ln/>
        </p:spPr>
        <p:txBody>
          <a:bodyPr wrap="square" rtlCol="0" anchor="t"/>
          <a:lstStyle/>
          <a:p>
            <a:pPr marL="0" indent="0">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In conclusion, this phase sets the foundation for our Product Sale Analysis project. By following a structured design thinking approach, we will ensure that our analysis is guided by clear objectives, based on reliable data, effectively communicated through visualization, and ultimately leads to actionable recommendations. This project has the potential to significantly benefit businesses by enhancing their understanding of sales trends and customer behavior.</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820AAC5-B4BA-D211-2E3C-C99AD994E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134" y="1392933"/>
            <a:ext cx="2235200" cy="3429000"/>
          </a:xfrm>
          <a:prstGeom prst="rect">
            <a:avLst/>
          </a:prstGeom>
        </p:spPr>
      </p:pic>
    </p:spTree>
    <p:extLst>
      <p:ext uri="{BB962C8B-B14F-4D97-AF65-F5344CB8AC3E}">
        <p14:creationId xmlns:p14="http://schemas.microsoft.com/office/powerpoint/2010/main" val="336419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8562D1E-9989-47C8-B9EA-E5765A142583}"/>
              </a:ext>
            </a:extLst>
          </p:cNvPr>
          <p:cNvSpPr/>
          <p:nvPr/>
        </p:nvSpPr>
        <p:spPr>
          <a:xfrm>
            <a:off x="704850" y="1376363"/>
            <a:ext cx="4695825" cy="2155826"/>
          </a:xfrm>
          <a:prstGeom prst="ellipse">
            <a:avLst/>
          </a:prstGeom>
          <a:solidFill>
            <a:schemeClr val="bg1">
              <a:lumMod val="95000"/>
              <a:lumOff val="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FF0000"/>
              </a:solidFill>
              <a:latin typeface="Nunito" pitchFamily="34" charset="0"/>
              <a:ea typeface="Nunito" pitchFamily="34" charset="-122"/>
              <a:cs typeface="Nunito" pitchFamily="34" charset="-120"/>
            </a:endParaRPr>
          </a:p>
          <a:p>
            <a:pPr algn="ctr"/>
            <a:r>
              <a:rPr lang="en-US" sz="1800" b="1" dirty="0">
                <a:solidFill>
                  <a:srgbClr val="FF0000"/>
                </a:solidFill>
                <a:latin typeface="Times New Roman" panose="02020603050405020304" pitchFamily="18" charset="0"/>
                <a:ea typeface="Nunito" pitchFamily="34" charset="-122"/>
                <a:cs typeface="Times New Roman" panose="02020603050405020304" pitchFamily="18" charset="0"/>
              </a:rPr>
              <a:t>Identify Top-Selling Products</a:t>
            </a:r>
            <a:endParaRPr lang="en-US" b="1" dirty="0">
              <a:solidFill>
                <a:srgbClr val="F2B42D"/>
              </a:solidFill>
              <a:latin typeface="Times New Roman" panose="02020603050405020304" pitchFamily="18" charset="0"/>
              <a:cs typeface="Times New Roman" panose="02020603050405020304" pitchFamily="18" charset="0"/>
            </a:endParaRPr>
          </a:p>
          <a:p>
            <a:pPr algn="ctr"/>
            <a:r>
              <a:rPr lang="en-US" sz="1600" dirty="0">
                <a:solidFill>
                  <a:srgbClr val="FFFFFF"/>
                </a:solidFill>
                <a:latin typeface="Times New Roman" panose="02020603050405020304" pitchFamily="18" charset="0"/>
                <a:ea typeface="PT Sans" pitchFamily="34" charset="-122"/>
                <a:cs typeface="Times New Roman" panose="02020603050405020304" pitchFamily="18" charset="0"/>
              </a:rPr>
              <a:t>Determine which products are performing exceptionally well to further capitalize on their potential.</a:t>
            </a:r>
            <a:endParaRPr lang="en-US" sz="1600" dirty="0">
              <a:latin typeface="Times New Roman" panose="02020603050405020304" pitchFamily="18" charset="0"/>
              <a:cs typeface="Times New Roman" panose="02020603050405020304" pitchFamily="18" charset="0"/>
            </a:endParaRPr>
          </a:p>
          <a:p>
            <a:pPr algn="ctr"/>
            <a:endParaRPr lang="en-IN" dirty="0"/>
          </a:p>
        </p:txBody>
      </p:sp>
      <p:sp>
        <p:nvSpPr>
          <p:cNvPr id="2" name="Title 1">
            <a:extLst>
              <a:ext uri="{FF2B5EF4-FFF2-40B4-BE49-F238E27FC236}">
                <a16:creationId xmlns:a16="http://schemas.microsoft.com/office/drawing/2014/main" id="{455D3236-E249-8F8C-5392-D38A338F8FDF}"/>
              </a:ext>
            </a:extLst>
          </p:cNvPr>
          <p:cNvSpPr>
            <a:spLocks noGrp="1"/>
          </p:cNvSpPr>
          <p:nvPr>
            <p:ph type="title"/>
          </p:nvPr>
        </p:nvSpPr>
        <p:spPr/>
        <p:txBody>
          <a:bodyPr/>
          <a:lstStyle/>
          <a:p>
            <a:r>
              <a:rPr lang="en-US" sz="4400" b="1" dirty="0">
                <a:solidFill>
                  <a:srgbClr val="FFFFFF"/>
                </a:solidFill>
                <a:latin typeface="Times New Roman" panose="02020603050405020304" pitchFamily="18" charset="0"/>
                <a:ea typeface="Nunito" pitchFamily="34" charset="-122"/>
                <a:cs typeface="Times New Roman" panose="02020603050405020304" pitchFamily="18" charset="0"/>
              </a:rPr>
              <a:t>Analysis Objectives</a:t>
            </a:r>
            <a:br>
              <a:rPr lang="en-US" sz="4400" dirty="0"/>
            </a:br>
            <a:endParaRPr lang="en-IN" dirty="0"/>
          </a:p>
        </p:txBody>
      </p:sp>
      <p:sp>
        <p:nvSpPr>
          <p:cNvPr id="5" name="Content Placeholder 4">
            <a:extLst>
              <a:ext uri="{FF2B5EF4-FFF2-40B4-BE49-F238E27FC236}">
                <a16:creationId xmlns:a16="http://schemas.microsoft.com/office/drawing/2014/main" id="{EF743212-E0AD-9F98-C1C6-ABE051A73884}"/>
              </a:ext>
            </a:extLst>
          </p:cNvPr>
          <p:cNvSpPr>
            <a:spLocks noGrp="1"/>
          </p:cNvSpPr>
          <p:nvPr>
            <p:ph idx="1"/>
          </p:nvPr>
        </p:nvSpPr>
        <p:spPr>
          <a:xfrm>
            <a:off x="6096000" y="1376364"/>
            <a:ext cx="4695825" cy="2155825"/>
          </a:xfrm>
          <a:prstGeom prst="ellipse">
            <a:avLst/>
          </a:prstGeom>
          <a:solidFill>
            <a:schemeClr val="bg1">
              <a:lumMod val="95000"/>
              <a:lumOff val="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sz="1800" b="1" dirty="0">
              <a:solidFill>
                <a:srgbClr val="FFFF00"/>
              </a:solidFill>
              <a:latin typeface="Nunito" pitchFamily="34" charset="0"/>
              <a:ea typeface="Nunito" pitchFamily="34" charset="-122"/>
              <a:cs typeface="Nunito" pitchFamily="34" charset="-120"/>
            </a:endParaRPr>
          </a:p>
          <a:p>
            <a:pPr marL="0" indent="0" algn="ctr">
              <a:lnSpc>
                <a:spcPct val="100000"/>
              </a:lnSpc>
              <a:buNone/>
            </a:pPr>
            <a:r>
              <a:rPr lang="en-US" sz="1800" b="1" dirty="0">
                <a:solidFill>
                  <a:srgbClr val="FFFF00"/>
                </a:solidFill>
                <a:latin typeface="Times New Roman" panose="02020603050405020304" pitchFamily="18" charset="0"/>
                <a:ea typeface="Nunito" pitchFamily="34" charset="-122"/>
                <a:cs typeface="Times New Roman" panose="02020603050405020304" pitchFamily="18" charset="0"/>
              </a:rPr>
              <a:t>Analyze Sales Trends </a:t>
            </a:r>
          </a:p>
          <a:p>
            <a:pPr marL="0" indent="0" algn="ctr">
              <a:lnSpc>
                <a:spcPct val="100000"/>
              </a:lnSpc>
              <a:buNone/>
            </a:pPr>
            <a:r>
              <a:rPr lang="en-US" sz="1600" dirty="0">
                <a:solidFill>
                  <a:srgbClr val="FFFFFF"/>
                </a:solidFill>
                <a:latin typeface="Times New Roman" panose="02020603050405020304" pitchFamily="18" charset="0"/>
                <a:ea typeface="PT Sans" pitchFamily="34" charset="-122"/>
                <a:cs typeface="Times New Roman" panose="02020603050405020304" pitchFamily="18" charset="0"/>
              </a:rPr>
              <a:t>By identifying sales trends and patterns, businesses can more accurately plan for future growth and revenue goals.</a:t>
            </a:r>
            <a:endParaRPr lang="en-US" sz="1600" dirty="0">
              <a:latin typeface="Times New Roman" panose="02020603050405020304" pitchFamily="18" charset="0"/>
              <a:cs typeface="Times New Roman" panose="02020603050405020304" pitchFamily="18" charset="0"/>
            </a:endParaRPr>
          </a:p>
          <a:p>
            <a:pPr algn="ctr"/>
            <a:endParaRPr lang="en-IN" sz="1800" dirty="0">
              <a:solidFill>
                <a:srgbClr val="FFFF00"/>
              </a:solidFill>
            </a:endParaRPr>
          </a:p>
        </p:txBody>
      </p:sp>
      <p:sp>
        <p:nvSpPr>
          <p:cNvPr id="8" name="Oval 7">
            <a:extLst>
              <a:ext uri="{FF2B5EF4-FFF2-40B4-BE49-F238E27FC236}">
                <a16:creationId xmlns:a16="http://schemas.microsoft.com/office/drawing/2014/main" id="{AC619660-4D57-977D-A26A-2ADF022A5537}"/>
              </a:ext>
            </a:extLst>
          </p:cNvPr>
          <p:cNvSpPr/>
          <p:nvPr/>
        </p:nvSpPr>
        <p:spPr>
          <a:xfrm>
            <a:off x="704850" y="3931495"/>
            <a:ext cx="4695825" cy="2155826"/>
          </a:xfrm>
          <a:prstGeom prst="ellipse">
            <a:avLst/>
          </a:prstGeom>
          <a:solidFill>
            <a:schemeClr val="bg1">
              <a:lumMod val="95000"/>
              <a:lumOff val="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FF0000"/>
              </a:solidFill>
              <a:latin typeface="Nunito" pitchFamily="34" charset="0"/>
              <a:ea typeface="Nunito" pitchFamily="34" charset="-122"/>
              <a:cs typeface="Nunito" pitchFamily="34" charset="-120"/>
            </a:endParaRPr>
          </a:p>
          <a:p>
            <a:r>
              <a:rPr lang="en-US" b="1" dirty="0">
                <a:solidFill>
                  <a:srgbClr val="DD785E"/>
                </a:solidFill>
                <a:latin typeface="Times New Roman" panose="02020603050405020304" pitchFamily="18" charset="0"/>
                <a:ea typeface="Nunito" pitchFamily="34" charset="-122"/>
                <a:cs typeface="Times New Roman" panose="02020603050405020304" pitchFamily="18" charset="0"/>
              </a:rPr>
              <a:t>       </a:t>
            </a:r>
            <a:r>
              <a:rPr lang="en-US" b="1" dirty="0">
                <a:solidFill>
                  <a:srgbClr val="00B050"/>
                </a:solidFill>
                <a:latin typeface="Times New Roman" panose="02020603050405020304" pitchFamily="18" charset="0"/>
                <a:ea typeface="Nunito" pitchFamily="34" charset="-122"/>
                <a:cs typeface="Times New Roman" panose="02020603050405020304" pitchFamily="18" charset="0"/>
              </a:rPr>
              <a:t>Understand Customer     </a:t>
            </a:r>
          </a:p>
          <a:p>
            <a:r>
              <a:rPr lang="en-US" b="1" dirty="0">
                <a:solidFill>
                  <a:srgbClr val="00B050"/>
                </a:solidFill>
                <a:latin typeface="Times New Roman" panose="02020603050405020304" pitchFamily="18" charset="0"/>
                <a:ea typeface="Nunito" pitchFamily="34" charset="-122"/>
                <a:cs typeface="Times New Roman" panose="02020603050405020304" pitchFamily="18" charset="0"/>
              </a:rPr>
              <a:t>       Preferences</a:t>
            </a:r>
          </a:p>
          <a:p>
            <a:pPr algn="ctr"/>
            <a:r>
              <a:rPr lang="en-US" sz="1600" dirty="0">
                <a:solidFill>
                  <a:srgbClr val="FFFFFF"/>
                </a:solidFill>
                <a:latin typeface="Times New Roman" panose="02020603050405020304" pitchFamily="18" charset="0"/>
                <a:ea typeface="PT Sans" pitchFamily="34" charset="-122"/>
                <a:cs typeface="Times New Roman" panose="02020603050405020304" pitchFamily="18" charset="0"/>
              </a:rPr>
              <a:t>Insight into consumer behaviors and preferences can drive targeted marketing strategies to increase sales and customer loyalty.</a:t>
            </a: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IN" dirty="0"/>
          </a:p>
        </p:txBody>
      </p:sp>
      <p:sp>
        <p:nvSpPr>
          <p:cNvPr id="12" name="Oval 11">
            <a:extLst>
              <a:ext uri="{FF2B5EF4-FFF2-40B4-BE49-F238E27FC236}">
                <a16:creationId xmlns:a16="http://schemas.microsoft.com/office/drawing/2014/main" id="{F7004618-F062-AA78-F25B-235E688FB0C6}"/>
              </a:ext>
            </a:extLst>
          </p:cNvPr>
          <p:cNvSpPr/>
          <p:nvPr/>
        </p:nvSpPr>
        <p:spPr>
          <a:xfrm>
            <a:off x="6096000" y="3931495"/>
            <a:ext cx="4695825" cy="2155826"/>
          </a:xfrm>
          <a:prstGeom prst="ellipse">
            <a:avLst/>
          </a:prstGeom>
          <a:solidFill>
            <a:schemeClr val="bg1">
              <a:lumMod val="95000"/>
              <a:lumOff val="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48A8E2"/>
                </a:solidFill>
                <a:latin typeface="Times New Roman" panose="02020603050405020304" pitchFamily="18" charset="0"/>
                <a:ea typeface="Nunito" pitchFamily="34" charset="-122"/>
                <a:cs typeface="Times New Roman" panose="02020603050405020304" pitchFamily="18" charset="0"/>
              </a:rPr>
              <a:t>Benchmark Performance</a:t>
            </a:r>
          </a:p>
          <a:p>
            <a:pPr algn="ctr"/>
            <a:r>
              <a:rPr lang="en-US" sz="1600" dirty="0">
                <a:solidFill>
                  <a:srgbClr val="FFFFFF"/>
                </a:solidFill>
                <a:latin typeface="Times New Roman" panose="02020603050405020304" pitchFamily="18" charset="0"/>
                <a:ea typeface="PT Sans" pitchFamily="34" charset="-122"/>
                <a:cs typeface="Times New Roman" panose="02020603050405020304" pitchFamily="18" charset="0"/>
              </a:rPr>
              <a:t>Comparing sales performance within different time frames and product categories helps establish benchmarks and identify areas for improvement.</a:t>
            </a:r>
            <a:endParaRPr lang="en-US" sz="1600" dirty="0">
              <a:latin typeface="Times New Roman" panose="02020603050405020304" pitchFamily="18" charset="0"/>
              <a:cs typeface="Times New Roman" panose="02020603050405020304" pitchFamily="18" charset="0"/>
            </a:endParaRPr>
          </a:p>
          <a:p>
            <a:pPr algn="ctr"/>
            <a:r>
              <a:rPr lang="en-US" sz="1600" b="1" dirty="0">
                <a:solidFill>
                  <a:srgbClr val="48A8E2"/>
                </a:solidFill>
                <a:latin typeface="Nunito" pitchFamily="34" charset="0"/>
                <a:ea typeface="Nunito" pitchFamily="34" charset="-122"/>
                <a:cs typeface="Nunito" pitchFamily="34" charset="-120"/>
              </a:rPr>
              <a:t> </a:t>
            </a:r>
            <a:endParaRPr lang="en-IN" sz="1600" dirty="0"/>
          </a:p>
        </p:txBody>
      </p:sp>
    </p:spTree>
    <p:extLst>
      <p:ext uri="{BB962C8B-B14F-4D97-AF65-F5344CB8AC3E}">
        <p14:creationId xmlns:p14="http://schemas.microsoft.com/office/powerpoint/2010/main" val="369225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1154-09FC-74D5-7C40-EABBFD07F1D7}"/>
              </a:ext>
            </a:extLst>
          </p:cNvPr>
          <p:cNvSpPr>
            <a:spLocks noGrp="1"/>
          </p:cNvSpPr>
          <p:nvPr>
            <p:ph type="title"/>
          </p:nvPr>
        </p:nvSpPr>
        <p:spPr/>
        <p:txBody>
          <a:bodyPr/>
          <a:lstStyle/>
          <a:p>
            <a:r>
              <a:rPr lang="en-US" sz="4400" b="1" dirty="0">
                <a:solidFill>
                  <a:srgbClr val="FFFFFF"/>
                </a:solidFill>
                <a:latin typeface="Times New Roman" panose="02020603050405020304" pitchFamily="18" charset="0"/>
                <a:ea typeface="Nunito" pitchFamily="34" charset="-122"/>
                <a:cs typeface="Times New Roman" panose="02020603050405020304" pitchFamily="18" charset="0"/>
              </a:rPr>
              <a:t>Data Collection</a:t>
            </a:r>
            <a:br>
              <a:rPr lang="en-US" sz="44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Image 1" descr="preencoded.png">
            <a:extLst>
              <a:ext uri="{FF2B5EF4-FFF2-40B4-BE49-F238E27FC236}">
                <a16:creationId xmlns:a16="http://schemas.microsoft.com/office/drawing/2014/main" id="{2A24AE19-965C-2EE5-0AEA-FF14C304A67E}"/>
              </a:ext>
            </a:extLst>
          </p:cNvPr>
          <p:cNvPicPr>
            <a:picLocks noGrp="1" noChangeAspect="1"/>
          </p:cNvPicPr>
          <p:nvPr>
            <p:ph idx="1"/>
          </p:nvPr>
        </p:nvPicPr>
        <p:blipFill>
          <a:blip r:embed="rId2"/>
          <a:stretch>
            <a:fillRect/>
          </a:stretch>
        </p:blipFill>
        <p:spPr>
          <a:xfrm>
            <a:off x="925682" y="1511198"/>
            <a:ext cx="3033475" cy="1852096"/>
          </a:xfrm>
          <a:prstGeom prst="rect">
            <a:avLst/>
          </a:prstGeom>
        </p:spPr>
      </p:pic>
      <p:pic>
        <p:nvPicPr>
          <p:cNvPr id="5" name="Image 2" descr="preencoded.png">
            <a:extLst>
              <a:ext uri="{FF2B5EF4-FFF2-40B4-BE49-F238E27FC236}">
                <a16:creationId xmlns:a16="http://schemas.microsoft.com/office/drawing/2014/main" id="{CC66B164-4198-0B70-7F92-D0793EF6FCB2}"/>
              </a:ext>
            </a:extLst>
          </p:cNvPr>
          <p:cNvPicPr>
            <a:picLocks noChangeAspect="1"/>
          </p:cNvPicPr>
          <p:nvPr/>
        </p:nvPicPr>
        <p:blipFill>
          <a:blip r:embed="rId3"/>
          <a:stretch>
            <a:fillRect/>
          </a:stretch>
        </p:blipFill>
        <p:spPr>
          <a:xfrm>
            <a:off x="4579204" y="1511198"/>
            <a:ext cx="3033474" cy="1853565"/>
          </a:xfrm>
          <a:prstGeom prst="rect">
            <a:avLst/>
          </a:prstGeom>
        </p:spPr>
      </p:pic>
      <p:pic>
        <p:nvPicPr>
          <p:cNvPr id="6" name="Image 3" descr="preencoded.png">
            <a:extLst>
              <a:ext uri="{FF2B5EF4-FFF2-40B4-BE49-F238E27FC236}">
                <a16:creationId xmlns:a16="http://schemas.microsoft.com/office/drawing/2014/main" id="{B1F97735-599F-8A38-962B-B7CAFCF317B9}"/>
              </a:ext>
            </a:extLst>
          </p:cNvPr>
          <p:cNvPicPr>
            <a:picLocks noChangeAspect="1"/>
          </p:cNvPicPr>
          <p:nvPr/>
        </p:nvPicPr>
        <p:blipFill>
          <a:blip r:embed="rId4"/>
          <a:stretch>
            <a:fillRect/>
          </a:stretch>
        </p:blipFill>
        <p:spPr>
          <a:xfrm>
            <a:off x="8232725" y="1511198"/>
            <a:ext cx="3033593" cy="1853684"/>
          </a:xfrm>
          <a:prstGeom prst="rect">
            <a:avLst/>
          </a:prstGeom>
        </p:spPr>
      </p:pic>
      <p:sp>
        <p:nvSpPr>
          <p:cNvPr id="8" name="TextBox 7">
            <a:extLst>
              <a:ext uri="{FF2B5EF4-FFF2-40B4-BE49-F238E27FC236}">
                <a16:creationId xmlns:a16="http://schemas.microsoft.com/office/drawing/2014/main" id="{85D9E53A-C176-F45C-3CCE-F997A981DBDC}"/>
              </a:ext>
            </a:extLst>
          </p:cNvPr>
          <p:cNvSpPr txBox="1"/>
          <p:nvPr/>
        </p:nvSpPr>
        <p:spPr>
          <a:xfrm>
            <a:off x="838200" y="3740444"/>
            <a:ext cx="6094378" cy="369332"/>
          </a:xfrm>
          <a:prstGeom prst="rect">
            <a:avLst/>
          </a:prstGeom>
          <a:noFill/>
        </p:spPr>
        <p:txBody>
          <a:bodyPr wrap="square">
            <a:spAutoFit/>
          </a:bodyPr>
          <a:lstStyle/>
          <a:p>
            <a:r>
              <a:rPr lang="en-US" sz="1800" b="1" dirty="0">
                <a:solidFill>
                  <a:srgbClr val="F2B42D"/>
                </a:solidFill>
                <a:latin typeface="Times New Roman" panose="02020603050405020304" pitchFamily="18" charset="0"/>
                <a:ea typeface="Nunito" pitchFamily="34" charset="-122"/>
                <a:cs typeface="Times New Roman" panose="02020603050405020304" pitchFamily="18" charset="0"/>
              </a:rPr>
              <a:t>Transaction Records</a:t>
            </a:r>
            <a:r>
              <a:rPr lang="en-US" sz="1800" b="1" dirty="0">
                <a:solidFill>
                  <a:srgbClr val="000000"/>
                </a:solidFill>
                <a:latin typeface="Times New Roman" panose="02020603050405020304" pitchFamily="18" charset="0"/>
                <a:ea typeface="Nunito" pitchFamily="34" charset="-122"/>
                <a:cs typeface="Times New Roman" panose="02020603050405020304" pitchFamily="18" charset="0"/>
              </a:rPr>
              <a:t> 📝</a:t>
            </a:r>
            <a:r>
              <a:rPr lang="en-US" sz="1800" b="1" dirty="0">
                <a:solidFill>
                  <a:srgbClr val="F2B42D"/>
                </a:solidFill>
                <a:latin typeface="Times New Roman" panose="02020603050405020304" pitchFamily="18" charset="0"/>
                <a:ea typeface="Nunito" pitchFamily="34" charset="-122"/>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69C45A-56F6-26D8-28E9-A620243008DE}"/>
              </a:ext>
            </a:extLst>
          </p:cNvPr>
          <p:cNvSpPr txBox="1"/>
          <p:nvPr/>
        </p:nvSpPr>
        <p:spPr>
          <a:xfrm>
            <a:off x="925682" y="4109776"/>
            <a:ext cx="2799201" cy="1858457"/>
          </a:xfrm>
          <a:prstGeom prst="rect">
            <a:avLst/>
          </a:prstGeom>
          <a:noFill/>
        </p:spPr>
        <p:txBody>
          <a:bodyPr wrap="square">
            <a:spAutoFit/>
          </a:bodyPr>
          <a:lstStyle/>
          <a:p>
            <a:pPr marL="0" indent="0" algn="l">
              <a:lnSpc>
                <a:spcPts val="2799"/>
              </a:lnSpc>
              <a:buNone/>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Capture transaction data such as customer details, date of purchase and product information to analyze sales patterns.</a:t>
            </a:r>
            <a:endParaRPr lang="en-US"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5538F5-035B-AE08-9175-6D78F581FD04}"/>
              </a:ext>
            </a:extLst>
          </p:cNvPr>
          <p:cNvSpPr txBox="1"/>
          <p:nvPr/>
        </p:nvSpPr>
        <p:spPr>
          <a:xfrm>
            <a:off x="4533089" y="3691119"/>
            <a:ext cx="6170578" cy="419025"/>
          </a:xfrm>
          <a:prstGeom prst="rect">
            <a:avLst/>
          </a:prstGeom>
          <a:noFill/>
        </p:spPr>
        <p:txBody>
          <a:bodyPr wrap="square">
            <a:spAutoFit/>
          </a:bodyPr>
          <a:lstStyle/>
          <a:p>
            <a:pPr marL="0" indent="0" algn="l">
              <a:lnSpc>
                <a:spcPts val="2734"/>
              </a:lnSpc>
              <a:buNone/>
            </a:pPr>
            <a:r>
              <a:rPr lang="en-US" sz="1800" b="1" dirty="0">
                <a:solidFill>
                  <a:srgbClr val="D7425E"/>
                </a:solidFill>
                <a:latin typeface="Times New Roman" panose="02020603050405020304" pitchFamily="18" charset="0"/>
                <a:ea typeface="Nunito" pitchFamily="34" charset="-122"/>
                <a:cs typeface="Times New Roman" panose="02020603050405020304" pitchFamily="18" charset="0"/>
              </a:rPr>
              <a:t>Product Information </a:t>
            </a:r>
            <a:r>
              <a:rPr lang="en-US" sz="18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951BBD9-9BC6-1C86-F235-11BBEC1CE2F4}"/>
              </a:ext>
            </a:extLst>
          </p:cNvPr>
          <p:cNvSpPr txBox="1"/>
          <p:nvPr/>
        </p:nvSpPr>
        <p:spPr>
          <a:xfrm>
            <a:off x="4623004" y="4133877"/>
            <a:ext cx="3033474" cy="1858457"/>
          </a:xfrm>
          <a:prstGeom prst="rect">
            <a:avLst/>
          </a:prstGeom>
          <a:noFill/>
        </p:spPr>
        <p:txBody>
          <a:bodyPr wrap="square">
            <a:spAutoFit/>
          </a:bodyPr>
          <a:lstStyle/>
          <a:p>
            <a:pPr marL="0" indent="0" algn="l">
              <a:lnSpc>
                <a:spcPts val="2799"/>
              </a:lnSpc>
              <a:buNone/>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Gather product data such as stock keeping units (SKUs), prices, and descriptions to incorporate a qualitative aspect into our analysis.</a:t>
            </a:r>
            <a:endParaRPr lang="en-US"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C4F8E6E-8E62-56D5-60EA-985FBB06D6CF}"/>
              </a:ext>
            </a:extLst>
          </p:cNvPr>
          <p:cNvSpPr txBox="1"/>
          <p:nvPr/>
        </p:nvSpPr>
        <p:spPr>
          <a:xfrm>
            <a:off x="8232725" y="3667386"/>
            <a:ext cx="3460615" cy="419025"/>
          </a:xfrm>
          <a:prstGeom prst="rect">
            <a:avLst/>
          </a:prstGeom>
          <a:noFill/>
        </p:spPr>
        <p:txBody>
          <a:bodyPr wrap="square">
            <a:spAutoFit/>
          </a:bodyPr>
          <a:lstStyle/>
          <a:p>
            <a:pPr marL="0" indent="0" algn="l">
              <a:lnSpc>
                <a:spcPts val="2734"/>
              </a:lnSpc>
              <a:buNone/>
            </a:pPr>
            <a:r>
              <a:rPr lang="en-US" sz="1800" b="1" dirty="0">
                <a:solidFill>
                  <a:srgbClr val="DD785E"/>
                </a:solidFill>
                <a:latin typeface="Times New Roman" panose="02020603050405020304" pitchFamily="18" charset="0"/>
                <a:ea typeface="Nunito" pitchFamily="34" charset="-122"/>
                <a:cs typeface="Times New Roman" panose="02020603050405020304" pitchFamily="18" charset="0"/>
              </a:rPr>
              <a:t>Customer Demographics </a:t>
            </a:r>
            <a:r>
              <a:rPr lang="en-US" sz="18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63C40D2-B2D0-7BA6-3D41-44BC1C58A228}"/>
              </a:ext>
            </a:extLst>
          </p:cNvPr>
          <p:cNvSpPr txBox="1"/>
          <p:nvPr/>
        </p:nvSpPr>
        <p:spPr>
          <a:xfrm>
            <a:off x="8232725" y="4164801"/>
            <a:ext cx="3033474" cy="1858457"/>
          </a:xfrm>
          <a:prstGeom prst="rect">
            <a:avLst/>
          </a:prstGeom>
          <a:noFill/>
        </p:spPr>
        <p:txBody>
          <a:bodyPr wrap="square">
            <a:spAutoFit/>
          </a:bodyPr>
          <a:lstStyle/>
          <a:p>
            <a:pPr marL="0" indent="0" algn="l">
              <a:lnSpc>
                <a:spcPts val="2799"/>
              </a:lnSpc>
              <a:buNone/>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Collect demographic information through surveys or other means to form a holistic view of customer behavior.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68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5474-8B77-7368-F64E-BBA5A160D2D1}"/>
              </a:ext>
            </a:extLst>
          </p:cNvPr>
          <p:cNvSpPr>
            <a:spLocks noGrp="1"/>
          </p:cNvSpPr>
          <p:nvPr>
            <p:ph type="title"/>
          </p:nvPr>
        </p:nvSpPr>
        <p:spPr>
          <a:xfrm>
            <a:off x="736870" y="689440"/>
            <a:ext cx="10515600" cy="1325563"/>
          </a:xfrm>
        </p:spPr>
        <p:txBody>
          <a:bodyPr/>
          <a:lstStyle/>
          <a:p>
            <a:r>
              <a:rPr lang="en-US" sz="4400" b="1" dirty="0">
                <a:solidFill>
                  <a:srgbClr val="FFFFFF"/>
                </a:solidFill>
                <a:latin typeface="Times New Roman" panose="02020603050405020304" pitchFamily="18" charset="0"/>
                <a:ea typeface="Nunito" pitchFamily="34" charset="-122"/>
                <a:cs typeface="Times New Roman" panose="02020603050405020304" pitchFamily="18" charset="0"/>
              </a:rPr>
              <a:t>Visualizations Strategy</a:t>
            </a:r>
            <a:br>
              <a:rPr lang="en-US" sz="44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2B26A7-98D7-BCAB-2FD3-65FC52CDF82E}"/>
              </a:ext>
            </a:extLst>
          </p:cNvPr>
          <p:cNvSpPr txBox="1"/>
          <p:nvPr/>
        </p:nvSpPr>
        <p:spPr>
          <a:xfrm>
            <a:off x="736870" y="2508885"/>
            <a:ext cx="2341934" cy="2576603"/>
          </a:xfrm>
          <a:prstGeom prst="rect">
            <a:avLst/>
          </a:prstGeom>
          <a:noFill/>
        </p:spPr>
        <p:txBody>
          <a:bodyPr wrap="square">
            <a:spAutoFit/>
          </a:bodyPr>
          <a:lstStyle/>
          <a:p>
            <a:pPr>
              <a:lnSpc>
                <a:spcPts val="2799"/>
              </a:lnSpc>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Present data in dynamic and intuitive ways to invite data exploration and provide users with a comprehensive view of the sales data</a:t>
            </a: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C560EE3-DDF4-C6EE-C0F9-CA10247354EE}"/>
              </a:ext>
            </a:extLst>
          </p:cNvPr>
          <p:cNvSpPr txBox="1"/>
          <p:nvPr/>
        </p:nvSpPr>
        <p:spPr>
          <a:xfrm>
            <a:off x="736870" y="1814948"/>
            <a:ext cx="3173649" cy="400110"/>
          </a:xfrm>
          <a:prstGeom prst="rect">
            <a:avLst/>
          </a:prstGeom>
          <a:noFill/>
        </p:spPr>
        <p:txBody>
          <a:bodyPr wrap="square">
            <a:spAutoFit/>
          </a:bodyPr>
          <a:lstStyle/>
          <a:p>
            <a:r>
              <a:rPr lang="en-US" sz="2000" b="1">
                <a:solidFill>
                  <a:srgbClr val="F2B42D"/>
                </a:solidFill>
                <a:latin typeface="Times New Roman" panose="02020603050405020304" pitchFamily="18" charset="0"/>
                <a:ea typeface="Nunito" pitchFamily="34" charset="-122"/>
                <a:cs typeface="Times New Roman" panose="02020603050405020304" pitchFamily="18" charset="0"/>
              </a:rPr>
              <a:t>1.Interactive Dashboards </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58A973C-BD4E-B716-5B90-C78A883DC77E}"/>
              </a:ext>
            </a:extLst>
          </p:cNvPr>
          <p:cNvSpPr txBox="1"/>
          <p:nvPr/>
        </p:nvSpPr>
        <p:spPr>
          <a:xfrm>
            <a:off x="4525793" y="1814948"/>
            <a:ext cx="3441160" cy="707886"/>
          </a:xfrm>
          <a:prstGeom prst="rect">
            <a:avLst/>
          </a:prstGeom>
          <a:noFill/>
        </p:spPr>
        <p:txBody>
          <a:bodyPr wrap="square">
            <a:spAutoFit/>
          </a:bodyPr>
          <a:lstStyle/>
          <a:p>
            <a:r>
              <a:rPr lang="en-US" sz="2000" b="1" dirty="0">
                <a:solidFill>
                  <a:srgbClr val="D7425E"/>
                </a:solidFill>
                <a:latin typeface="Times New Roman" panose="02020603050405020304" pitchFamily="18" charset="0"/>
                <a:ea typeface="Nunito" pitchFamily="34" charset="-122"/>
                <a:cs typeface="Times New Roman" panose="02020603050405020304" pitchFamily="18" charset="0"/>
              </a:rPr>
              <a:t>2.Creatively Designed Reports </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F8A7EA7-F892-0DE3-FF5B-2FCAD17007FF}"/>
              </a:ext>
            </a:extLst>
          </p:cNvPr>
          <p:cNvSpPr txBox="1"/>
          <p:nvPr/>
        </p:nvSpPr>
        <p:spPr>
          <a:xfrm>
            <a:off x="4525793" y="2522834"/>
            <a:ext cx="2760224" cy="2217530"/>
          </a:xfrm>
          <a:prstGeom prst="rect">
            <a:avLst/>
          </a:prstGeom>
          <a:noFill/>
        </p:spPr>
        <p:txBody>
          <a:bodyPr wrap="square">
            <a:spAutoFit/>
          </a:bodyPr>
          <a:lstStyle/>
          <a:p>
            <a:pPr marL="0" indent="0">
              <a:lnSpc>
                <a:spcPts val="2799"/>
              </a:lnSpc>
              <a:buNone/>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Visually appealing reports with custom designed graphics, charts and tables ensure easy comprehension and interpretation of insights.</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D0B1041-21A7-6976-8B13-35AE54117271}"/>
              </a:ext>
            </a:extLst>
          </p:cNvPr>
          <p:cNvSpPr txBox="1"/>
          <p:nvPr/>
        </p:nvSpPr>
        <p:spPr>
          <a:xfrm>
            <a:off x="7966953" y="1852486"/>
            <a:ext cx="3732990" cy="400110"/>
          </a:xfrm>
          <a:prstGeom prst="rect">
            <a:avLst/>
          </a:prstGeom>
          <a:noFill/>
        </p:spPr>
        <p:txBody>
          <a:bodyPr wrap="square">
            <a:spAutoFit/>
          </a:bodyPr>
          <a:lstStyle/>
          <a:p>
            <a:r>
              <a:rPr lang="en-US" sz="2000" b="1" dirty="0">
                <a:solidFill>
                  <a:srgbClr val="DD785E"/>
                </a:solidFill>
                <a:latin typeface="Nunito" pitchFamily="34" charset="0"/>
                <a:ea typeface="Nunito" pitchFamily="34" charset="-122"/>
                <a:cs typeface="Nunito" pitchFamily="34" charset="-120"/>
              </a:rPr>
              <a:t>3.Ad Hoc Data Exploration </a:t>
            </a:r>
            <a:endParaRPr lang="en-IN" sz="2000" dirty="0"/>
          </a:p>
        </p:txBody>
      </p:sp>
      <p:sp>
        <p:nvSpPr>
          <p:cNvPr id="16" name="TextBox 15">
            <a:extLst>
              <a:ext uri="{FF2B5EF4-FFF2-40B4-BE49-F238E27FC236}">
                <a16:creationId xmlns:a16="http://schemas.microsoft.com/office/drawing/2014/main" id="{2B738618-DCB9-D35B-8200-75CA08129983}"/>
              </a:ext>
            </a:extLst>
          </p:cNvPr>
          <p:cNvSpPr txBox="1"/>
          <p:nvPr/>
        </p:nvSpPr>
        <p:spPr>
          <a:xfrm>
            <a:off x="8083684" y="2522834"/>
            <a:ext cx="2341933" cy="1852045"/>
          </a:xfrm>
          <a:prstGeom prst="rect">
            <a:avLst/>
          </a:prstGeom>
          <a:noFill/>
        </p:spPr>
        <p:txBody>
          <a:bodyPr wrap="square">
            <a:spAutoFit/>
          </a:bodyPr>
          <a:lstStyle/>
          <a:p>
            <a:pPr marL="0" indent="0">
              <a:lnSpc>
                <a:spcPts val="2799"/>
              </a:lnSpc>
              <a:buNone/>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Allow users to design their own dashboards and reports and encourage user input to drive dynamic insights.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37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4B78-E498-3555-4C78-CAD9DDABEE54}"/>
              </a:ext>
            </a:extLst>
          </p:cNvPr>
          <p:cNvSpPr>
            <a:spLocks noGrp="1"/>
          </p:cNvSpPr>
          <p:nvPr>
            <p:ph type="title"/>
          </p:nvPr>
        </p:nvSpPr>
        <p:spPr/>
        <p:txBody>
          <a:bodyPr/>
          <a:lstStyle/>
          <a:p>
            <a:r>
              <a:rPr lang="en-US" sz="4400" b="1" dirty="0">
                <a:solidFill>
                  <a:srgbClr val="FFFFFF"/>
                </a:solidFill>
                <a:latin typeface="Times New Roman" panose="02020603050405020304" pitchFamily="18" charset="0"/>
                <a:ea typeface="Nunito" pitchFamily="34" charset="-122"/>
                <a:cs typeface="Times New Roman" panose="02020603050405020304" pitchFamily="18" charset="0"/>
              </a:rPr>
              <a:t>Actionable Insights</a:t>
            </a:r>
            <a:br>
              <a:rPr lang="en-US" sz="4400" dirty="0"/>
            </a:br>
            <a:endParaRPr lang="en-IN" dirty="0"/>
          </a:p>
        </p:txBody>
      </p:sp>
      <p:sp>
        <p:nvSpPr>
          <p:cNvPr id="5" name="TextBox 4">
            <a:extLst>
              <a:ext uri="{FF2B5EF4-FFF2-40B4-BE49-F238E27FC236}">
                <a16:creationId xmlns:a16="http://schemas.microsoft.com/office/drawing/2014/main" id="{44F90993-36BF-595B-45A5-2C5331EE9B86}"/>
              </a:ext>
            </a:extLst>
          </p:cNvPr>
          <p:cNvSpPr txBox="1"/>
          <p:nvPr/>
        </p:nvSpPr>
        <p:spPr>
          <a:xfrm>
            <a:off x="1947963" y="1425262"/>
            <a:ext cx="6094378" cy="646331"/>
          </a:xfrm>
          <a:prstGeom prst="rect">
            <a:avLst/>
          </a:prstGeom>
          <a:noFill/>
        </p:spPr>
        <p:txBody>
          <a:bodyPr wrap="square">
            <a:spAutoFit/>
          </a:bodyPr>
          <a:lstStyle/>
          <a:p>
            <a:r>
              <a:rPr lang="en-US" sz="1800" b="1" dirty="0">
                <a:solidFill>
                  <a:srgbClr val="F2B42D"/>
                </a:solidFill>
                <a:latin typeface="Times New Roman" panose="02020603050405020304" pitchFamily="18" charset="0"/>
                <a:ea typeface="Nunito" pitchFamily="34" charset="-122"/>
                <a:cs typeface="Times New Roman" panose="02020603050405020304" pitchFamily="18" charset="0"/>
              </a:rPr>
              <a:t>Inventory Management</a:t>
            </a:r>
            <a:r>
              <a:rPr lang="en-US" sz="18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a:solidFill>
                  <a:srgbClr val="F2B42D"/>
                </a:solidFill>
                <a:latin typeface="Times New Roman" panose="02020603050405020304" pitchFamily="18" charset="0"/>
                <a:ea typeface="Nunito" pitchFamily="34" charset="-122"/>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409E74F-908F-ACE3-7841-C5478ED8BAD0}"/>
              </a:ext>
            </a:extLst>
          </p:cNvPr>
          <p:cNvSpPr txBox="1"/>
          <p:nvPr/>
        </p:nvSpPr>
        <p:spPr>
          <a:xfrm>
            <a:off x="1947963" y="1902247"/>
            <a:ext cx="8372132" cy="781240"/>
          </a:xfrm>
          <a:prstGeom prst="rect">
            <a:avLst/>
          </a:prstGeom>
          <a:noFill/>
        </p:spPr>
        <p:txBody>
          <a:bodyPr wrap="square">
            <a:spAutoFit/>
          </a:bodyPr>
          <a:lstStyle/>
          <a:p>
            <a:pPr marL="0" indent="0" algn="l">
              <a:lnSpc>
                <a:spcPts val="2799"/>
              </a:lnSpc>
              <a:buNone/>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Gauge sales patterns to determine what to stock, when to stock and in what quantity. Avoid excess ordering or stock outs.</a:t>
            </a:r>
            <a:endParaRPr lang="en-US" sz="1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59D248-26D3-76C7-4D72-153D662EC35F}"/>
              </a:ext>
            </a:extLst>
          </p:cNvPr>
          <p:cNvSpPr txBox="1"/>
          <p:nvPr/>
        </p:nvSpPr>
        <p:spPr>
          <a:xfrm>
            <a:off x="1947963" y="3009975"/>
            <a:ext cx="3461302" cy="419025"/>
          </a:xfrm>
          <a:prstGeom prst="rect">
            <a:avLst/>
          </a:prstGeom>
          <a:noFill/>
        </p:spPr>
        <p:txBody>
          <a:bodyPr wrap="square">
            <a:spAutoFit/>
          </a:bodyPr>
          <a:lstStyle/>
          <a:p>
            <a:pPr marL="0" indent="0" algn="l">
              <a:lnSpc>
                <a:spcPts val="2734"/>
              </a:lnSpc>
              <a:buNone/>
            </a:pPr>
            <a:r>
              <a:rPr lang="en-US" sz="1800" b="1" dirty="0">
                <a:solidFill>
                  <a:srgbClr val="D7425E"/>
                </a:solidFill>
                <a:latin typeface="Times New Roman" panose="02020603050405020304" pitchFamily="18" charset="0"/>
                <a:ea typeface="Nunito" pitchFamily="34" charset="-122"/>
                <a:cs typeface="Times New Roman" panose="02020603050405020304" pitchFamily="18" charset="0"/>
              </a:rPr>
              <a:t>Marketing Strategies </a:t>
            </a:r>
            <a:r>
              <a:rPr lang="en-US" sz="18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14" name="Text 10">
            <a:extLst>
              <a:ext uri="{FF2B5EF4-FFF2-40B4-BE49-F238E27FC236}">
                <a16:creationId xmlns:a16="http://schemas.microsoft.com/office/drawing/2014/main" id="{B51274B2-0AC6-9583-2280-CD6092DBBBC0}"/>
              </a:ext>
            </a:extLst>
          </p:cNvPr>
          <p:cNvSpPr/>
          <p:nvPr/>
        </p:nvSpPr>
        <p:spPr>
          <a:xfrm>
            <a:off x="1486317" y="2972833"/>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Times New Roman" panose="02020603050405020304" pitchFamily="18" charset="0"/>
                <a:ea typeface="Nunito"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5" name="Shape 9">
            <a:extLst>
              <a:ext uri="{FF2B5EF4-FFF2-40B4-BE49-F238E27FC236}">
                <a16:creationId xmlns:a16="http://schemas.microsoft.com/office/drawing/2014/main" id="{D8131879-D045-DE3D-DD3B-2C59AC3F45D0}"/>
              </a:ext>
            </a:extLst>
          </p:cNvPr>
          <p:cNvSpPr/>
          <p:nvPr/>
        </p:nvSpPr>
        <p:spPr>
          <a:xfrm>
            <a:off x="1335407" y="2969515"/>
            <a:ext cx="499943" cy="499943"/>
          </a:xfrm>
          <a:prstGeom prst="roundRect">
            <a:avLst>
              <a:gd name="adj" fmla="val 80001"/>
            </a:avLst>
          </a:prstGeom>
          <a:solidFill>
            <a:schemeClr val="bg1">
              <a:lumMod val="95000"/>
              <a:lumOff val="5000"/>
              <a:alpha val="0"/>
            </a:schemeClr>
          </a:solidFill>
          <a:ln w="27742">
            <a:solidFill>
              <a:srgbClr val="D7425E"/>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6" name="Shape 9">
            <a:extLst>
              <a:ext uri="{FF2B5EF4-FFF2-40B4-BE49-F238E27FC236}">
                <a16:creationId xmlns:a16="http://schemas.microsoft.com/office/drawing/2014/main" id="{2F74A6B7-55C1-56B8-4A5E-1F2D9DEB285B}"/>
              </a:ext>
            </a:extLst>
          </p:cNvPr>
          <p:cNvSpPr/>
          <p:nvPr/>
        </p:nvSpPr>
        <p:spPr>
          <a:xfrm>
            <a:off x="1335406" y="1402304"/>
            <a:ext cx="499943" cy="499943"/>
          </a:xfrm>
          <a:prstGeom prst="roundRect">
            <a:avLst>
              <a:gd name="adj" fmla="val 80001"/>
            </a:avLst>
          </a:prstGeom>
          <a:solidFill>
            <a:schemeClr val="bg1">
              <a:lumMod val="95000"/>
              <a:lumOff val="5000"/>
            </a:schemeClr>
          </a:solidFill>
          <a:ln w="27742">
            <a:solidFill>
              <a:srgbClr val="FFFF00"/>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7" name="Text 5">
            <a:extLst>
              <a:ext uri="{FF2B5EF4-FFF2-40B4-BE49-F238E27FC236}">
                <a16:creationId xmlns:a16="http://schemas.microsoft.com/office/drawing/2014/main" id="{9167EC47-DDE1-9005-B8EA-5BC8D4A8EC2A}"/>
              </a:ext>
            </a:extLst>
          </p:cNvPr>
          <p:cNvSpPr/>
          <p:nvPr/>
        </p:nvSpPr>
        <p:spPr>
          <a:xfrm>
            <a:off x="1486317" y="1402304"/>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Times New Roman" panose="02020603050405020304" pitchFamily="18" charset="0"/>
                <a:ea typeface="Nunito"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4FE9680-FF85-DC90-949C-7333F18BC03D}"/>
              </a:ext>
            </a:extLst>
          </p:cNvPr>
          <p:cNvSpPr txBox="1"/>
          <p:nvPr/>
        </p:nvSpPr>
        <p:spPr>
          <a:xfrm>
            <a:off x="1944684" y="3604358"/>
            <a:ext cx="8163411" cy="774827"/>
          </a:xfrm>
          <a:prstGeom prst="rect">
            <a:avLst/>
          </a:prstGeom>
          <a:noFill/>
        </p:spPr>
        <p:txBody>
          <a:bodyPr wrap="square">
            <a:spAutoFit/>
          </a:bodyPr>
          <a:lstStyle/>
          <a:p>
            <a:pPr marL="0" indent="0" algn="l">
              <a:lnSpc>
                <a:spcPts val="2799"/>
              </a:lnSpc>
              <a:buNone/>
            </a:pPr>
            <a:r>
              <a:rPr lang="en-US" sz="1800">
                <a:solidFill>
                  <a:srgbClr val="FFFFFF"/>
                </a:solidFill>
                <a:latin typeface="Times New Roman" panose="02020603050405020304" pitchFamily="18" charset="0"/>
                <a:ea typeface="PT Sans" pitchFamily="34" charset="-122"/>
                <a:cs typeface="Times New Roman" panose="02020603050405020304" pitchFamily="18" charset="0"/>
              </a:rPr>
              <a:t>Develop targeted marketing campaigns that resonate with specific segments, identify areas to increase promotions and optimize cross-selling and upselling strategies.</a:t>
            </a:r>
            <a:endParaRPr lang="en-US" sz="18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25837C3-1EC7-3020-A1AC-FCC046D99DC1}"/>
              </a:ext>
            </a:extLst>
          </p:cNvPr>
          <p:cNvSpPr txBox="1"/>
          <p:nvPr/>
        </p:nvSpPr>
        <p:spPr>
          <a:xfrm>
            <a:off x="1946324" y="4920028"/>
            <a:ext cx="6097656" cy="419025"/>
          </a:xfrm>
          <a:prstGeom prst="rect">
            <a:avLst/>
          </a:prstGeom>
          <a:noFill/>
        </p:spPr>
        <p:txBody>
          <a:bodyPr wrap="square">
            <a:spAutoFit/>
          </a:bodyPr>
          <a:lstStyle/>
          <a:p>
            <a:pPr marL="0" indent="0" algn="l">
              <a:lnSpc>
                <a:spcPts val="2734"/>
              </a:lnSpc>
              <a:buNone/>
            </a:pPr>
            <a:r>
              <a:rPr lang="en-US" sz="1800" b="1" dirty="0">
                <a:solidFill>
                  <a:srgbClr val="DD785E"/>
                </a:solidFill>
                <a:latin typeface="Times New Roman" panose="02020603050405020304" pitchFamily="18" charset="0"/>
                <a:ea typeface="Nunito" pitchFamily="34" charset="-122"/>
                <a:cs typeface="Times New Roman" panose="02020603050405020304" pitchFamily="18" charset="0"/>
              </a:rPr>
              <a:t>New Product Development </a:t>
            </a:r>
            <a:r>
              <a:rPr lang="en-US" sz="18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22" name="Text 15">
            <a:extLst>
              <a:ext uri="{FF2B5EF4-FFF2-40B4-BE49-F238E27FC236}">
                <a16:creationId xmlns:a16="http://schemas.microsoft.com/office/drawing/2014/main" id="{508E6EFD-83C2-60B6-7960-CBC8D7D6E49D}"/>
              </a:ext>
            </a:extLst>
          </p:cNvPr>
          <p:cNvSpPr/>
          <p:nvPr/>
        </p:nvSpPr>
        <p:spPr>
          <a:xfrm>
            <a:off x="1486317" y="4879568"/>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Times New Roman" panose="02020603050405020304" pitchFamily="18" charset="0"/>
                <a:ea typeface="Nunito"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23" name="Shape 14">
            <a:extLst>
              <a:ext uri="{FF2B5EF4-FFF2-40B4-BE49-F238E27FC236}">
                <a16:creationId xmlns:a16="http://schemas.microsoft.com/office/drawing/2014/main" id="{78D855D0-8563-3338-7701-836AC47F3B06}"/>
              </a:ext>
            </a:extLst>
          </p:cNvPr>
          <p:cNvSpPr/>
          <p:nvPr/>
        </p:nvSpPr>
        <p:spPr>
          <a:xfrm>
            <a:off x="1330191" y="4879568"/>
            <a:ext cx="499943" cy="499943"/>
          </a:xfrm>
          <a:prstGeom prst="roundRect">
            <a:avLst>
              <a:gd name="adj" fmla="val 80001"/>
            </a:avLst>
          </a:prstGeom>
          <a:solidFill>
            <a:schemeClr val="bg1">
              <a:lumMod val="95000"/>
              <a:lumOff val="5000"/>
              <a:alpha val="0"/>
            </a:schemeClr>
          </a:solidFill>
          <a:ln w="27742">
            <a:solidFill>
              <a:srgbClr val="DD785E"/>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20F2D8A-2BF6-37CB-01B8-629DB9BD80A2}"/>
              </a:ext>
            </a:extLst>
          </p:cNvPr>
          <p:cNvSpPr txBox="1"/>
          <p:nvPr/>
        </p:nvSpPr>
        <p:spPr>
          <a:xfrm>
            <a:off x="1946323" y="5379511"/>
            <a:ext cx="8161771" cy="781240"/>
          </a:xfrm>
          <a:prstGeom prst="rect">
            <a:avLst/>
          </a:prstGeom>
          <a:noFill/>
        </p:spPr>
        <p:txBody>
          <a:bodyPr wrap="square">
            <a:spAutoFit/>
          </a:bodyPr>
          <a:lstStyle/>
          <a:p>
            <a:pPr marL="0" indent="0" algn="l">
              <a:lnSpc>
                <a:spcPts val="2799"/>
              </a:lnSpc>
              <a:buNone/>
            </a:pPr>
            <a:r>
              <a:rPr lang="en-US" sz="1800" dirty="0">
                <a:solidFill>
                  <a:srgbClr val="FFFFFF"/>
                </a:solidFill>
                <a:latin typeface="Times New Roman" panose="02020603050405020304" pitchFamily="18" charset="0"/>
                <a:ea typeface="PT Sans" pitchFamily="34" charset="-122"/>
                <a:cs typeface="Times New Roman" panose="02020603050405020304" pitchFamily="18" charset="0"/>
              </a:rPr>
              <a:t>Use insights to identify gaps in product lines, develop new products and adjust pricing strategies.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44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2F0426B4-D541-D1C2-EFC2-2DF261569121}"/>
              </a:ext>
            </a:extLst>
          </p:cNvPr>
          <p:cNvSpPr/>
          <p:nvPr/>
        </p:nvSpPr>
        <p:spPr>
          <a:xfrm>
            <a:off x="738250" y="497443"/>
            <a:ext cx="682752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Clean and Format the Data</a:t>
            </a:r>
            <a:endParaRPr lang="en-US" sz="4374" dirty="0">
              <a:latin typeface="Times New Roman" panose="02020603050405020304" pitchFamily="18" charset="0"/>
              <a:cs typeface="Times New Roman" panose="02020603050405020304" pitchFamily="18" charset="0"/>
            </a:endParaRPr>
          </a:p>
        </p:txBody>
      </p:sp>
      <p:pic>
        <p:nvPicPr>
          <p:cNvPr id="6" name="Image 1" descr="preencoded.png">
            <a:extLst>
              <a:ext uri="{FF2B5EF4-FFF2-40B4-BE49-F238E27FC236}">
                <a16:creationId xmlns:a16="http://schemas.microsoft.com/office/drawing/2014/main" id="{3D752F44-D5B8-3129-E759-9D97B5E27855}"/>
              </a:ext>
            </a:extLst>
          </p:cNvPr>
          <p:cNvPicPr>
            <a:picLocks noChangeAspect="1"/>
          </p:cNvPicPr>
          <p:nvPr/>
        </p:nvPicPr>
        <p:blipFill>
          <a:blip r:embed="rId2"/>
          <a:stretch>
            <a:fillRect/>
          </a:stretch>
        </p:blipFill>
        <p:spPr>
          <a:xfrm>
            <a:off x="738250" y="1762578"/>
            <a:ext cx="2723179" cy="1663963"/>
          </a:xfrm>
          <a:prstGeom prst="rect">
            <a:avLst/>
          </a:prstGeom>
        </p:spPr>
      </p:pic>
      <p:sp>
        <p:nvSpPr>
          <p:cNvPr id="7" name="Text 3">
            <a:extLst>
              <a:ext uri="{FF2B5EF4-FFF2-40B4-BE49-F238E27FC236}">
                <a16:creationId xmlns:a16="http://schemas.microsoft.com/office/drawing/2014/main" id="{9FA31033-4007-7262-76ED-1F5680E19C9A}"/>
              </a:ext>
            </a:extLst>
          </p:cNvPr>
          <p:cNvSpPr/>
          <p:nvPr/>
        </p:nvSpPr>
        <p:spPr>
          <a:xfrm>
            <a:off x="738250" y="3750442"/>
            <a:ext cx="2575560" cy="354806"/>
          </a:xfrm>
          <a:prstGeom prst="rect">
            <a:avLst/>
          </a:prstGeom>
          <a:noFill/>
          <a:ln/>
        </p:spPr>
        <p:txBody>
          <a:bodyPr wrap="none" rtlCol="0" anchor="t"/>
          <a:lstStyle/>
          <a:p>
            <a:pPr marL="0" indent="0" algn="l">
              <a:lnSpc>
                <a:spcPts val="2734"/>
              </a:lnSpc>
              <a:buNone/>
            </a:pPr>
            <a:r>
              <a:rPr lang="en-US" sz="2000" b="1" dirty="0">
                <a:solidFill>
                  <a:srgbClr val="F2B42D"/>
                </a:solidFill>
                <a:latin typeface="Times New Roman" panose="02020603050405020304" pitchFamily="18" charset="0"/>
                <a:ea typeface="Nunito" pitchFamily="34" charset="-122"/>
                <a:cs typeface="Times New Roman" panose="02020603050405020304" pitchFamily="18" charset="0"/>
              </a:rPr>
              <a:t>Data Warehouse </a:t>
            </a: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8" name="Text 4">
            <a:extLst>
              <a:ext uri="{FF2B5EF4-FFF2-40B4-BE49-F238E27FC236}">
                <a16:creationId xmlns:a16="http://schemas.microsoft.com/office/drawing/2014/main" id="{C7C1A450-3C16-1162-62CF-8D1C52FF1BF5}"/>
              </a:ext>
            </a:extLst>
          </p:cNvPr>
          <p:cNvSpPr/>
          <p:nvPr/>
        </p:nvSpPr>
        <p:spPr>
          <a:xfrm>
            <a:off x="717018" y="4190457"/>
            <a:ext cx="2575560" cy="1421606"/>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Store clean product sales data in a data warehouse to ensure accurate and efficient use of data in analytics.</a:t>
            </a:r>
            <a:endParaRPr lang="en-US" dirty="0">
              <a:latin typeface="Times New Roman" panose="02020603050405020304" pitchFamily="18" charset="0"/>
              <a:cs typeface="Times New Roman" panose="02020603050405020304" pitchFamily="18" charset="0"/>
            </a:endParaRPr>
          </a:p>
        </p:txBody>
      </p:sp>
      <p:pic>
        <p:nvPicPr>
          <p:cNvPr id="10" name="Image 2" descr="preencoded.png">
            <a:extLst>
              <a:ext uri="{FF2B5EF4-FFF2-40B4-BE49-F238E27FC236}">
                <a16:creationId xmlns:a16="http://schemas.microsoft.com/office/drawing/2014/main" id="{D4B55CF2-489C-CA1B-2EC1-CE3297B16785}"/>
              </a:ext>
            </a:extLst>
          </p:cNvPr>
          <p:cNvPicPr>
            <a:picLocks noChangeAspect="1"/>
          </p:cNvPicPr>
          <p:nvPr/>
        </p:nvPicPr>
        <p:blipFill>
          <a:blip r:embed="rId3"/>
          <a:stretch>
            <a:fillRect/>
          </a:stretch>
        </p:blipFill>
        <p:spPr>
          <a:xfrm>
            <a:off x="4335992" y="1760748"/>
            <a:ext cx="2726300" cy="1665793"/>
          </a:xfrm>
          <a:prstGeom prst="rect">
            <a:avLst/>
          </a:prstGeom>
        </p:spPr>
      </p:pic>
      <p:sp>
        <p:nvSpPr>
          <p:cNvPr id="11" name="Text 6">
            <a:extLst>
              <a:ext uri="{FF2B5EF4-FFF2-40B4-BE49-F238E27FC236}">
                <a16:creationId xmlns:a16="http://schemas.microsoft.com/office/drawing/2014/main" id="{C467F365-D0F4-958C-A9F4-EFA2F237F26A}"/>
              </a:ext>
            </a:extLst>
          </p:cNvPr>
          <p:cNvSpPr/>
          <p:nvPr/>
        </p:nvSpPr>
        <p:spPr>
          <a:xfrm>
            <a:off x="4352037" y="3750442"/>
            <a:ext cx="2240280" cy="354806"/>
          </a:xfrm>
          <a:prstGeom prst="rect">
            <a:avLst/>
          </a:prstGeom>
          <a:noFill/>
          <a:ln/>
        </p:spPr>
        <p:txBody>
          <a:bodyPr wrap="none" rtlCol="0" anchor="t"/>
          <a:lstStyle/>
          <a:p>
            <a:pPr marL="0" indent="0" algn="l">
              <a:lnSpc>
                <a:spcPts val="2734"/>
              </a:lnSpc>
              <a:buNone/>
            </a:pPr>
            <a:r>
              <a:rPr lang="en-US" sz="2187" b="1" dirty="0">
                <a:solidFill>
                  <a:srgbClr val="D7425E"/>
                </a:solidFill>
                <a:latin typeface="Times New Roman" panose="02020603050405020304" pitchFamily="18" charset="0"/>
                <a:ea typeface="Nunito" pitchFamily="34" charset="-122"/>
                <a:cs typeface="Times New Roman" panose="02020603050405020304" pitchFamily="18" charset="0"/>
              </a:rPr>
              <a:t>Data Cleaning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12" name="Text 7">
            <a:extLst>
              <a:ext uri="{FF2B5EF4-FFF2-40B4-BE49-F238E27FC236}">
                <a16:creationId xmlns:a16="http://schemas.microsoft.com/office/drawing/2014/main" id="{86158796-7C5F-0A30-C7F3-210F6C799230}"/>
              </a:ext>
            </a:extLst>
          </p:cNvPr>
          <p:cNvSpPr/>
          <p:nvPr/>
        </p:nvSpPr>
        <p:spPr>
          <a:xfrm>
            <a:off x="4335992" y="4177665"/>
            <a:ext cx="2917874" cy="1960721"/>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Check data quality to avoid inaccuracies, inconsistencies or duplications. Standardize fields for regular reporting.</a:t>
            </a:r>
            <a:endParaRPr lang="en-US" dirty="0">
              <a:latin typeface="Times New Roman" panose="02020603050405020304" pitchFamily="18" charset="0"/>
              <a:cs typeface="Times New Roman" panose="02020603050405020304" pitchFamily="18" charset="0"/>
            </a:endParaRPr>
          </a:p>
        </p:txBody>
      </p:sp>
      <p:pic>
        <p:nvPicPr>
          <p:cNvPr id="14" name="Image 3" descr="preencoded.png">
            <a:extLst>
              <a:ext uri="{FF2B5EF4-FFF2-40B4-BE49-F238E27FC236}">
                <a16:creationId xmlns:a16="http://schemas.microsoft.com/office/drawing/2014/main" id="{6A650F2D-BCBF-1A37-09BC-5C7CE249BFC6}"/>
              </a:ext>
            </a:extLst>
          </p:cNvPr>
          <p:cNvPicPr>
            <a:picLocks noChangeAspect="1"/>
          </p:cNvPicPr>
          <p:nvPr/>
        </p:nvPicPr>
        <p:blipFill>
          <a:blip r:embed="rId4"/>
          <a:stretch>
            <a:fillRect/>
          </a:stretch>
        </p:blipFill>
        <p:spPr>
          <a:xfrm>
            <a:off x="8219483" y="1762578"/>
            <a:ext cx="2726300" cy="1665912"/>
          </a:xfrm>
          <a:prstGeom prst="rect">
            <a:avLst/>
          </a:prstGeom>
        </p:spPr>
      </p:pic>
      <p:sp>
        <p:nvSpPr>
          <p:cNvPr id="15" name="Text 9">
            <a:extLst>
              <a:ext uri="{FF2B5EF4-FFF2-40B4-BE49-F238E27FC236}">
                <a16:creationId xmlns:a16="http://schemas.microsoft.com/office/drawing/2014/main" id="{01843091-CFA8-B339-F8C4-0AFBC62BA558}"/>
              </a:ext>
            </a:extLst>
          </p:cNvPr>
          <p:cNvSpPr/>
          <p:nvPr/>
        </p:nvSpPr>
        <p:spPr>
          <a:xfrm>
            <a:off x="8129769" y="3750442"/>
            <a:ext cx="3048000" cy="354806"/>
          </a:xfrm>
          <a:prstGeom prst="rect">
            <a:avLst/>
          </a:prstGeom>
          <a:noFill/>
          <a:ln/>
        </p:spPr>
        <p:txBody>
          <a:bodyPr wrap="none" rtlCol="0" anchor="t"/>
          <a:lstStyle/>
          <a:p>
            <a:pPr marL="0" indent="0" algn="l">
              <a:lnSpc>
                <a:spcPts val="2734"/>
              </a:lnSpc>
              <a:buNone/>
            </a:pPr>
            <a:r>
              <a:rPr lang="en-US" sz="2000" b="1" dirty="0">
                <a:solidFill>
                  <a:srgbClr val="DD785E"/>
                </a:solidFill>
                <a:latin typeface="Times New Roman" panose="02020603050405020304" pitchFamily="18" charset="0"/>
                <a:ea typeface="Nunito" pitchFamily="34" charset="-122"/>
                <a:cs typeface="Times New Roman" panose="02020603050405020304" pitchFamily="18" charset="0"/>
              </a:rPr>
              <a:t>Data Transformation </a:t>
            </a:r>
            <a:r>
              <a:rPr lang="en-US" sz="2187" b="1" dirty="0">
                <a:solidFill>
                  <a:srgbClr val="000000"/>
                </a:solidFill>
                <a:latin typeface="Nunito" pitchFamily="34" charset="0"/>
                <a:ea typeface="Nunito" pitchFamily="34" charset="-122"/>
                <a:cs typeface="Nunito" pitchFamily="34" charset="-120"/>
              </a:rPr>
              <a:t>🛠️</a:t>
            </a:r>
            <a:endParaRPr lang="en-US" sz="2187" dirty="0"/>
          </a:p>
        </p:txBody>
      </p:sp>
      <p:sp>
        <p:nvSpPr>
          <p:cNvPr id="16" name="Text 10">
            <a:extLst>
              <a:ext uri="{FF2B5EF4-FFF2-40B4-BE49-F238E27FC236}">
                <a16:creationId xmlns:a16="http://schemas.microsoft.com/office/drawing/2014/main" id="{062896C7-2CBF-512F-8288-C4982737570A}"/>
              </a:ext>
            </a:extLst>
          </p:cNvPr>
          <p:cNvSpPr/>
          <p:nvPr/>
        </p:nvSpPr>
        <p:spPr>
          <a:xfrm>
            <a:off x="8219483" y="4101883"/>
            <a:ext cx="3089077" cy="2017511"/>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Use data analysis tools to transform raw data into structured data that can be easily analyzed using IBM Cognos.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FF7223C4-A63C-D864-D764-0CD9D4500DDF}"/>
              </a:ext>
            </a:extLst>
          </p:cNvPr>
          <p:cNvSpPr/>
          <p:nvPr/>
        </p:nvSpPr>
        <p:spPr>
          <a:xfrm>
            <a:off x="762781" y="542322"/>
            <a:ext cx="6614160" cy="694373"/>
          </a:xfrm>
          <a:prstGeom prst="rect">
            <a:avLst/>
          </a:prstGeom>
          <a:solidFill>
            <a:schemeClr val="bg1">
              <a:lumMod val="95000"/>
              <a:lumOff val="5000"/>
            </a:schemeClr>
          </a:solid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Exploratory Data Analysis</a:t>
            </a:r>
            <a:endParaRPr lang="en-US" sz="4374" dirty="0">
              <a:latin typeface="Times New Roman" panose="02020603050405020304" pitchFamily="18" charset="0"/>
              <a:cs typeface="Times New Roman" panose="02020603050405020304" pitchFamily="18" charset="0"/>
            </a:endParaRPr>
          </a:p>
        </p:txBody>
      </p:sp>
      <p:sp>
        <p:nvSpPr>
          <p:cNvPr id="5" name="Shape 2">
            <a:extLst>
              <a:ext uri="{FF2B5EF4-FFF2-40B4-BE49-F238E27FC236}">
                <a16:creationId xmlns:a16="http://schemas.microsoft.com/office/drawing/2014/main" id="{0ED1DD6A-F96F-C56B-FCDC-D405C5549D3F}"/>
              </a:ext>
            </a:extLst>
          </p:cNvPr>
          <p:cNvSpPr/>
          <p:nvPr/>
        </p:nvSpPr>
        <p:spPr>
          <a:xfrm>
            <a:off x="762781" y="1681036"/>
            <a:ext cx="4855726" cy="2143006"/>
          </a:xfrm>
          <a:prstGeom prst="roundRect">
            <a:avLst>
              <a:gd name="adj" fmla="val 18663"/>
            </a:avLst>
          </a:prstGeom>
          <a:solidFill>
            <a:schemeClr val="bg1">
              <a:lumMod val="95000"/>
              <a:lumOff val="5000"/>
            </a:schemeClr>
          </a:solidFill>
          <a:ln w="27742">
            <a:solidFill>
              <a:srgbClr val="F2B42D"/>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D8DFEA07-BC56-0BE1-A404-DD46A0C0CF1B}"/>
              </a:ext>
            </a:extLst>
          </p:cNvPr>
          <p:cNvSpPr/>
          <p:nvPr/>
        </p:nvSpPr>
        <p:spPr>
          <a:xfrm>
            <a:off x="1012693" y="1930948"/>
            <a:ext cx="3108960" cy="354806"/>
          </a:xfrm>
          <a:prstGeom prst="rect">
            <a:avLst/>
          </a:prstGeom>
          <a:solidFill>
            <a:schemeClr val="bg1">
              <a:lumMod val="95000"/>
              <a:lumOff val="5000"/>
            </a:schemeClr>
          </a:solidFill>
          <a:ln/>
        </p:spPr>
        <p:txBody>
          <a:bodyPr wrap="none" rtlCol="0" anchor="t"/>
          <a:lstStyle/>
          <a:p>
            <a:pPr marL="0" indent="0">
              <a:lnSpc>
                <a:spcPts val="2734"/>
              </a:lnSpc>
              <a:buNone/>
            </a:pPr>
            <a:r>
              <a:rPr lang="en-US" sz="2000" b="1" dirty="0">
                <a:solidFill>
                  <a:srgbClr val="F2B42D"/>
                </a:solidFill>
                <a:latin typeface="Times New Roman" panose="02020603050405020304" pitchFamily="18" charset="0"/>
                <a:ea typeface="Nunito" pitchFamily="34" charset="-122"/>
                <a:cs typeface="Times New Roman" panose="02020603050405020304" pitchFamily="18" charset="0"/>
              </a:rPr>
              <a:t>Product Mix Analysis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7" name="Text 4">
            <a:extLst>
              <a:ext uri="{FF2B5EF4-FFF2-40B4-BE49-F238E27FC236}">
                <a16:creationId xmlns:a16="http://schemas.microsoft.com/office/drawing/2014/main" id="{701FBFFB-32BF-48A7-EC5C-C1DDCF27FB05}"/>
              </a:ext>
            </a:extLst>
          </p:cNvPr>
          <p:cNvSpPr/>
          <p:nvPr/>
        </p:nvSpPr>
        <p:spPr>
          <a:xfrm>
            <a:off x="1012693" y="2507925"/>
            <a:ext cx="4355902" cy="1066205"/>
          </a:xfrm>
          <a:prstGeom prst="rect">
            <a:avLst/>
          </a:prstGeom>
          <a:solidFill>
            <a:schemeClr val="bg1">
              <a:lumMod val="95000"/>
              <a:lumOff val="5000"/>
            </a:schemeClr>
          </a:solidFill>
          <a:ln/>
        </p:spPr>
        <p:txBody>
          <a:bodyPr wrap="square" rtlCol="0" anchor="t"/>
          <a:lstStyle/>
          <a:p>
            <a:pPr marL="0" indent="0">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Analyze the sale of different categories of products to better understand customer preferences and buying behavior.</a:t>
            </a:r>
            <a:endParaRPr lang="en-US" dirty="0">
              <a:latin typeface="Times New Roman" panose="02020603050405020304" pitchFamily="18" charset="0"/>
              <a:cs typeface="Times New Roman" panose="02020603050405020304" pitchFamily="18" charset="0"/>
            </a:endParaRPr>
          </a:p>
        </p:txBody>
      </p:sp>
      <p:sp>
        <p:nvSpPr>
          <p:cNvPr id="8" name="Shape 5">
            <a:extLst>
              <a:ext uri="{FF2B5EF4-FFF2-40B4-BE49-F238E27FC236}">
                <a16:creationId xmlns:a16="http://schemas.microsoft.com/office/drawing/2014/main" id="{177E0840-3268-D348-5414-D99D0E0B2A71}"/>
              </a:ext>
            </a:extLst>
          </p:cNvPr>
          <p:cNvSpPr/>
          <p:nvPr/>
        </p:nvSpPr>
        <p:spPr>
          <a:xfrm>
            <a:off x="5840677" y="1681036"/>
            <a:ext cx="4855726" cy="2143006"/>
          </a:xfrm>
          <a:prstGeom prst="roundRect">
            <a:avLst>
              <a:gd name="adj" fmla="val 18663"/>
            </a:avLst>
          </a:prstGeom>
          <a:solidFill>
            <a:schemeClr val="bg1">
              <a:lumMod val="95000"/>
              <a:lumOff val="5000"/>
            </a:schemeClr>
          </a:solidFill>
          <a:ln w="27742">
            <a:solidFill>
              <a:srgbClr val="D7425E"/>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9" name="Text 6">
            <a:extLst>
              <a:ext uri="{FF2B5EF4-FFF2-40B4-BE49-F238E27FC236}">
                <a16:creationId xmlns:a16="http://schemas.microsoft.com/office/drawing/2014/main" id="{5954FBC0-35CB-1140-DFF7-2DD22DE2754F}"/>
              </a:ext>
            </a:extLst>
          </p:cNvPr>
          <p:cNvSpPr/>
          <p:nvPr/>
        </p:nvSpPr>
        <p:spPr>
          <a:xfrm>
            <a:off x="6090590" y="1930948"/>
            <a:ext cx="2221944" cy="354806"/>
          </a:xfrm>
          <a:prstGeom prst="rect">
            <a:avLst/>
          </a:prstGeom>
          <a:solidFill>
            <a:schemeClr val="bg1">
              <a:lumMod val="95000"/>
              <a:lumOff val="5000"/>
            </a:schemeClr>
          </a:solidFill>
          <a:ln/>
        </p:spPr>
        <p:txBody>
          <a:bodyPr wrap="none" rtlCol="0" anchor="t"/>
          <a:lstStyle/>
          <a:p>
            <a:pPr marL="0" indent="0">
              <a:lnSpc>
                <a:spcPts val="2734"/>
              </a:lnSpc>
              <a:buNone/>
            </a:pPr>
            <a:r>
              <a:rPr lang="en-US" sz="2000" b="1" dirty="0">
                <a:solidFill>
                  <a:srgbClr val="D7425E"/>
                </a:solidFill>
                <a:latin typeface="Times New Roman" panose="02020603050405020304" pitchFamily="18" charset="0"/>
                <a:ea typeface="Nunito" pitchFamily="34" charset="-122"/>
                <a:cs typeface="Times New Roman" panose="02020603050405020304" pitchFamily="18" charset="0"/>
              </a:rPr>
              <a:t>Price Analysis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10" name="Text 7">
            <a:extLst>
              <a:ext uri="{FF2B5EF4-FFF2-40B4-BE49-F238E27FC236}">
                <a16:creationId xmlns:a16="http://schemas.microsoft.com/office/drawing/2014/main" id="{CC389A6E-A34A-F5A9-B51A-72DDF785A3CB}"/>
              </a:ext>
            </a:extLst>
          </p:cNvPr>
          <p:cNvSpPr/>
          <p:nvPr/>
        </p:nvSpPr>
        <p:spPr>
          <a:xfrm>
            <a:off x="6090590" y="2507925"/>
            <a:ext cx="4355902" cy="1066205"/>
          </a:xfrm>
          <a:prstGeom prst="rect">
            <a:avLst/>
          </a:prstGeom>
          <a:solidFill>
            <a:schemeClr val="bg1">
              <a:lumMod val="95000"/>
              <a:lumOff val="5000"/>
            </a:schemeClr>
          </a:solidFill>
          <a:ln/>
        </p:spPr>
        <p:txBody>
          <a:bodyPr wrap="square" rtlCol="0" anchor="t"/>
          <a:lstStyle/>
          <a:p>
            <a:pPr marL="0" indent="0">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Explore consumer price sensitivity and how it may affect sales. Adjust prices for optimized revenue.</a:t>
            </a:r>
            <a:endParaRPr lang="en-US" dirty="0">
              <a:latin typeface="Times New Roman" panose="02020603050405020304" pitchFamily="18" charset="0"/>
              <a:cs typeface="Times New Roman" panose="02020603050405020304" pitchFamily="18" charset="0"/>
            </a:endParaRPr>
          </a:p>
        </p:txBody>
      </p:sp>
      <p:sp>
        <p:nvSpPr>
          <p:cNvPr id="11" name="Shape 8">
            <a:extLst>
              <a:ext uri="{FF2B5EF4-FFF2-40B4-BE49-F238E27FC236}">
                <a16:creationId xmlns:a16="http://schemas.microsoft.com/office/drawing/2014/main" id="{6C8CE846-899F-0AAC-DB01-C20A9F9D8B83}"/>
              </a:ext>
            </a:extLst>
          </p:cNvPr>
          <p:cNvSpPr/>
          <p:nvPr/>
        </p:nvSpPr>
        <p:spPr>
          <a:xfrm>
            <a:off x="762781" y="4046212"/>
            <a:ext cx="4855726" cy="2143006"/>
          </a:xfrm>
          <a:prstGeom prst="roundRect">
            <a:avLst>
              <a:gd name="adj" fmla="val 18663"/>
            </a:avLst>
          </a:prstGeom>
          <a:solidFill>
            <a:schemeClr val="bg1">
              <a:lumMod val="95000"/>
              <a:lumOff val="5000"/>
            </a:schemeClr>
          </a:solidFill>
          <a:ln w="27742">
            <a:solidFill>
              <a:srgbClr val="DD785E"/>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2" name="Text 9">
            <a:extLst>
              <a:ext uri="{FF2B5EF4-FFF2-40B4-BE49-F238E27FC236}">
                <a16:creationId xmlns:a16="http://schemas.microsoft.com/office/drawing/2014/main" id="{888C3D30-B79C-C263-8C0C-2E730C0EDFDB}"/>
              </a:ext>
            </a:extLst>
          </p:cNvPr>
          <p:cNvSpPr/>
          <p:nvPr/>
        </p:nvSpPr>
        <p:spPr>
          <a:xfrm>
            <a:off x="1012693" y="4296124"/>
            <a:ext cx="4069080" cy="354806"/>
          </a:xfrm>
          <a:prstGeom prst="rect">
            <a:avLst/>
          </a:prstGeom>
          <a:solidFill>
            <a:schemeClr val="bg1">
              <a:lumMod val="95000"/>
              <a:lumOff val="5000"/>
            </a:schemeClr>
          </a:solidFill>
          <a:ln/>
        </p:spPr>
        <p:txBody>
          <a:bodyPr wrap="none" rtlCol="0" anchor="t"/>
          <a:lstStyle/>
          <a:p>
            <a:pPr marL="0" indent="0">
              <a:lnSpc>
                <a:spcPts val="2734"/>
              </a:lnSpc>
              <a:buNone/>
            </a:pPr>
            <a:r>
              <a:rPr lang="en-US" sz="2000" b="1" dirty="0">
                <a:solidFill>
                  <a:srgbClr val="DD785E"/>
                </a:solidFill>
                <a:latin typeface="Times New Roman" panose="02020603050405020304" pitchFamily="18" charset="0"/>
                <a:ea typeface="Nunito" pitchFamily="34" charset="-122"/>
                <a:cs typeface="Times New Roman" panose="02020603050405020304" pitchFamily="18" charset="0"/>
              </a:rPr>
              <a:t>Geographical Sales Analysis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13" name="Text 10">
            <a:extLst>
              <a:ext uri="{FF2B5EF4-FFF2-40B4-BE49-F238E27FC236}">
                <a16:creationId xmlns:a16="http://schemas.microsoft.com/office/drawing/2014/main" id="{953AD747-83BC-48CF-D4CE-5E5EFD6E1246}"/>
              </a:ext>
            </a:extLst>
          </p:cNvPr>
          <p:cNvSpPr/>
          <p:nvPr/>
        </p:nvSpPr>
        <p:spPr>
          <a:xfrm>
            <a:off x="1012693" y="4873101"/>
            <a:ext cx="4355902" cy="1066205"/>
          </a:xfrm>
          <a:prstGeom prst="rect">
            <a:avLst/>
          </a:prstGeom>
          <a:solidFill>
            <a:schemeClr val="bg1">
              <a:lumMod val="95000"/>
              <a:lumOff val="5000"/>
            </a:schemeClr>
          </a:solidFill>
          <a:ln/>
        </p:spPr>
        <p:txBody>
          <a:bodyPr wrap="square" rtlCol="0" anchor="t"/>
          <a:lstStyle/>
          <a:p>
            <a:pPr marL="0" indent="0">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Analyze the performance of products in different regions to assess the impact of location on sales.</a:t>
            </a:r>
            <a:endParaRPr lang="en-US" dirty="0">
              <a:latin typeface="Times New Roman" panose="02020603050405020304" pitchFamily="18" charset="0"/>
              <a:cs typeface="Times New Roman" panose="02020603050405020304" pitchFamily="18" charset="0"/>
            </a:endParaRPr>
          </a:p>
        </p:txBody>
      </p:sp>
      <p:sp>
        <p:nvSpPr>
          <p:cNvPr id="14" name="Shape 11">
            <a:extLst>
              <a:ext uri="{FF2B5EF4-FFF2-40B4-BE49-F238E27FC236}">
                <a16:creationId xmlns:a16="http://schemas.microsoft.com/office/drawing/2014/main" id="{1CF41D7D-115E-DE63-DC6A-2FFA591802CA}"/>
              </a:ext>
            </a:extLst>
          </p:cNvPr>
          <p:cNvSpPr/>
          <p:nvPr/>
        </p:nvSpPr>
        <p:spPr>
          <a:xfrm>
            <a:off x="5840677" y="4046212"/>
            <a:ext cx="4855726" cy="2143006"/>
          </a:xfrm>
          <a:prstGeom prst="roundRect">
            <a:avLst>
              <a:gd name="adj" fmla="val 18663"/>
            </a:avLst>
          </a:prstGeom>
          <a:solidFill>
            <a:schemeClr val="bg1">
              <a:lumMod val="95000"/>
              <a:lumOff val="5000"/>
            </a:schemeClr>
          </a:solidFill>
          <a:ln w="27742">
            <a:solidFill>
              <a:srgbClr val="48A8E2"/>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5" name="Text 12">
            <a:extLst>
              <a:ext uri="{FF2B5EF4-FFF2-40B4-BE49-F238E27FC236}">
                <a16:creationId xmlns:a16="http://schemas.microsoft.com/office/drawing/2014/main" id="{2CA80568-1A07-561B-C142-BFECC40E4D6D}"/>
              </a:ext>
            </a:extLst>
          </p:cNvPr>
          <p:cNvSpPr/>
          <p:nvPr/>
        </p:nvSpPr>
        <p:spPr>
          <a:xfrm>
            <a:off x="6090590" y="4296124"/>
            <a:ext cx="3093720" cy="354806"/>
          </a:xfrm>
          <a:prstGeom prst="rect">
            <a:avLst/>
          </a:prstGeom>
          <a:solidFill>
            <a:schemeClr val="bg1">
              <a:lumMod val="95000"/>
              <a:lumOff val="5000"/>
            </a:schemeClr>
          </a:solidFill>
          <a:ln/>
        </p:spPr>
        <p:txBody>
          <a:bodyPr wrap="none" rtlCol="0" anchor="t"/>
          <a:lstStyle/>
          <a:p>
            <a:pPr marL="0" indent="0">
              <a:lnSpc>
                <a:spcPts val="2734"/>
              </a:lnSpc>
              <a:buNone/>
            </a:pPr>
            <a:r>
              <a:rPr lang="en-US" sz="2000" b="1" dirty="0">
                <a:solidFill>
                  <a:srgbClr val="48A8E2"/>
                </a:solidFill>
                <a:latin typeface="Times New Roman" panose="02020603050405020304" pitchFamily="18" charset="0"/>
                <a:ea typeface="Nunito" pitchFamily="34" charset="-122"/>
                <a:cs typeface="Times New Roman" panose="02020603050405020304" pitchFamily="18" charset="0"/>
              </a:rPr>
              <a:t>Time Series Analysis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16" name="Text 13">
            <a:extLst>
              <a:ext uri="{FF2B5EF4-FFF2-40B4-BE49-F238E27FC236}">
                <a16:creationId xmlns:a16="http://schemas.microsoft.com/office/drawing/2014/main" id="{19D57A37-F1EA-A536-9B27-2A024A220AA2}"/>
              </a:ext>
            </a:extLst>
          </p:cNvPr>
          <p:cNvSpPr/>
          <p:nvPr/>
        </p:nvSpPr>
        <p:spPr>
          <a:xfrm>
            <a:off x="6090590" y="4873101"/>
            <a:ext cx="4355902" cy="1066205"/>
          </a:xfrm>
          <a:prstGeom prst="rect">
            <a:avLst/>
          </a:prstGeom>
          <a:solidFill>
            <a:schemeClr val="bg1">
              <a:lumMod val="95000"/>
              <a:lumOff val="5000"/>
            </a:schemeClr>
          </a:solidFill>
          <a:ln/>
        </p:spPr>
        <p:txBody>
          <a:bodyPr wrap="square" rtlCol="0" anchor="t"/>
          <a:lstStyle/>
          <a:p>
            <a:pPr marL="0" indent="0">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Perform periodic analysis to interpret sales growth over time, identify cyclical trends and seasonal patterns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62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7D27A7A7-707D-6C80-2529-C9C4B55DAD79}"/>
              </a:ext>
            </a:extLst>
          </p:cNvPr>
          <p:cNvSpPr/>
          <p:nvPr/>
        </p:nvSpPr>
        <p:spPr>
          <a:xfrm>
            <a:off x="723870" y="291389"/>
            <a:ext cx="501396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Predictive Modeling</a:t>
            </a:r>
            <a:endParaRPr lang="en-US" sz="4374" dirty="0">
              <a:latin typeface="Times New Roman" panose="02020603050405020304" pitchFamily="18" charset="0"/>
              <a:cs typeface="Times New Roman" panose="02020603050405020304" pitchFamily="18" charset="0"/>
            </a:endParaRPr>
          </a:p>
        </p:txBody>
      </p:sp>
      <p:pic>
        <p:nvPicPr>
          <p:cNvPr id="6" name="Image 1" descr="preencoded.png">
            <a:extLst>
              <a:ext uri="{FF2B5EF4-FFF2-40B4-BE49-F238E27FC236}">
                <a16:creationId xmlns:a16="http://schemas.microsoft.com/office/drawing/2014/main" id="{0704208C-95B9-E2BD-20D2-F4987FD26024}"/>
              </a:ext>
            </a:extLst>
          </p:cNvPr>
          <p:cNvPicPr>
            <a:picLocks noChangeAspect="1"/>
          </p:cNvPicPr>
          <p:nvPr/>
        </p:nvPicPr>
        <p:blipFill>
          <a:blip r:embed="rId2"/>
          <a:stretch>
            <a:fillRect/>
          </a:stretch>
        </p:blipFill>
        <p:spPr>
          <a:xfrm>
            <a:off x="677793" y="1431610"/>
            <a:ext cx="3033474" cy="1853565"/>
          </a:xfrm>
          <a:prstGeom prst="rect">
            <a:avLst/>
          </a:prstGeom>
        </p:spPr>
      </p:pic>
      <p:sp>
        <p:nvSpPr>
          <p:cNvPr id="7" name="Text 3">
            <a:extLst>
              <a:ext uri="{FF2B5EF4-FFF2-40B4-BE49-F238E27FC236}">
                <a16:creationId xmlns:a16="http://schemas.microsoft.com/office/drawing/2014/main" id="{653D8808-3726-F863-0D3F-885D59AABA9E}"/>
              </a:ext>
            </a:extLst>
          </p:cNvPr>
          <p:cNvSpPr/>
          <p:nvPr/>
        </p:nvSpPr>
        <p:spPr>
          <a:xfrm>
            <a:off x="723870" y="3616805"/>
            <a:ext cx="2941320" cy="354806"/>
          </a:xfrm>
          <a:prstGeom prst="rect">
            <a:avLst/>
          </a:prstGeom>
          <a:noFill/>
          <a:ln/>
        </p:spPr>
        <p:txBody>
          <a:bodyPr wrap="none" rtlCol="0" anchor="t"/>
          <a:lstStyle/>
          <a:p>
            <a:pPr marL="0" indent="0" algn="l">
              <a:lnSpc>
                <a:spcPts val="2734"/>
              </a:lnSpc>
              <a:buNone/>
            </a:pPr>
            <a:r>
              <a:rPr lang="en-US" sz="2000" b="1" dirty="0">
                <a:solidFill>
                  <a:srgbClr val="F2B42D"/>
                </a:solidFill>
                <a:latin typeface="Times New Roman" panose="02020603050405020304" pitchFamily="18" charset="0"/>
                <a:ea typeface="Nunito" pitchFamily="34" charset="-122"/>
                <a:cs typeface="Times New Roman" panose="02020603050405020304" pitchFamily="18" charset="0"/>
              </a:rPr>
              <a:t>Predictive Analytics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id="{4F1B99C1-C642-E4A7-8220-2C9E0CBE5F36}"/>
              </a:ext>
            </a:extLst>
          </p:cNvPr>
          <p:cNvSpPr/>
          <p:nvPr/>
        </p:nvSpPr>
        <p:spPr>
          <a:xfrm>
            <a:off x="723870" y="4038138"/>
            <a:ext cx="3088958" cy="1777008"/>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Use data mining and predictive modeling techniques to forecast future sales and determine the likelihood of success in a given situation.</a:t>
            </a:r>
            <a:endParaRPr lang="en-US" dirty="0">
              <a:latin typeface="Times New Roman" panose="02020603050405020304" pitchFamily="18" charset="0"/>
              <a:cs typeface="Times New Roman" panose="02020603050405020304" pitchFamily="18" charset="0"/>
            </a:endParaRPr>
          </a:p>
        </p:txBody>
      </p:sp>
      <p:pic>
        <p:nvPicPr>
          <p:cNvPr id="10" name="Image 2" descr="preencoded.png">
            <a:extLst>
              <a:ext uri="{FF2B5EF4-FFF2-40B4-BE49-F238E27FC236}">
                <a16:creationId xmlns:a16="http://schemas.microsoft.com/office/drawing/2014/main" id="{8244C2F0-AD47-AFE5-5684-B6E838B08344}"/>
              </a:ext>
            </a:extLst>
          </p:cNvPr>
          <p:cNvPicPr>
            <a:picLocks noChangeAspect="1"/>
          </p:cNvPicPr>
          <p:nvPr/>
        </p:nvPicPr>
        <p:blipFill>
          <a:blip r:embed="rId3"/>
          <a:stretch>
            <a:fillRect/>
          </a:stretch>
        </p:blipFill>
        <p:spPr>
          <a:xfrm>
            <a:off x="4221093" y="1431610"/>
            <a:ext cx="3033474" cy="1853565"/>
          </a:xfrm>
          <a:prstGeom prst="rect">
            <a:avLst/>
          </a:prstGeom>
        </p:spPr>
      </p:pic>
      <p:sp>
        <p:nvSpPr>
          <p:cNvPr id="11" name="Text 6">
            <a:extLst>
              <a:ext uri="{FF2B5EF4-FFF2-40B4-BE49-F238E27FC236}">
                <a16:creationId xmlns:a16="http://schemas.microsoft.com/office/drawing/2014/main" id="{F3341574-EDB2-3AED-5DB6-9B1F9DA591B6}"/>
              </a:ext>
            </a:extLst>
          </p:cNvPr>
          <p:cNvSpPr/>
          <p:nvPr/>
        </p:nvSpPr>
        <p:spPr>
          <a:xfrm>
            <a:off x="4146083" y="3616805"/>
            <a:ext cx="2674620" cy="354806"/>
          </a:xfrm>
          <a:prstGeom prst="rect">
            <a:avLst/>
          </a:prstGeom>
          <a:noFill/>
          <a:ln/>
        </p:spPr>
        <p:txBody>
          <a:bodyPr wrap="none" rtlCol="0" anchor="t"/>
          <a:lstStyle/>
          <a:p>
            <a:pPr marL="0" indent="0" algn="l">
              <a:lnSpc>
                <a:spcPts val="2734"/>
              </a:lnSpc>
              <a:buNone/>
            </a:pPr>
            <a:r>
              <a:rPr lang="en-US" sz="2000" b="1" dirty="0">
                <a:solidFill>
                  <a:srgbClr val="D7425E"/>
                </a:solidFill>
                <a:latin typeface="Times New Roman" panose="02020603050405020304" pitchFamily="18" charset="0"/>
                <a:ea typeface="Nunito" pitchFamily="34" charset="-122"/>
                <a:cs typeface="Times New Roman" panose="02020603050405020304" pitchFamily="18" charset="0"/>
              </a:rPr>
              <a:t>Machine Learning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2" name="Text 7">
            <a:extLst>
              <a:ext uri="{FF2B5EF4-FFF2-40B4-BE49-F238E27FC236}">
                <a16:creationId xmlns:a16="http://schemas.microsoft.com/office/drawing/2014/main" id="{89E3EF2E-74E0-49F1-630E-F7571631D38E}"/>
              </a:ext>
            </a:extLst>
          </p:cNvPr>
          <p:cNvSpPr/>
          <p:nvPr/>
        </p:nvSpPr>
        <p:spPr>
          <a:xfrm>
            <a:off x="4118341" y="4038138"/>
            <a:ext cx="3088958" cy="1777008"/>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Utilize artificial intelligence to train neural networks to identify subtle patterns and forecast future trends with a higher level of accuracy.</a:t>
            </a:r>
            <a:endParaRPr lang="en-US" dirty="0">
              <a:latin typeface="Times New Roman" panose="02020603050405020304" pitchFamily="18" charset="0"/>
              <a:cs typeface="Times New Roman" panose="02020603050405020304" pitchFamily="18" charset="0"/>
            </a:endParaRPr>
          </a:p>
        </p:txBody>
      </p:sp>
      <p:pic>
        <p:nvPicPr>
          <p:cNvPr id="14" name="Image 3" descr="preencoded.png">
            <a:extLst>
              <a:ext uri="{FF2B5EF4-FFF2-40B4-BE49-F238E27FC236}">
                <a16:creationId xmlns:a16="http://schemas.microsoft.com/office/drawing/2014/main" id="{2AFFA353-9ADB-3384-63DE-CEA6F0F8B513}"/>
              </a:ext>
            </a:extLst>
          </p:cNvPr>
          <p:cNvPicPr>
            <a:picLocks noChangeAspect="1"/>
          </p:cNvPicPr>
          <p:nvPr/>
        </p:nvPicPr>
        <p:blipFill>
          <a:blip r:embed="rId4"/>
          <a:stretch>
            <a:fillRect/>
          </a:stretch>
        </p:blipFill>
        <p:spPr>
          <a:xfrm>
            <a:off x="7596038" y="1431491"/>
            <a:ext cx="3033593" cy="1853684"/>
          </a:xfrm>
          <a:prstGeom prst="rect">
            <a:avLst/>
          </a:prstGeom>
        </p:spPr>
      </p:pic>
      <p:sp>
        <p:nvSpPr>
          <p:cNvPr id="15" name="Text 9">
            <a:extLst>
              <a:ext uri="{FF2B5EF4-FFF2-40B4-BE49-F238E27FC236}">
                <a16:creationId xmlns:a16="http://schemas.microsoft.com/office/drawing/2014/main" id="{B2C14652-659D-688B-F338-56BABA6562C5}"/>
              </a:ext>
            </a:extLst>
          </p:cNvPr>
          <p:cNvSpPr/>
          <p:nvPr/>
        </p:nvSpPr>
        <p:spPr>
          <a:xfrm>
            <a:off x="7568297" y="3616924"/>
            <a:ext cx="3375320" cy="701993"/>
          </a:xfrm>
          <a:prstGeom prst="rect">
            <a:avLst/>
          </a:prstGeom>
          <a:noFill/>
          <a:ln/>
        </p:spPr>
        <p:txBody>
          <a:bodyPr wrap="square" rtlCol="0" anchor="t"/>
          <a:lstStyle/>
          <a:p>
            <a:pPr marL="0" indent="0" algn="l">
              <a:lnSpc>
                <a:spcPts val="2734"/>
              </a:lnSpc>
              <a:buNone/>
            </a:pPr>
            <a:r>
              <a:rPr lang="en-US" sz="2000" b="1" dirty="0">
                <a:solidFill>
                  <a:srgbClr val="DD785E"/>
                </a:solidFill>
                <a:latin typeface="Times New Roman" panose="02020603050405020304" pitchFamily="18" charset="0"/>
                <a:ea typeface="Nunito" pitchFamily="34" charset="-122"/>
                <a:cs typeface="Times New Roman" panose="02020603050405020304" pitchFamily="18" charset="0"/>
              </a:rPr>
              <a:t>Customer Segmentation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6" name="Text 10">
            <a:extLst>
              <a:ext uri="{FF2B5EF4-FFF2-40B4-BE49-F238E27FC236}">
                <a16:creationId xmlns:a16="http://schemas.microsoft.com/office/drawing/2014/main" id="{D72AD348-A13D-0EE8-DD24-9B83FDAD4D1E}"/>
              </a:ext>
            </a:extLst>
          </p:cNvPr>
          <p:cNvSpPr/>
          <p:nvPr/>
        </p:nvSpPr>
        <p:spPr>
          <a:xfrm>
            <a:off x="7568297" y="4038138"/>
            <a:ext cx="3089077" cy="2132409"/>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Group customers into segments based on different demographic parameters to better understand buying behaviors and develop targeted strategies for each group.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32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5AA5B471-B2AD-9033-7599-D5A8CF39C61D}"/>
              </a:ext>
            </a:extLst>
          </p:cNvPr>
          <p:cNvSpPr/>
          <p:nvPr/>
        </p:nvSpPr>
        <p:spPr>
          <a:xfrm>
            <a:off x="967062" y="387682"/>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Reporting</a:t>
            </a:r>
            <a:endParaRPr lang="en-US" sz="4374" dirty="0">
              <a:latin typeface="Times New Roman" panose="02020603050405020304" pitchFamily="18" charset="0"/>
              <a:cs typeface="Times New Roman" panose="02020603050405020304" pitchFamily="18" charset="0"/>
            </a:endParaRPr>
          </a:p>
        </p:txBody>
      </p:sp>
      <p:pic>
        <p:nvPicPr>
          <p:cNvPr id="6" name="Image 1" descr="preencoded.png">
            <a:extLst>
              <a:ext uri="{FF2B5EF4-FFF2-40B4-BE49-F238E27FC236}">
                <a16:creationId xmlns:a16="http://schemas.microsoft.com/office/drawing/2014/main" id="{CD158A45-B550-C6F1-A248-48709EB81BAF}"/>
              </a:ext>
            </a:extLst>
          </p:cNvPr>
          <p:cNvPicPr>
            <a:picLocks noChangeAspect="1"/>
          </p:cNvPicPr>
          <p:nvPr/>
        </p:nvPicPr>
        <p:blipFill>
          <a:blip r:embed="rId2"/>
          <a:stretch>
            <a:fillRect/>
          </a:stretch>
        </p:blipFill>
        <p:spPr>
          <a:xfrm>
            <a:off x="967062" y="1471677"/>
            <a:ext cx="2787815" cy="1675717"/>
          </a:xfrm>
          <a:prstGeom prst="rect">
            <a:avLst/>
          </a:prstGeom>
        </p:spPr>
      </p:pic>
      <p:sp>
        <p:nvSpPr>
          <p:cNvPr id="7" name="Text 3">
            <a:extLst>
              <a:ext uri="{FF2B5EF4-FFF2-40B4-BE49-F238E27FC236}">
                <a16:creationId xmlns:a16="http://schemas.microsoft.com/office/drawing/2014/main" id="{2D2A3D23-835E-CD7E-642A-F539805861DD}"/>
              </a:ext>
            </a:extLst>
          </p:cNvPr>
          <p:cNvSpPr/>
          <p:nvPr/>
        </p:nvSpPr>
        <p:spPr>
          <a:xfrm>
            <a:off x="967062" y="3533204"/>
            <a:ext cx="2221944" cy="354806"/>
          </a:xfrm>
          <a:prstGeom prst="rect">
            <a:avLst/>
          </a:prstGeom>
          <a:noFill/>
          <a:ln/>
        </p:spPr>
        <p:txBody>
          <a:bodyPr wrap="none" rtlCol="0" anchor="t"/>
          <a:lstStyle/>
          <a:p>
            <a:pPr marL="0" indent="0" algn="l">
              <a:lnSpc>
                <a:spcPts val="2734"/>
              </a:lnSpc>
              <a:buNone/>
            </a:pPr>
            <a:r>
              <a:rPr lang="en-US" sz="2000" b="1" dirty="0">
                <a:solidFill>
                  <a:srgbClr val="F2B42D"/>
                </a:solidFill>
                <a:latin typeface="Times New Roman" panose="02020603050405020304" pitchFamily="18" charset="0"/>
                <a:ea typeface="Nunito" pitchFamily="34" charset="-122"/>
                <a:cs typeface="Times New Roman" panose="02020603050405020304" pitchFamily="18" charset="0"/>
              </a:rPr>
              <a:t>PDF Reports </a:t>
            </a:r>
            <a:r>
              <a:rPr lang="en-US" sz="2187"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187"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id="{AC0D745E-000D-7B7B-0241-401F1B4378AF}"/>
              </a:ext>
            </a:extLst>
          </p:cNvPr>
          <p:cNvSpPr/>
          <p:nvPr/>
        </p:nvSpPr>
        <p:spPr>
          <a:xfrm>
            <a:off x="967062" y="3964717"/>
            <a:ext cx="2787815" cy="1421606"/>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Create PDF reports with customizable templates, automated schedules, and easy sharing for various stakeholders.</a:t>
            </a:r>
            <a:endParaRPr lang="en-US" dirty="0">
              <a:latin typeface="Times New Roman" panose="02020603050405020304" pitchFamily="18" charset="0"/>
              <a:cs typeface="Times New Roman" panose="02020603050405020304" pitchFamily="18" charset="0"/>
            </a:endParaRPr>
          </a:p>
        </p:txBody>
      </p:sp>
      <p:pic>
        <p:nvPicPr>
          <p:cNvPr id="10" name="Image 2" descr="preencoded.png">
            <a:extLst>
              <a:ext uri="{FF2B5EF4-FFF2-40B4-BE49-F238E27FC236}">
                <a16:creationId xmlns:a16="http://schemas.microsoft.com/office/drawing/2014/main" id="{9DA1AC37-A00E-889E-B92A-F983A6D68752}"/>
              </a:ext>
            </a:extLst>
          </p:cNvPr>
          <p:cNvPicPr>
            <a:picLocks noChangeAspect="1"/>
          </p:cNvPicPr>
          <p:nvPr/>
        </p:nvPicPr>
        <p:blipFill>
          <a:blip r:embed="rId3"/>
          <a:stretch>
            <a:fillRect/>
          </a:stretch>
        </p:blipFill>
        <p:spPr>
          <a:xfrm>
            <a:off x="4525975" y="1471676"/>
            <a:ext cx="2815558" cy="1675717"/>
          </a:xfrm>
          <a:prstGeom prst="rect">
            <a:avLst/>
          </a:prstGeom>
        </p:spPr>
      </p:pic>
      <p:sp>
        <p:nvSpPr>
          <p:cNvPr id="11" name="Text 6">
            <a:extLst>
              <a:ext uri="{FF2B5EF4-FFF2-40B4-BE49-F238E27FC236}">
                <a16:creationId xmlns:a16="http://schemas.microsoft.com/office/drawing/2014/main" id="{4B62A277-92B3-25F1-E80A-332BA6195DC7}"/>
              </a:ext>
            </a:extLst>
          </p:cNvPr>
          <p:cNvSpPr/>
          <p:nvPr/>
        </p:nvSpPr>
        <p:spPr>
          <a:xfrm>
            <a:off x="4389275" y="3537014"/>
            <a:ext cx="3422214" cy="701993"/>
          </a:xfrm>
          <a:prstGeom prst="rect">
            <a:avLst/>
          </a:prstGeom>
          <a:noFill/>
          <a:ln/>
        </p:spPr>
        <p:txBody>
          <a:bodyPr wrap="square" rtlCol="0" anchor="t"/>
          <a:lstStyle/>
          <a:p>
            <a:pPr marL="0" indent="0" algn="l">
              <a:lnSpc>
                <a:spcPts val="2734"/>
              </a:lnSpc>
              <a:buNone/>
            </a:pPr>
            <a:r>
              <a:rPr lang="en-US" sz="2000" b="1" dirty="0">
                <a:solidFill>
                  <a:srgbClr val="D7425E"/>
                </a:solidFill>
                <a:latin typeface="Times New Roman" panose="02020603050405020304" pitchFamily="18" charset="0"/>
                <a:ea typeface="Nunito" pitchFamily="34" charset="-122"/>
                <a:cs typeface="Times New Roman" panose="02020603050405020304" pitchFamily="18" charset="0"/>
              </a:rPr>
              <a:t>Interactive Dashboards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2" name="Text 7">
            <a:extLst>
              <a:ext uri="{FF2B5EF4-FFF2-40B4-BE49-F238E27FC236}">
                <a16:creationId xmlns:a16="http://schemas.microsoft.com/office/drawing/2014/main" id="{FEBCD62A-5984-EC1C-A87F-A3787B128FAD}"/>
              </a:ext>
            </a:extLst>
          </p:cNvPr>
          <p:cNvSpPr/>
          <p:nvPr/>
        </p:nvSpPr>
        <p:spPr>
          <a:xfrm>
            <a:off x="4389275" y="3954936"/>
            <a:ext cx="2952258" cy="1777008"/>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Create standalone dashboards with advanced visualizations for real-time insights. Allow stakeholders to drill down and focus on specific metrics.</a:t>
            </a:r>
            <a:endParaRPr lang="en-US" dirty="0">
              <a:latin typeface="Times New Roman" panose="02020603050405020304" pitchFamily="18" charset="0"/>
              <a:cs typeface="Times New Roman" panose="02020603050405020304" pitchFamily="18" charset="0"/>
            </a:endParaRPr>
          </a:p>
        </p:txBody>
      </p:sp>
      <p:pic>
        <p:nvPicPr>
          <p:cNvPr id="14" name="Image 3" descr="preencoded.png">
            <a:extLst>
              <a:ext uri="{FF2B5EF4-FFF2-40B4-BE49-F238E27FC236}">
                <a16:creationId xmlns:a16="http://schemas.microsoft.com/office/drawing/2014/main" id="{F92CE711-B994-D057-3D12-481CAC8628E3}"/>
              </a:ext>
            </a:extLst>
          </p:cNvPr>
          <p:cNvPicPr>
            <a:picLocks noChangeAspect="1"/>
          </p:cNvPicPr>
          <p:nvPr/>
        </p:nvPicPr>
        <p:blipFill>
          <a:blip r:embed="rId4"/>
          <a:stretch>
            <a:fillRect/>
          </a:stretch>
        </p:blipFill>
        <p:spPr>
          <a:xfrm>
            <a:off x="8112631" y="1471676"/>
            <a:ext cx="2693916" cy="1675717"/>
          </a:xfrm>
          <a:prstGeom prst="rect">
            <a:avLst/>
          </a:prstGeom>
        </p:spPr>
      </p:pic>
      <p:sp>
        <p:nvSpPr>
          <p:cNvPr id="15" name="Text 9">
            <a:extLst>
              <a:ext uri="{FF2B5EF4-FFF2-40B4-BE49-F238E27FC236}">
                <a16:creationId xmlns:a16="http://schemas.microsoft.com/office/drawing/2014/main" id="{5BC25310-9290-DEB7-B2D4-564C91D00EC9}"/>
              </a:ext>
            </a:extLst>
          </p:cNvPr>
          <p:cNvSpPr/>
          <p:nvPr/>
        </p:nvSpPr>
        <p:spPr>
          <a:xfrm>
            <a:off x="8112631" y="3515812"/>
            <a:ext cx="2225040" cy="354806"/>
          </a:xfrm>
          <a:prstGeom prst="rect">
            <a:avLst/>
          </a:prstGeom>
          <a:noFill/>
          <a:ln/>
        </p:spPr>
        <p:txBody>
          <a:bodyPr wrap="none" rtlCol="0" anchor="t"/>
          <a:lstStyle/>
          <a:p>
            <a:pPr marL="0" indent="0" algn="l">
              <a:lnSpc>
                <a:spcPts val="2734"/>
              </a:lnSpc>
              <a:buNone/>
            </a:pPr>
            <a:r>
              <a:rPr lang="en-US" sz="2000" b="1" dirty="0">
                <a:solidFill>
                  <a:srgbClr val="DD785E"/>
                </a:solidFill>
                <a:latin typeface="Times New Roman" panose="02020603050405020304" pitchFamily="18" charset="0"/>
                <a:ea typeface="Nunito" pitchFamily="34" charset="-122"/>
                <a:cs typeface="Times New Roman" panose="02020603050405020304" pitchFamily="18" charset="0"/>
              </a:rPr>
              <a:t>Email Reports </a:t>
            </a:r>
            <a:r>
              <a:rPr lang="en-US" sz="2000" b="1" dirty="0">
                <a:solidFill>
                  <a:srgbClr val="000000"/>
                </a:solidFill>
                <a:latin typeface="Times New Roman" panose="02020603050405020304" pitchFamily="18" charset="0"/>
                <a:ea typeface="Nunit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6" name="Text 10">
            <a:extLst>
              <a:ext uri="{FF2B5EF4-FFF2-40B4-BE49-F238E27FC236}">
                <a16:creationId xmlns:a16="http://schemas.microsoft.com/office/drawing/2014/main" id="{40E0BB6E-1D8E-2F1C-1541-BA9C15469C24}"/>
              </a:ext>
            </a:extLst>
          </p:cNvPr>
          <p:cNvSpPr/>
          <p:nvPr/>
        </p:nvSpPr>
        <p:spPr>
          <a:xfrm>
            <a:off x="8116290" y="3936290"/>
            <a:ext cx="3089077" cy="1777008"/>
          </a:xfrm>
          <a:prstGeom prst="rect">
            <a:avLst/>
          </a:prstGeom>
          <a:noFill/>
          <a:ln/>
        </p:spPr>
        <p:txBody>
          <a:bodyPr wrap="square" rtlCol="0" anchor="t"/>
          <a:lstStyle/>
          <a:p>
            <a:pPr marL="0" indent="0" algn="l">
              <a:lnSpc>
                <a:spcPts val="2799"/>
              </a:lnSpc>
              <a:buNone/>
            </a:pPr>
            <a:r>
              <a:rPr lang="en-US" dirty="0">
                <a:solidFill>
                  <a:srgbClr val="FFFFFF"/>
                </a:solidFill>
                <a:latin typeface="Times New Roman" panose="02020603050405020304" pitchFamily="18" charset="0"/>
                <a:ea typeface="PT Sans" pitchFamily="34" charset="-122"/>
                <a:cs typeface="Times New Roman" panose="02020603050405020304" pitchFamily="18" charset="0"/>
              </a:rPr>
              <a:t>Create subscriptions for periodic reports to be automatically emailed to stakeholders. Ensure wide-spread accessibility of insights.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850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94</TotalTime>
  <Words>895</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Nunito</vt:lpstr>
      <vt:lpstr>Times New Roman</vt:lpstr>
      <vt:lpstr>Office Theme</vt:lpstr>
      <vt:lpstr>Problem Definition and Design Thinking for Product Sale Analysis </vt:lpstr>
      <vt:lpstr>Analysis Objectives </vt:lpstr>
      <vt:lpstr>Data Collection </vt:lpstr>
      <vt:lpstr>Visualizations Strategy </vt:lpstr>
      <vt:lpstr>Actionable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 and Design Thinking for Product Sale Analysis </dc:title>
  <dc:creator>jelen albert</dc:creator>
  <cp:lastModifiedBy>jelen albert</cp:lastModifiedBy>
  <cp:revision>1</cp:revision>
  <dcterms:created xsi:type="dcterms:W3CDTF">2023-10-04T10:33:48Z</dcterms:created>
  <dcterms:modified xsi:type="dcterms:W3CDTF">2023-10-04T12:07:53Z</dcterms:modified>
</cp:coreProperties>
</file>