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3" r:id="rId5"/>
    <p:sldId id="264" r:id="rId6"/>
    <p:sldId id="270" r:id="rId7"/>
    <p:sldId id="259" r:id="rId8"/>
    <p:sldId id="266" r:id="rId9"/>
    <p:sldId id="268" r:id="rId10"/>
    <p:sldId id="267" r:id="rId11"/>
    <p:sldId id="269" r:id="rId12"/>
    <p:sldId id="260" r:id="rId13"/>
    <p:sldId id="261" r:id="rId14"/>
    <p:sldId id="262"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wsalya v" initials="kv" lastIdx="1" clrIdx="0">
    <p:extLst>
      <p:ext uri="{19B8F6BF-5375-455C-9EA6-DF929625EA0E}">
        <p15:presenceInfo xmlns:p15="http://schemas.microsoft.com/office/powerpoint/2012/main" userId="6f6bb745c9dbc3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1" autoAdjust="0"/>
    <p:restoredTop sz="94610"/>
  </p:normalViewPr>
  <p:slideViewPr>
    <p:cSldViewPr snapToGrid="0" snapToObjects="1">
      <p:cViewPr varScale="1">
        <p:scale>
          <a:sx n="57" d="100"/>
          <a:sy n="57" d="100"/>
        </p:scale>
        <p:origin x="7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13:41:57.504"/>
    </inkml:context>
    <inkml:brush xml:id="br0">
      <inkml:brushProperty name="width" value="0.35" units="cm"/>
      <inkml:brushProperty name="height" value="2.1" units="cm"/>
      <inkml:brushProperty name="color" value="#F6630D"/>
      <inkml:brushProperty name="ignorePressure" value="1"/>
      <inkml:brushProperty name="inkEffects" value="pencil"/>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690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7"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49875"/>
            <a:ext cx="14630400" cy="8229600"/>
          </a:xfrm>
          <a:prstGeom prst="rect">
            <a:avLst/>
          </a:prstGeom>
          <a:solidFill>
            <a:srgbClr val="FFFFFF"/>
          </a:solidFill>
          <a:ln w="13811">
            <a:solidFill>
              <a:srgbClr val="E5E0DF"/>
            </a:solidFill>
            <a:prstDash val="solid"/>
          </a:ln>
        </p:spPr>
        <p:txBody>
          <a:bodyPr/>
          <a:lstStyle/>
          <a:p>
            <a:endParaRPr lang="en-US"/>
          </a:p>
        </p:txBody>
      </p:sp>
      <p:sp>
        <p:nvSpPr>
          <p:cNvPr id="4" name="Text 2"/>
          <p:cNvSpPr/>
          <p:nvPr/>
        </p:nvSpPr>
        <p:spPr>
          <a:xfrm>
            <a:off x="6319599" y="2759512"/>
            <a:ext cx="7477601" cy="1666399"/>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Data Visualization with IBM Cognos</a:t>
            </a:r>
            <a:endParaRPr lang="en-US" sz="5249" dirty="0"/>
          </a:p>
        </p:txBody>
      </p:sp>
      <p:sp>
        <p:nvSpPr>
          <p:cNvPr id="5" name="Text 3"/>
          <p:cNvSpPr/>
          <p:nvPr/>
        </p:nvSpPr>
        <p:spPr>
          <a:xfrm>
            <a:off x="6319599" y="4759166"/>
            <a:ext cx="7477601" cy="710803"/>
          </a:xfrm>
          <a:prstGeom prst="rect">
            <a:avLst/>
          </a:prstGeom>
          <a:noFill/>
          <a:ln/>
        </p:spPr>
        <p:txBody>
          <a:bodyPr wrap="square" rtlCol="0" anchor="t"/>
          <a:lstStyle/>
          <a:p>
            <a:pPr marL="285750" indent="-285750">
              <a:lnSpc>
                <a:spcPct val="200000"/>
              </a:lnSpc>
              <a:buFont typeface="Arial" panose="020B0604020202020204" pitchFamily="34" charset="0"/>
              <a:buChar char="•"/>
            </a:pPr>
            <a:r>
              <a:rPr lang="en-US" sz="1750" kern="0" spc="-35" dirty="0">
                <a:solidFill>
                  <a:srgbClr val="272525"/>
                </a:solidFill>
                <a:latin typeface="Inter" pitchFamily="34" charset="0"/>
                <a:ea typeface="Inter" pitchFamily="34" charset="-122"/>
                <a:cs typeface="Inter" pitchFamily="34" charset="-120"/>
              </a:rPr>
              <a:t>Unlock the power of your data with IBM Cognos. Discover how data visualization can drive insights and enhance decision-making.</a:t>
            </a:r>
          </a:p>
          <a:p>
            <a:pPr marL="285750" indent="-285750">
              <a:lnSpc>
                <a:spcPct val="200000"/>
              </a:lnSpc>
              <a:buFont typeface="Arial" panose="020B0604020202020204" pitchFamily="34" charset="0"/>
              <a:buChar char="•"/>
            </a:pPr>
            <a:r>
              <a:rPr lang="en-US" sz="1600" b="0" i="0" dirty="0">
                <a:solidFill>
                  <a:srgbClr val="4D5156"/>
                </a:solidFill>
                <a:effectLst/>
                <a:latin typeface="Google Sans"/>
              </a:rPr>
              <a:t>Data visualization is the representation of data through use of common graphics, such as </a:t>
            </a:r>
            <a:r>
              <a:rPr lang="en-US" sz="1600" b="0" i="0" dirty="0">
                <a:solidFill>
                  <a:srgbClr val="040C28"/>
                </a:solidFill>
                <a:effectLst/>
                <a:latin typeface="Google Sans"/>
              </a:rPr>
              <a:t>charts, plots, infographics, and even animations</a:t>
            </a:r>
            <a:r>
              <a:rPr lang="en-US" sz="1600" b="0" i="0" dirty="0">
                <a:solidFill>
                  <a:srgbClr val="4D5156"/>
                </a:solidFill>
                <a:effectLst/>
                <a:latin typeface="Google Sans"/>
              </a:rPr>
              <a:t>. </a:t>
            </a:r>
          </a:p>
          <a:p>
            <a:pPr marL="285750" indent="-285750">
              <a:lnSpc>
                <a:spcPct val="200000"/>
              </a:lnSpc>
              <a:buFont typeface="Arial" panose="020B0604020202020204" pitchFamily="34" charset="0"/>
              <a:buChar char="•"/>
            </a:pPr>
            <a:r>
              <a:rPr lang="en-US" sz="1600" b="0" i="0" dirty="0">
                <a:solidFill>
                  <a:srgbClr val="4D5156"/>
                </a:solidFill>
                <a:effectLst/>
                <a:latin typeface="Google Sans"/>
              </a:rPr>
              <a:t>These visual displays of information communicate complex data relationships and data-driven insights in a way that is easy to understand.</a:t>
            </a:r>
            <a:endParaRPr lang="en-US" sz="1750" dirty="0"/>
          </a:p>
        </p:txBody>
      </p:sp>
      <p:pic>
        <p:nvPicPr>
          <p:cNvPr id="8" name="Picture 7">
            <a:extLst>
              <a:ext uri="{FF2B5EF4-FFF2-40B4-BE49-F238E27FC236}">
                <a16:creationId xmlns:a16="http://schemas.microsoft.com/office/drawing/2014/main" id="{AE9DA7D2-0EDC-6DF9-D27C-299EAE55AD65}"/>
              </a:ext>
            </a:extLst>
          </p:cNvPr>
          <p:cNvPicPr>
            <a:picLocks noChangeAspect="1"/>
          </p:cNvPicPr>
          <p:nvPr/>
        </p:nvPicPr>
        <p:blipFill>
          <a:blip r:embed="rId3"/>
          <a:stretch>
            <a:fillRect/>
          </a:stretch>
        </p:blipFill>
        <p:spPr>
          <a:xfrm>
            <a:off x="272821" y="1778000"/>
            <a:ext cx="5773957" cy="59774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4D508D-1367-8926-4300-7150AEA74B0A}"/>
              </a:ext>
            </a:extLst>
          </p:cNvPr>
          <p:cNvPicPr>
            <a:picLocks noChangeAspect="1"/>
          </p:cNvPicPr>
          <p:nvPr/>
        </p:nvPicPr>
        <p:blipFill rotWithShape="1">
          <a:blip r:embed="rId2"/>
          <a:srcRect l="13151" t="25463" r="17187" b="62268"/>
          <a:stretch/>
        </p:blipFill>
        <p:spPr>
          <a:xfrm>
            <a:off x="1200150" y="3428821"/>
            <a:ext cx="10191750" cy="1009650"/>
          </a:xfrm>
          <a:prstGeom prst="rect">
            <a:avLst/>
          </a:prstGeom>
        </p:spPr>
      </p:pic>
      <p:sp>
        <p:nvSpPr>
          <p:cNvPr id="4" name="TextBox 3">
            <a:extLst>
              <a:ext uri="{FF2B5EF4-FFF2-40B4-BE49-F238E27FC236}">
                <a16:creationId xmlns:a16="http://schemas.microsoft.com/office/drawing/2014/main" id="{D01A09C7-FC39-9799-4894-8EFC9848D972}"/>
              </a:ext>
            </a:extLst>
          </p:cNvPr>
          <p:cNvSpPr txBox="1"/>
          <p:nvPr/>
        </p:nvSpPr>
        <p:spPr>
          <a:xfrm>
            <a:off x="1009650" y="590550"/>
            <a:ext cx="5505450" cy="461665"/>
          </a:xfrm>
          <a:prstGeom prst="rect">
            <a:avLst/>
          </a:prstGeom>
          <a:noFill/>
        </p:spPr>
        <p:txBody>
          <a:bodyPr wrap="square" rtlCol="0">
            <a:spAutoFit/>
          </a:bodyPr>
          <a:lstStyle/>
          <a:p>
            <a:r>
              <a:rPr lang="en-IN" sz="2400" b="1" dirty="0"/>
              <a:t>Data Preprocessing</a:t>
            </a:r>
          </a:p>
        </p:txBody>
      </p:sp>
      <p:sp>
        <p:nvSpPr>
          <p:cNvPr id="5" name="TextBox 4">
            <a:extLst>
              <a:ext uri="{FF2B5EF4-FFF2-40B4-BE49-F238E27FC236}">
                <a16:creationId xmlns:a16="http://schemas.microsoft.com/office/drawing/2014/main" id="{1256A2BC-75DB-22F3-09B5-F5685F2BF5D9}"/>
              </a:ext>
            </a:extLst>
          </p:cNvPr>
          <p:cNvSpPr txBox="1"/>
          <p:nvPr/>
        </p:nvSpPr>
        <p:spPr>
          <a:xfrm>
            <a:off x="1009649" y="1375707"/>
            <a:ext cx="12830175" cy="1200329"/>
          </a:xfrm>
          <a:prstGeom prst="rect">
            <a:avLst/>
          </a:prstGeom>
          <a:noFill/>
        </p:spPr>
        <p:txBody>
          <a:bodyPr wrap="square" rtlCol="0">
            <a:spAutoFit/>
          </a:bodyPr>
          <a:lstStyle/>
          <a:p>
            <a:r>
              <a:rPr lang="en-US" b="0" i="0" dirty="0">
                <a:solidFill>
                  <a:srgbClr val="242424"/>
                </a:solidFill>
                <a:effectLst/>
                <a:latin typeface="source-serif-pro"/>
              </a:rPr>
              <a:t>Data pre-processing involves a series of data preparation steps used to remove unwanted noise and filter out necessary data from a dataset. Learn how to preprocess data in this article by reading about seven different ways to handle missing data in Python.</a:t>
            </a:r>
            <a:r>
              <a:rPr lang="en-US" b="0" i="0" dirty="0">
                <a:solidFill>
                  <a:srgbClr val="E8EAED"/>
                </a:solidFill>
                <a:effectLst/>
                <a:latin typeface="Google Sans"/>
              </a:rPr>
              <a:t> </a:t>
            </a:r>
            <a:r>
              <a:rPr lang="en-US" b="0" i="0" dirty="0">
                <a:effectLst/>
                <a:latin typeface="Google Sans"/>
              </a:rPr>
              <a:t>Data preprocessing is a technique that is used to convert the raw data into a clean data set. In other words, whenever the data is gathered from different sources it is collected in raw format which is not feasible for the analysis.</a:t>
            </a:r>
            <a:endParaRPr lang="en-IN" dirty="0"/>
          </a:p>
        </p:txBody>
      </p:sp>
      <p:pic>
        <p:nvPicPr>
          <p:cNvPr id="7" name="Picture 6">
            <a:extLst>
              <a:ext uri="{FF2B5EF4-FFF2-40B4-BE49-F238E27FC236}">
                <a16:creationId xmlns:a16="http://schemas.microsoft.com/office/drawing/2014/main" id="{9B4806A6-2D56-0195-F881-6147E7EE182D}"/>
              </a:ext>
            </a:extLst>
          </p:cNvPr>
          <p:cNvPicPr>
            <a:picLocks noChangeAspect="1"/>
          </p:cNvPicPr>
          <p:nvPr/>
        </p:nvPicPr>
        <p:blipFill rotWithShape="1">
          <a:blip r:embed="rId2"/>
          <a:srcRect l="13672" t="63651" r="15104" b="4861"/>
          <a:stretch/>
        </p:blipFill>
        <p:spPr>
          <a:xfrm>
            <a:off x="1200150" y="4761963"/>
            <a:ext cx="10420350" cy="2591338"/>
          </a:xfrm>
          <a:prstGeom prst="rect">
            <a:avLst/>
          </a:prstGeom>
        </p:spPr>
      </p:pic>
      <p:sp>
        <p:nvSpPr>
          <p:cNvPr id="8" name="TextBox 7">
            <a:extLst>
              <a:ext uri="{FF2B5EF4-FFF2-40B4-BE49-F238E27FC236}">
                <a16:creationId xmlns:a16="http://schemas.microsoft.com/office/drawing/2014/main" id="{4C72F6B2-C3D1-D4B8-7D74-48DA14A145EA}"/>
              </a:ext>
            </a:extLst>
          </p:cNvPr>
          <p:cNvSpPr txBox="1"/>
          <p:nvPr/>
        </p:nvSpPr>
        <p:spPr>
          <a:xfrm>
            <a:off x="1009650" y="2648308"/>
            <a:ext cx="5810250" cy="677108"/>
          </a:xfrm>
          <a:prstGeom prst="rect">
            <a:avLst/>
          </a:prstGeom>
          <a:noFill/>
        </p:spPr>
        <p:txBody>
          <a:bodyPr wrap="square" rtlCol="0">
            <a:spAutoFit/>
          </a:bodyPr>
          <a:lstStyle/>
          <a:p>
            <a:endParaRPr lang="en-IN" dirty="0"/>
          </a:p>
          <a:p>
            <a:r>
              <a:rPr lang="en-IN" sz="2000" b="1" dirty="0"/>
              <a:t>Data Cleaning</a:t>
            </a:r>
            <a:r>
              <a:rPr lang="en-IN" dirty="0"/>
              <a:t>:</a:t>
            </a:r>
          </a:p>
        </p:txBody>
      </p:sp>
    </p:spTree>
    <p:extLst>
      <p:ext uri="{BB962C8B-B14F-4D97-AF65-F5344CB8AC3E}">
        <p14:creationId xmlns:p14="http://schemas.microsoft.com/office/powerpoint/2010/main" val="117323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A03C27-5729-C4EF-B599-6D1ED9687541}"/>
              </a:ext>
            </a:extLst>
          </p:cNvPr>
          <p:cNvSpPr txBox="1"/>
          <p:nvPr/>
        </p:nvSpPr>
        <p:spPr>
          <a:xfrm>
            <a:off x="666750" y="742950"/>
            <a:ext cx="10877550" cy="461665"/>
          </a:xfrm>
          <a:prstGeom prst="rect">
            <a:avLst/>
          </a:prstGeom>
          <a:noFill/>
        </p:spPr>
        <p:txBody>
          <a:bodyPr wrap="square" rtlCol="0">
            <a:spAutoFit/>
          </a:bodyPr>
          <a:lstStyle/>
          <a:p>
            <a:r>
              <a:rPr lang="en-IN" sz="2400" dirty="0"/>
              <a:t>Exploratory Data Analysis(EDA)</a:t>
            </a:r>
          </a:p>
        </p:txBody>
      </p:sp>
      <p:sp>
        <p:nvSpPr>
          <p:cNvPr id="3" name="TextBox 2">
            <a:extLst>
              <a:ext uri="{FF2B5EF4-FFF2-40B4-BE49-F238E27FC236}">
                <a16:creationId xmlns:a16="http://schemas.microsoft.com/office/drawing/2014/main" id="{C64E7AF7-F123-AB47-5CF9-090B0B1FCEF8}"/>
              </a:ext>
            </a:extLst>
          </p:cNvPr>
          <p:cNvSpPr txBox="1"/>
          <p:nvPr/>
        </p:nvSpPr>
        <p:spPr>
          <a:xfrm>
            <a:off x="666750" y="1619250"/>
            <a:ext cx="11010900" cy="923330"/>
          </a:xfrm>
          <a:prstGeom prst="rect">
            <a:avLst/>
          </a:prstGeom>
          <a:noFill/>
        </p:spPr>
        <p:txBody>
          <a:bodyPr wrap="square" rtlCol="0">
            <a:spAutoFit/>
          </a:bodyPr>
          <a:lstStyle/>
          <a:p>
            <a:r>
              <a:rPr lang="en-US" b="0" i="0" dirty="0">
                <a:effectLst/>
                <a:latin typeface="Calibri   "/>
              </a:rPr>
              <a:t>Exploratory Data Analysis (EDA) refers to the method of studying and exploring record sets to apprehend their predominant traits, discover patterns, locate outliers, and identify relationships between variables. EDA is normally carried out as a preliminary step before undertaking extra formal statistical analyses or modeling.</a:t>
            </a:r>
            <a:endParaRPr lang="en-IN" dirty="0">
              <a:latin typeface="Calibri   "/>
            </a:endParaRPr>
          </a:p>
        </p:txBody>
      </p:sp>
      <p:pic>
        <p:nvPicPr>
          <p:cNvPr id="5" name="Picture 4">
            <a:extLst>
              <a:ext uri="{FF2B5EF4-FFF2-40B4-BE49-F238E27FC236}">
                <a16:creationId xmlns:a16="http://schemas.microsoft.com/office/drawing/2014/main" id="{B525F475-EEC8-E23E-6E24-69F00FB21330}"/>
              </a:ext>
            </a:extLst>
          </p:cNvPr>
          <p:cNvPicPr>
            <a:picLocks noChangeAspect="1"/>
          </p:cNvPicPr>
          <p:nvPr/>
        </p:nvPicPr>
        <p:blipFill rotWithShape="1">
          <a:blip r:embed="rId2"/>
          <a:srcRect l="12890" t="39352" r="21093" b="51620"/>
          <a:stretch/>
        </p:blipFill>
        <p:spPr>
          <a:xfrm>
            <a:off x="666750" y="3036139"/>
            <a:ext cx="9944100" cy="764931"/>
          </a:xfrm>
          <a:prstGeom prst="rect">
            <a:avLst/>
          </a:prstGeom>
        </p:spPr>
      </p:pic>
      <p:pic>
        <p:nvPicPr>
          <p:cNvPr id="7" name="Picture 6">
            <a:extLst>
              <a:ext uri="{FF2B5EF4-FFF2-40B4-BE49-F238E27FC236}">
                <a16:creationId xmlns:a16="http://schemas.microsoft.com/office/drawing/2014/main" id="{40649B35-BE22-41F2-9B2B-EEA0B7911B7A}"/>
              </a:ext>
            </a:extLst>
          </p:cNvPr>
          <p:cNvPicPr>
            <a:picLocks noChangeAspect="1"/>
          </p:cNvPicPr>
          <p:nvPr/>
        </p:nvPicPr>
        <p:blipFill rotWithShape="1">
          <a:blip r:embed="rId2"/>
          <a:srcRect l="18506" t="46754" r="58604" b="21428"/>
          <a:stretch/>
        </p:blipFill>
        <p:spPr>
          <a:xfrm>
            <a:off x="7315200" y="3966859"/>
            <a:ext cx="4038600" cy="3157841"/>
          </a:xfrm>
          <a:prstGeom prst="rect">
            <a:avLst/>
          </a:prstGeom>
        </p:spPr>
      </p:pic>
      <p:sp>
        <p:nvSpPr>
          <p:cNvPr id="8" name="TextBox 7">
            <a:extLst>
              <a:ext uri="{FF2B5EF4-FFF2-40B4-BE49-F238E27FC236}">
                <a16:creationId xmlns:a16="http://schemas.microsoft.com/office/drawing/2014/main" id="{10CAA800-C5AE-4A95-5501-ED7A632B1A96}"/>
              </a:ext>
            </a:extLst>
          </p:cNvPr>
          <p:cNvSpPr txBox="1"/>
          <p:nvPr/>
        </p:nvSpPr>
        <p:spPr>
          <a:xfrm>
            <a:off x="666750" y="4294630"/>
            <a:ext cx="6457950" cy="2595994"/>
          </a:xfrm>
          <a:prstGeom prst="rect">
            <a:avLst/>
          </a:prstGeom>
          <a:noFill/>
        </p:spPr>
        <p:txBody>
          <a:bodyPr wrap="square" rtlCol="0">
            <a:spAutoFit/>
          </a:bodyPr>
          <a:lstStyle/>
          <a:p>
            <a:r>
              <a:rPr lang="en-US" b="0" i="0" dirty="0">
                <a:solidFill>
                  <a:srgbClr val="202122"/>
                </a:solidFill>
                <a:effectLst/>
                <a:latin typeface="Calibri "/>
              </a:rPr>
              <a:t>Exploratory data analysis is an analysis technique to analyze and investigate the data set and summaries the main characteristics of the dataset. Main advantage of EDA is providing the data visualization of data after conducting the analysis. This report will be falling light on organizational management with the different factors like physical, cognitive and emotional. This factors have been judged by different predictive factors like environmental threat, inability to find respite and affective trust and cognitive trust.</a:t>
            </a:r>
            <a:endParaRPr lang="en-IN" dirty="0">
              <a:latin typeface="Calibri "/>
            </a:endParaRPr>
          </a:p>
        </p:txBody>
      </p:sp>
    </p:spTree>
    <p:extLst>
      <p:ext uri="{BB962C8B-B14F-4D97-AF65-F5344CB8AC3E}">
        <p14:creationId xmlns:p14="http://schemas.microsoft.com/office/powerpoint/2010/main" val="3650643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US"/>
          </a:p>
        </p:txBody>
      </p:sp>
      <p:sp>
        <p:nvSpPr>
          <p:cNvPr id="4" name="Text 2"/>
          <p:cNvSpPr/>
          <p:nvPr/>
        </p:nvSpPr>
        <p:spPr>
          <a:xfrm>
            <a:off x="2037993" y="1392555"/>
            <a:ext cx="10293906"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Successful Data Visualization Examples</a:t>
            </a:r>
            <a:endParaRPr lang="en-US" sz="4374" dirty="0"/>
          </a:p>
        </p:txBody>
      </p:sp>
      <p:pic>
        <p:nvPicPr>
          <p:cNvPr id="5" name="Image 0" descr="preencoded.png"/>
          <p:cNvPicPr>
            <a:picLocks noChangeAspect="1"/>
          </p:cNvPicPr>
          <p:nvPr/>
        </p:nvPicPr>
        <p:blipFill>
          <a:blip r:embed="rId3"/>
          <a:stretch>
            <a:fillRect/>
          </a:stretch>
        </p:blipFill>
        <p:spPr>
          <a:xfrm>
            <a:off x="2037993" y="2531269"/>
            <a:ext cx="3295888" cy="2036921"/>
          </a:xfrm>
          <a:prstGeom prst="rect">
            <a:avLst/>
          </a:prstGeom>
        </p:spPr>
      </p:pic>
      <p:sp>
        <p:nvSpPr>
          <p:cNvPr id="6" name="Text 3"/>
          <p:cNvSpPr/>
          <p:nvPr/>
        </p:nvSpPr>
        <p:spPr>
          <a:xfrm>
            <a:off x="2037993" y="4845844"/>
            <a:ext cx="2730460"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Dynamic Dashboards</a:t>
            </a:r>
            <a:endParaRPr lang="en-US" sz="2187" dirty="0"/>
          </a:p>
        </p:txBody>
      </p:sp>
      <p:sp>
        <p:nvSpPr>
          <p:cNvPr id="7" name="Text 4"/>
          <p:cNvSpPr/>
          <p:nvPr/>
        </p:nvSpPr>
        <p:spPr>
          <a:xfrm>
            <a:off x="2037993" y="5415201"/>
            <a:ext cx="3295888"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Explore real-world case studies showcasing dynamic and impactful dashboards.</a:t>
            </a:r>
            <a:endParaRPr lang="en-US" sz="1750" dirty="0"/>
          </a:p>
        </p:txBody>
      </p:sp>
      <p:pic>
        <p:nvPicPr>
          <p:cNvPr id="8" name="Image 1" descr="preencoded.png"/>
          <p:cNvPicPr>
            <a:picLocks noChangeAspect="1"/>
          </p:cNvPicPr>
          <p:nvPr/>
        </p:nvPicPr>
        <p:blipFill>
          <a:blip r:embed="rId4"/>
          <a:stretch>
            <a:fillRect/>
          </a:stretch>
        </p:blipFill>
        <p:spPr>
          <a:xfrm>
            <a:off x="5667137" y="2531269"/>
            <a:ext cx="3296007" cy="2037040"/>
          </a:xfrm>
          <a:prstGeom prst="rect">
            <a:avLst/>
          </a:prstGeom>
        </p:spPr>
      </p:pic>
      <p:sp>
        <p:nvSpPr>
          <p:cNvPr id="9" name="Text 5"/>
          <p:cNvSpPr/>
          <p:nvPr/>
        </p:nvSpPr>
        <p:spPr>
          <a:xfrm>
            <a:off x="5667137" y="4845963"/>
            <a:ext cx="287857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Interactive Storytelling</a:t>
            </a:r>
            <a:endParaRPr lang="en-US" sz="2187" dirty="0"/>
          </a:p>
        </p:txBody>
      </p:sp>
      <p:sp>
        <p:nvSpPr>
          <p:cNvPr id="10" name="Text 6"/>
          <p:cNvSpPr/>
          <p:nvPr/>
        </p:nvSpPr>
        <p:spPr>
          <a:xfrm>
            <a:off x="5667137" y="5415320"/>
            <a:ext cx="3296007"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Learn how to use data visualization to tell compelling stories and captivate your audience.</a:t>
            </a:r>
            <a:endParaRPr lang="en-US" sz="1750" dirty="0"/>
          </a:p>
        </p:txBody>
      </p:sp>
      <p:pic>
        <p:nvPicPr>
          <p:cNvPr id="11" name="Image 2" descr="preencoded.png"/>
          <p:cNvPicPr>
            <a:picLocks noChangeAspect="1"/>
          </p:cNvPicPr>
          <p:nvPr/>
        </p:nvPicPr>
        <p:blipFill>
          <a:blip r:embed="rId5"/>
          <a:stretch>
            <a:fillRect/>
          </a:stretch>
        </p:blipFill>
        <p:spPr>
          <a:xfrm>
            <a:off x="9296400" y="2531269"/>
            <a:ext cx="3296007" cy="2037040"/>
          </a:xfrm>
          <a:prstGeom prst="rect">
            <a:avLst/>
          </a:prstGeom>
        </p:spPr>
      </p:pic>
      <p:sp>
        <p:nvSpPr>
          <p:cNvPr id="12" name="Text 7"/>
          <p:cNvSpPr/>
          <p:nvPr/>
        </p:nvSpPr>
        <p:spPr>
          <a:xfrm>
            <a:off x="9296400" y="4845963"/>
            <a:ext cx="3296007" cy="694373"/>
          </a:xfrm>
          <a:prstGeom prst="rect">
            <a:avLst/>
          </a:prstGeom>
          <a:noFill/>
          <a:ln/>
        </p:spPr>
        <p:txBody>
          <a:bodyPr wrap="squar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Infographic-Style Visualizations</a:t>
            </a:r>
            <a:endParaRPr lang="en-US" sz="2187" dirty="0"/>
          </a:p>
        </p:txBody>
      </p:sp>
      <p:sp>
        <p:nvSpPr>
          <p:cNvPr id="13" name="Text 8"/>
          <p:cNvSpPr/>
          <p:nvPr/>
        </p:nvSpPr>
        <p:spPr>
          <a:xfrm>
            <a:off x="9296400" y="5762506"/>
            <a:ext cx="3296007"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Discover the power of infographics in conveying complex information effectively.</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US" dirty="0"/>
          </a:p>
        </p:txBody>
      </p:sp>
      <p:sp>
        <p:nvSpPr>
          <p:cNvPr id="4" name="Text 2"/>
          <p:cNvSpPr/>
          <p:nvPr/>
        </p:nvSpPr>
        <p:spPr>
          <a:xfrm>
            <a:off x="6319599" y="909995"/>
            <a:ext cx="7477601" cy="2083118"/>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Best Practices for Implementing Data Visualization</a:t>
            </a:r>
            <a:endParaRPr lang="en-US" sz="4374" dirty="0"/>
          </a:p>
        </p:txBody>
      </p:sp>
      <p:sp>
        <p:nvSpPr>
          <p:cNvPr id="5" name="Shape 3"/>
          <p:cNvSpPr/>
          <p:nvPr/>
        </p:nvSpPr>
        <p:spPr>
          <a:xfrm>
            <a:off x="6319599" y="3499961"/>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6" name="Text 4"/>
          <p:cNvSpPr/>
          <p:nvPr/>
        </p:nvSpPr>
        <p:spPr>
          <a:xfrm>
            <a:off x="6487954" y="354163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7041713" y="3576280"/>
            <a:ext cx="263902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Know Your Audience</a:t>
            </a:r>
            <a:endParaRPr lang="en-US" sz="2187" dirty="0"/>
          </a:p>
        </p:txBody>
      </p:sp>
      <p:sp>
        <p:nvSpPr>
          <p:cNvPr id="8" name="Text 6"/>
          <p:cNvSpPr/>
          <p:nvPr/>
        </p:nvSpPr>
        <p:spPr>
          <a:xfrm>
            <a:off x="7041713" y="4145637"/>
            <a:ext cx="2905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Understand the needs and preferences of your audience to design effective visualizations.</a:t>
            </a:r>
            <a:endParaRPr lang="en-US" sz="1750" dirty="0"/>
          </a:p>
        </p:txBody>
      </p:sp>
      <p:sp>
        <p:nvSpPr>
          <p:cNvPr id="9" name="Shape 7"/>
          <p:cNvSpPr/>
          <p:nvPr/>
        </p:nvSpPr>
        <p:spPr>
          <a:xfrm>
            <a:off x="10169485" y="3499961"/>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10" name="Text 8"/>
          <p:cNvSpPr/>
          <p:nvPr/>
        </p:nvSpPr>
        <p:spPr>
          <a:xfrm>
            <a:off x="10318790" y="3541633"/>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10891599" y="3576280"/>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Simplify Data</a:t>
            </a:r>
            <a:endParaRPr lang="en-US" sz="2187" dirty="0"/>
          </a:p>
        </p:txBody>
      </p:sp>
      <p:sp>
        <p:nvSpPr>
          <p:cNvPr id="12" name="Text 10"/>
          <p:cNvSpPr/>
          <p:nvPr/>
        </p:nvSpPr>
        <p:spPr>
          <a:xfrm>
            <a:off x="10891599" y="4145637"/>
            <a:ext cx="2905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Focus on the most important insights and avoid clutter to enhance clarity.</a:t>
            </a:r>
            <a:endParaRPr lang="en-US" sz="1750" dirty="0"/>
          </a:p>
        </p:txBody>
      </p:sp>
      <p:sp>
        <p:nvSpPr>
          <p:cNvPr id="13" name="Shape 11"/>
          <p:cNvSpPr/>
          <p:nvPr/>
        </p:nvSpPr>
        <p:spPr>
          <a:xfrm>
            <a:off x="6319599" y="5963007"/>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14" name="Text 12"/>
          <p:cNvSpPr/>
          <p:nvPr/>
        </p:nvSpPr>
        <p:spPr>
          <a:xfrm>
            <a:off x="6465094" y="6004679"/>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7041713" y="6039326"/>
            <a:ext cx="241804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Consistency is Key</a:t>
            </a:r>
            <a:endParaRPr lang="en-US" sz="2187" dirty="0"/>
          </a:p>
        </p:txBody>
      </p:sp>
      <p:sp>
        <p:nvSpPr>
          <p:cNvPr id="16" name="Text 14"/>
          <p:cNvSpPr/>
          <p:nvPr/>
        </p:nvSpPr>
        <p:spPr>
          <a:xfrm>
            <a:off x="7041713" y="6608683"/>
            <a:ext cx="6755487"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Maintain a consistent visual style and design across your visualizations for a seamless experience.</a:t>
            </a:r>
            <a:endParaRPr lang="en-US" sz="1750" dirty="0"/>
          </a:p>
        </p:txBody>
      </p:sp>
      <p:pic>
        <p:nvPicPr>
          <p:cNvPr id="25" name="Picture 24">
            <a:extLst>
              <a:ext uri="{FF2B5EF4-FFF2-40B4-BE49-F238E27FC236}">
                <a16:creationId xmlns:a16="http://schemas.microsoft.com/office/drawing/2014/main" id="{64D128EE-C6AF-F4C6-6B02-C87286887F72}"/>
              </a:ext>
            </a:extLst>
          </p:cNvPr>
          <p:cNvPicPr>
            <a:picLocks noChangeAspect="1"/>
          </p:cNvPicPr>
          <p:nvPr/>
        </p:nvPicPr>
        <p:blipFill>
          <a:blip r:embed="rId3"/>
          <a:stretch>
            <a:fillRect/>
          </a:stretch>
        </p:blipFill>
        <p:spPr>
          <a:xfrm>
            <a:off x="247242" y="4391736"/>
            <a:ext cx="5579595" cy="3070032"/>
          </a:xfrm>
          <a:prstGeom prst="rect">
            <a:avLst/>
          </a:prstGeom>
        </p:spPr>
      </p:pic>
      <p:pic>
        <p:nvPicPr>
          <p:cNvPr id="18" name="Picture 17">
            <a:extLst>
              <a:ext uri="{FF2B5EF4-FFF2-40B4-BE49-F238E27FC236}">
                <a16:creationId xmlns:a16="http://schemas.microsoft.com/office/drawing/2014/main" id="{7DC3DF5F-C32A-95FB-FB2D-C3A41EE13A3E}"/>
              </a:ext>
            </a:extLst>
          </p:cNvPr>
          <p:cNvPicPr>
            <a:picLocks noChangeAspect="1"/>
          </p:cNvPicPr>
          <p:nvPr/>
        </p:nvPicPr>
        <p:blipFill>
          <a:blip r:embed="rId4"/>
          <a:stretch>
            <a:fillRect/>
          </a:stretch>
        </p:blipFill>
        <p:spPr>
          <a:xfrm>
            <a:off x="864683" y="575268"/>
            <a:ext cx="4209946" cy="36509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172796" y="172284"/>
            <a:ext cx="14630400" cy="8229600"/>
          </a:xfrm>
          <a:prstGeom prst="rect">
            <a:avLst/>
          </a:prstGeom>
          <a:solidFill>
            <a:srgbClr val="FFFFFF"/>
          </a:solidFill>
          <a:ln w="13811">
            <a:solidFill>
              <a:srgbClr val="E5E0DF"/>
            </a:solidFill>
            <a:prstDash val="solid"/>
          </a:ln>
        </p:spPr>
        <p:txBody>
          <a:bodyPr/>
          <a:lstStyle/>
          <a:p>
            <a:endParaRPr lang="en-US"/>
          </a:p>
        </p:txBody>
      </p:sp>
      <p:sp>
        <p:nvSpPr>
          <p:cNvPr id="4" name="Text 2"/>
          <p:cNvSpPr/>
          <p:nvPr/>
        </p:nvSpPr>
        <p:spPr>
          <a:xfrm>
            <a:off x="4030133" y="2607734"/>
            <a:ext cx="9767067" cy="1679350"/>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 Unleash the Power of Visualization</a:t>
            </a:r>
            <a:endParaRPr lang="en-US" sz="4374" dirty="0"/>
          </a:p>
        </p:txBody>
      </p:sp>
      <p:sp>
        <p:nvSpPr>
          <p:cNvPr id="5" name="Text 3"/>
          <p:cNvSpPr/>
          <p:nvPr/>
        </p:nvSpPr>
        <p:spPr>
          <a:xfrm>
            <a:off x="3635664" y="5087037"/>
            <a:ext cx="9919467" cy="975096"/>
          </a:xfrm>
          <a:prstGeom prst="rect">
            <a:avLst/>
          </a:prstGeom>
          <a:noFill/>
          <a:ln/>
        </p:spPr>
        <p:txBody>
          <a:bodyPr wrap="square" rtlCol="0" anchor="t"/>
          <a:lstStyle/>
          <a:p>
            <a:pPr marL="0" indent="0">
              <a:lnSpc>
                <a:spcPts val="2799"/>
              </a:lnSpc>
              <a:buNone/>
            </a:pPr>
            <a:r>
              <a:rPr lang="en-US" sz="2000" kern="0" spc="-35" dirty="0">
                <a:solidFill>
                  <a:srgbClr val="272525"/>
                </a:solidFill>
                <a:latin typeface="Inter" pitchFamily="34" charset="0"/>
                <a:ea typeface="Inter" pitchFamily="34" charset="-122"/>
                <a:cs typeface="Inter" pitchFamily="34" charset="-120"/>
              </a:rPr>
              <a:t>IBM Cognos empowers you to transform data into compelling visual stories. Start leveraging the benefits of data visualization today</a:t>
            </a:r>
            <a:r>
              <a:rPr lang="en-US" sz="1750" kern="0" spc="-35" dirty="0">
                <a:solidFill>
                  <a:srgbClr val="272525"/>
                </a:solidFill>
                <a:latin typeface="Inter" pitchFamily="34" charset="0"/>
                <a:ea typeface="Inter" pitchFamily="34" charset="-122"/>
                <a:cs typeface="Inter" pitchFamily="34" charset="-120"/>
              </a:rPr>
              <a:t>!</a:t>
            </a:r>
            <a:endParaRPr lang="en-US" sz="1750" dirty="0"/>
          </a:p>
        </p:txBody>
      </p:sp>
      <p:pic>
        <p:nvPicPr>
          <p:cNvPr id="1028" name="Picture 4" descr="Cartoon Lightbulb Images – Browse 105,250 Stock Photos, Vectors, and Video  | Adobe Stock">
            <a:extLst>
              <a:ext uri="{FF2B5EF4-FFF2-40B4-BE49-F238E27FC236}">
                <a16:creationId xmlns:a16="http://schemas.microsoft.com/office/drawing/2014/main" id="{CC4BBD44-322B-F761-40B7-B62CDCCCF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206664" y="-14090"/>
            <a:ext cx="3429000" cy="35771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174784"/>
            <a:ext cx="14630400" cy="8229600"/>
          </a:xfrm>
          <a:prstGeom prst="rect">
            <a:avLst/>
          </a:prstGeom>
          <a:solidFill>
            <a:srgbClr val="FFFFFF">
              <a:alpha val="85000"/>
            </a:srgbClr>
          </a:solidFill>
          <a:ln/>
        </p:spPr>
        <p:txBody>
          <a:bodyPr numCol="2"/>
          <a:lstStyle/>
          <a:p>
            <a:pPr algn="ctr"/>
            <a:endParaRPr lang="en-US" dirty="0"/>
          </a:p>
        </p:txBody>
      </p:sp>
      <p:sp>
        <p:nvSpPr>
          <p:cNvPr id="6" name="Text 3"/>
          <p:cNvSpPr/>
          <p:nvPr/>
        </p:nvSpPr>
        <p:spPr>
          <a:xfrm>
            <a:off x="2037993" y="1027509"/>
            <a:ext cx="7026712" cy="1528366"/>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Introduction to IBM Cognos</a:t>
            </a:r>
            <a:endParaRPr lang="en-US" sz="4374" dirty="0"/>
          </a:p>
        </p:txBody>
      </p:sp>
      <p:sp>
        <p:nvSpPr>
          <p:cNvPr id="7" name="Text 4"/>
          <p:cNvSpPr/>
          <p:nvPr/>
        </p:nvSpPr>
        <p:spPr>
          <a:xfrm>
            <a:off x="2393394" y="3940016"/>
            <a:ext cx="10199013" cy="399812"/>
          </a:xfrm>
          <a:prstGeom prst="rect">
            <a:avLst/>
          </a:prstGeom>
          <a:noFill/>
          <a:ln/>
        </p:spPr>
        <p:txBody>
          <a:bodyPr wrap="none" rtlCol="0" anchor="t"/>
          <a:lstStyle/>
          <a:p>
            <a:pPr algn="l">
              <a:lnSpc>
                <a:spcPts val="3149"/>
              </a:lnSpc>
              <a:buSzPct val="100000"/>
            </a:pPr>
            <a:endParaRPr lang="en-US" sz="1750" dirty="0"/>
          </a:p>
        </p:txBody>
      </p:sp>
      <p:sp>
        <p:nvSpPr>
          <p:cNvPr id="8" name="Text 5"/>
          <p:cNvSpPr/>
          <p:nvPr/>
        </p:nvSpPr>
        <p:spPr>
          <a:xfrm>
            <a:off x="2393394" y="4428649"/>
            <a:ext cx="10199013" cy="399812"/>
          </a:xfrm>
          <a:prstGeom prst="rect">
            <a:avLst/>
          </a:prstGeom>
          <a:noFill/>
          <a:ln/>
        </p:spPr>
        <p:txBody>
          <a:bodyPr wrap="none" rtlCol="0" anchor="t"/>
          <a:lstStyle/>
          <a:p>
            <a:pPr algn="l">
              <a:lnSpc>
                <a:spcPts val="3149"/>
              </a:lnSpc>
              <a:buSzPct val="100000"/>
            </a:pPr>
            <a:endParaRPr lang="en-US" sz="1750" dirty="0"/>
          </a:p>
        </p:txBody>
      </p:sp>
      <p:sp>
        <p:nvSpPr>
          <p:cNvPr id="9" name="Text 6"/>
          <p:cNvSpPr/>
          <p:nvPr/>
        </p:nvSpPr>
        <p:spPr>
          <a:xfrm>
            <a:off x="2393394" y="4917281"/>
            <a:ext cx="10199013" cy="399812"/>
          </a:xfrm>
          <a:prstGeom prst="rect">
            <a:avLst/>
          </a:prstGeom>
          <a:noFill/>
          <a:ln/>
        </p:spPr>
        <p:txBody>
          <a:bodyPr wrap="none" rtlCol="0" anchor="t"/>
          <a:lstStyle/>
          <a:p>
            <a:pPr algn="l">
              <a:lnSpc>
                <a:spcPts val="3149"/>
              </a:lnSpc>
              <a:buSzPct val="100000"/>
            </a:pPr>
            <a:endParaRPr lang="en-US" sz="1750" dirty="0"/>
          </a:p>
        </p:txBody>
      </p:sp>
      <p:sp>
        <p:nvSpPr>
          <p:cNvPr id="16" name="TextBox 15">
            <a:extLst>
              <a:ext uri="{FF2B5EF4-FFF2-40B4-BE49-F238E27FC236}">
                <a16:creationId xmlns:a16="http://schemas.microsoft.com/office/drawing/2014/main" id="{9C207E61-FCC1-CB30-7BFB-35FF4CA75150}"/>
              </a:ext>
            </a:extLst>
          </p:cNvPr>
          <p:cNvSpPr txBox="1"/>
          <p:nvPr/>
        </p:nvSpPr>
        <p:spPr>
          <a:xfrm>
            <a:off x="2037993" y="2373867"/>
            <a:ext cx="9578274" cy="4997907"/>
          </a:xfrm>
          <a:prstGeom prst="rect">
            <a:avLst/>
          </a:prstGeom>
          <a:noFill/>
        </p:spPr>
        <p:txBody>
          <a:bodyPr wrap="square" rtlCol="0">
            <a:spAutoFit/>
          </a:bodyPr>
          <a:lstStyle/>
          <a:p>
            <a:pPr marL="400050" indent="-400050">
              <a:lnSpc>
                <a:spcPct val="200000"/>
              </a:lnSpc>
              <a:buFont typeface="Arial" panose="020B0604020202020204" pitchFamily="34" charset="0"/>
              <a:buChar char="•"/>
            </a:pPr>
            <a:r>
              <a:rPr lang="en-US" dirty="0">
                <a:latin typeface="Bahnschrift Light" panose="020B0502040204020203" pitchFamily="34" charset="0"/>
              </a:rPr>
              <a:t>IBM Cognos Analytics with Watson (aka Cognos Analytics, and formerly known as IBM Cognos</a:t>
            </a:r>
          </a:p>
          <a:p>
            <a:pPr marL="400050" indent="-400050">
              <a:lnSpc>
                <a:spcPct val="200000"/>
              </a:lnSpc>
              <a:buFont typeface="Arial" panose="020B0604020202020204" pitchFamily="34" charset="0"/>
              <a:buChar char="•"/>
            </a:pPr>
            <a:r>
              <a:rPr lang="en-US" dirty="0">
                <a:latin typeface="Bahnschrift Light" panose="020B0502040204020203" pitchFamily="34" charset="0"/>
              </a:rPr>
              <a:t> Business Intelligence) is a web-based integrated business intelligence suite by IBM. </a:t>
            </a:r>
          </a:p>
          <a:p>
            <a:pPr marL="400050" indent="-400050">
              <a:lnSpc>
                <a:spcPct val="200000"/>
              </a:lnSpc>
              <a:buFont typeface="Arial" panose="020B0604020202020204" pitchFamily="34" charset="0"/>
              <a:buChar char="•"/>
            </a:pPr>
            <a:r>
              <a:rPr lang="en-US" dirty="0">
                <a:latin typeface="Bahnschrift Light" panose="020B0502040204020203" pitchFamily="34" charset="0"/>
              </a:rPr>
              <a:t>It provides a toolset for reporting, analytics, scorecarding, and monitoring of events and metrics.</a:t>
            </a:r>
          </a:p>
          <a:p>
            <a:pPr marL="400050" indent="-400050">
              <a:lnSpc>
                <a:spcPct val="200000"/>
              </a:lnSpc>
              <a:buFont typeface="Arial" panose="020B0604020202020204" pitchFamily="34" charset="0"/>
              <a:buChar char="•"/>
            </a:pPr>
            <a:r>
              <a:rPr lang="en-US" b="0" i="0" dirty="0">
                <a:solidFill>
                  <a:srgbClr val="191919"/>
                </a:solidFill>
                <a:effectLst/>
                <a:latin typeface="__Source_Sans_3_f9cc9d"/>
              </a:rPr>
              <a:t>IBM Cognos is a full-featured business intelligence suite by IBM, designed for larger deployments. </a:t>
            </a:r>
          </a:p>
          <a:p>
            <a:pPr marL="400050" indent="-400050">
              <a:lnSpc>
                <a:spcPct val="200000"/>
              </a:lnSpc>
              <a:buFont typeface="Arial" panose="020B0604020202020204" pitchFamily="34" charset="0"/>
              <a:buChar char="•"/>
            </a:pPr>
            <a:r>
              <a:rPr lang="en-US" b="0" i="0" dirty="0">
                <a:solidFill>
                  <a:srgbClr val="191919"/>
                </a:solidFill>
                <a:effectLst/>
                <a:latin typeface="__Source_Sans_3_f9cc9d"/>
              </a:rPr>
              <a:t>It comprises Query Studio, Reporting Studio, Analysis Studio and Event Studio, and Cognos Administration along with tools for Microsoft Office integration, full-text search, and dashboards.</a:t>
            </a:r>
            <a:endParaRPr lang="en-US" dirty="0">
              <a:latin typeface="Bahnschrift Ligh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34772" y="0"/>
            <a:ext cx="14630400" cy="8229600"/>
          </a:xfrm>
          <a:prstGeom prst="rect">
            <a:avLst/>
          </a:prstGeom>
          <a:solidFill>
            <a:srgbClr val="FFFFFF"/>
          </a:solidFill>
          <a:ln w="13811">
            <a:solidFill>
              <a:srgbClr val="E5E0DF"/>
            </a:solidFill>
            <a:prstDash val="solid"/>
          </a:ln>
        </p:spPr>
        <p:txBody>
          <a:bodyPr/>
          <a:lstStyle/>
          <a:p>
            <a:endParaRPr lang="en-US"/>
          </a:p>
        </p:txBody>
      </p:sp>
      <p:sp>
        <p:nvSpPr>
          <p:cNvPr id="4" name="Text 2"/>
          <p:cNvSpPr/>
          <p:nvPr/>
        </p:nvSpPr>
        <p:spPr>
          <a:xfrm>
            <a:off x="2037993" y="1570315"/>
            <a:ext cx="685002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The Art of Visualizing Data</a:t>
            </a:r>
            <a:endParaRPr lang="en-US" sz="4374" dirty="0"/>
          </a:p>
        </p:txBody>
      </p:sp>
      <p:sp>
        <p:nvSpPr>
          <p:cNvPr id="6" name="Text 3"/>
          <p:cNvSpPr/>
          <p:nvPr/>
        </p:nvSpPr>
        <p:spPr>
          <a:xfrm>
            <a:off x="2037993" y="5023604"/>
            <a:ext cx="2594015"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Go Beyond Numbers</a:t>
            </a:r>
            <a:endParaRPr lang="en-US" sz="2187" dirty="0"/>
          </a:p>
        </p:txBody>
      </p:sp>
      <p:sp>
        <p:nvSpPr>
          <p:cNvPr id="7" name="Text 4"/>
          <p:cNvSpPr/>
          <p:nvPr/>
        </p:nvSpPr>
        <p:spPr>
          <a:xfrm>
            <a:off x="2037993" y="5592961"/>
            <a:ext cx="3295888"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Transform data into engaging visualizations that bring stories to life.</a:t>
            </a:r>
            <a:endParaRPr lang="en-US" sz="1750" dirty="0"/>
          </a:p>
        </p:txBody>
      </p:sp>
      <p:pic>
        <p:nvPicPr>
          <p:cNvPr id="8" name="Image 1" descr="preencoded.png"/>
          <p:cNvPicPr>
            <a:picLocks noChangeAspect="1"/>
          </p:cNvPicPr>
          <p:nvPr/>
        </p:nvPicPr>
        <p:blipFill>
          <a:blip r:embed="rId3"/>
          <a:stretch>
            <a:fillRect/>
          </a:stretch>
        </p:blipFill>
        <p:spPr>
          <a:xfrm>
            <a:off x="5667137" y="2709029"/>
            <a:ext cx="3296007" cy="2037040"/>
          </a:xfrm>
          <a:prstGeom prst="rect">
            <a:avLst/>
          </a:prstGeom>
        </p:spPr>
      </p:pic>
      <p:sp>
        <p:nvSpPr>
          <p:cNvPr id="9" name="Text 5"/>
          <p:cNvSpPr/>
          <p:nvPr/>
        </p:nvSpPr>
        <p:spPr>
          <a:xfrm>
            <a:off x="5667137" y="5023723"/>
            <a:ext cx="328243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Simplifying Complex Data</a:t>
            </a:r>
            <a:endParaRPr lang="en-US" sz="2187" dirty="0"/>
          </a:p>
        </p:txBody>
      </p:sp>
      <p:sp>
        <p:nvSpPr>
          <p:cNvPr id="10" name="Text 6"/>
          <p:cNvSpPr/>
          <p:nvPr/>
        </p:nvSpPr>
        <p:spPr>
          <a:xfrm>
            <a:off x="5667137" y="5593080"/>
            <a:ext cx="3296007"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Create intuitive visualizations that make complex information easy to understand.</a:t>
            </a:r>
            <a:endParaRPr lang="en-US" sz="1750" dirty="0"/>
          </a:p>
        </p:txBody>
      </p:sp>
      <p:sp>
        <p:nvSpPr>
          <p:cNvPr id="12" name="Text 7"/>
          <p:cNvSpPr/>
          <p:nvPr/>
        </p:nvSpPr>
        <p:spPr>
          <a:xfrm>
            <a:off x="9296400" y="5023723"/>
            <a:ext cx="2978348"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Interactive Experiences</a:t>
            </a:r>
            <a:endParaRPr lang="en-US" sz="2187" dirty="0"/>
          </a:p>
        </p:txBody>
      </p:sp>
      <p:sp>
        <p:nvSpPr>
          <p:cNvPr id="13" name="Text 8"/>
          <p:cNvSpPr/>
          <p:nvPr/>
        </p:nvSpPr>
        <p:spPr>
          <a:xfrm>
            <a:off x="9296400" y="5593080"/>
            <a:ext cx="3296007"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Engage your audience with interactive dashboards and visualizations.</a:t>
            </a:r>
            <a:endParaRPr lang="en-US" sz="1750" dirty="0"/>
          </a:p>
        </p:txBody>
      </p:sp>
      <p:pic>
        <p:nvPicPr>
          <p:cNvPr id="16" name="Picture 15">
            <a:extLst>
              <a:ext uri="{FF2B5EF4-FFF2-40B4-BE49-F238E27FC236}">
                <a16:creationId xmlns:a16="http://schemas.microsoft.com/office/drawing/2014/main" id="{076E7737-1EBA-A15C-684F-71DBC675F78B}"/>
              </a:ext>
            </a:extLst>
          </p:cNvPr>
          <p:cNvPicPr>
            <a:picLocks noChangeAspect="1"/>
          </p:cNvPicPr>
          <p:nvPr/>
        </p:nvPicPr>
        <p:blipFill>
          <a:blip r:embed="rId4"/>
          <a:stretch>
            <a:fillRect/>
          </a:stretch>
        </p:blipFill>
        <p:spPr>
          <a:xfrm>
            <a:off x="2037993" y="2764393"/>
            <a:ext cx="3038475" cy="2037040"/>
          </a:xfrm>
          <a:prstGeom prst="rect">
            <a:avLst/>
          </a:prstGeom>
        </p:spPr>
      </p:pic>
      <p:pic>
        <p:nvPicPr>
          <p:cNvPr id="18" name="Picture 17">
            <a:extLst>
              <a:ext uri="{FF2B5EF4-FFF2-40B4-BE49-F238E27FC236}">
                <a16:creationId xmlns:a16="http://schemas.microsoft.com/office/drawing/2014/main" id="{5CDE8DF4-A008-F2AA-8482-406254F2EF94}"/>
              </a:ext>
            </a:extLst>
          </p:cNvPr>
          <p:cNvPicPr>
            <a:picLocks noChangeAspect="1"/>
          </p:cNvPicPr>
          <p:nvPr/>
        </p:nvPicPr>
        <p:blipFill>
          <a:blip r:embed="rId5"/>
          <a:stretch>
            <a:fillRect/>
          </a:stretch>
        </p:blipFill>
        <p:spPr>
          <a:xfrm>
            <a:off x="9296400" y="2735527"/>
            <a:ext cx="3061126" cy="20370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5CBB5199-66F1-002D-0D3E-D79696DFF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8995"/>
            <a:ext cx="7010400" cy="684106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8F7EF87-60B7-636B-A3CF-F2E272F47634}"/>
              </a:ext>
            </a:extLst>
          </p:cNvPr>
          <p:cNvSpPr txBox="1"/>
          <p:nvPr/>
        </p:nvSpPr>
        <p:spPr>
          <a:xfrm>
            <a:off x="6604000" y="1446074"/>
            <a:ext cx="7315200" cy="5909310"/>
          </a:xfrm>
          <a:prstGeom prst="rect">
            <a:avLst/>
          </a:prstGeom>
          <a:noFill/>
        </p:spPr>
        <p:txBody>
          <a:bodyPr wrap="square">
            <a:spAutoFit/>
          </a:bodyPr>
          <a:lstStyle/>
          <a:p>
            <a:pPr algn="just" fontAlgn="base">
              <a:lnSpc>
                <a:spcPct val="200000"/>
              </a:lnSpc>
              <a:buFont typeface="+mj-lt"/>
              <a:buAutoNum type="arabicPeriod"/>
            </a:pPr>
            <a:r>
              <a:rPr lang="en-US" sz="2800" b="0" i="0" dirty="0">
                <a:solidFill>
                  <a:srgbClr val="273239"/>
                </a:solidFill>
                <a:effectLst/>
                <a:latin typeface="Nunito" pitchFamily="2" charset="0"/>
              </a:rPr>
              <a:t>Fetching/Obtaining the Data</a:t>
            </a:r>
          </a:p>
          <a:p>
            <a:pPr algn="just" fontAlgn="base">
              <a:lnSpc>
                <a:spcPct val="200000"/>
              </a:lnSpc>
              <a:buFont typeface="+mj-lt"/>
              <a:buAutoNum type="arabicPeriod"/>
            </a:pPr>
            <a:r>
              <a:rPr lang="en-US" sz="2800" b="0" i="0" dirty="0">
                <a:solidFill>
                  <a:srgbClr val="273239"/>
                </a:solidFill>
                <a:effectLst/>
                <a:latin typeface="Nunito" pitchFamily="2" charset="0"/>
              </a:rPr>
              <a:t>Scrubbing/Cleaning the Data</a:t>
            </a:r>
          </a:p>
          <a:p>
            <a:pPr algn="just" fontAlgn="base">
              <a:lnSpc>
                <a:spcPct val="200000"/>
              </a:lnSpc>
              <a:buFont typeface="+mj-lt"/>
              <a:buAutoNum type="arabicPeriod"/>
            </a:pPr>
            <a:r>
              <a:rPr lang="en-US" sz="2800" dirty="0">
                <a:solidFill>
                  <a:srgbClr val="273239"/>
                </a:solidFill>
                <a:effectLst/>
                <a:latin typeface="Nunito" pitchFamily="2" charset="0"/>
              </a:rPr>
              <a:t>Data Visualization</a:t>
            </a:r>
          </a:p>
          <a:p>
            <a:pPr algn="just" fontAlgn="base">
              <a:lnSpc>
                <a:spcPct val="200000"/>
              </a:lnSpc>
              <a:buFont typeface="+mj-lt"/>
              <a:buAutoNum type="arabicPeriod"/>
            </a:pPr>
            <a:r>
              <a:rPr lang="en-US" sz="2800" b="0" i="0" dirty="0">
                <a:solidFill>
                  <a:srgbClr val="273239"/>
                </a:solidFill>
                <a:effectLst/>
                <a:latin typeface="Nunito" pitchFamily="2" charset="0"/>
              </a:rPr>
              <a:t>Modeling the Data</a:t>
            </a:r>
          </a:p>
          <a:p>
            <a:pPr algn="just" fontAlgn="base">
              <a:lnSpc>
                <a:spcPct val="200000"/>
              </a:lnSpc>
              <a:buFont typeface="+mj-lt"/>
              <a:buAutoNum type="arabicPeriod"/>
            </a:pPr>
            <a:r>
              <a:rPr lang="en-US" sz="2800" b="0" i="0" dirty="0">
                <a:solidFill>
                  <a:srgbClr val="273239"/>
                </a:solidFill>
                <a:effectLst/>
                <a:latin typeface="Nunito" pitchFamily="2" charset="0"/>
              </a:rPr>
              <a:t>Interpreting the Data</a:t>
            </a:r>
          </a:p>
          <a:p>
            <a:pPr algn="just" fontAlgn="base">
              <a:lnSpc>
                <a:spcPct val="200000"/>
              </a:lnSpc>
              <a:buFont typeface="+mj-lt"/>
              <a:buAutoNum type="arabicPeriod"/>
            </a:pPr>
            <a:r>
              <a:rPr lang="en-US" sz="2800" b="0" i="0" dirty="0">
                <a:solidFill>
                  <a:srgbClr val="273239"/>
                </a:solidFill>
                <a:effectLst/>
                <a:latin typeface="Nunito" pitchFamily="2" charset="0"/>
              </a:rPr>
              <a:t>Revision</a:t>
            </a:r>
          </a:p>
          <a:p>
            <a:pPr algn="just" fontAlgn="base">
              <a:lnSpc>
                <a:spcPct val="200000"/>
              </a:lnSpc>
            </a:pPr>
            <a:endParaRPr lang="en-US" sz="2400" b="0" i="0" dirty="0">
              <a:solidFill>
                <a:srgbClr val="273239"/>
              </a:solidFill>
              <a:effectLst/>
              <a:latin typeface="Nunito" pitchFamily="2" charset="0"/>
            </a:endParaRPr>
          </a:p>
        </p:txBody>
      </p:sp>
    </p:spTree>
    <p:extLst>
      <p:ext uri="{BB962C8B-B14F-4D97-AF65-F5344CB8AC3E}">
        <p14:creationId xmlns:p14="http://schemas.microsoft.com/office/powerpoint/2010/main" val="242301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178912-2C56-5B4B-48BE-EB8F5A284B49}"/>
              </a:ext>
            </a:extLst>
          </p:cNvPr>
          <p:cNvPicPr>
            <a:picLocks noChangeAspect="1"/>
          </p:cNvPicPr>
          <p:nvPr/>
        </p:nvPicPr>
        <p:blipFill>
          <a:blip r:embed="rId2"/>
          <a:stretch>
            <a:fillRect/>
          </a:stretch>
        </p:blipFill>
        <p:spPr>
          <a:xfrm>
            <a:off x="990600" y="3234264"/>
            <a:ext cx="11220450" cy="4995336"/>
          </a:xfrm>
          <a:prstGeom prst="rect">
            <a:avLst/>
          </a:prstGeom>
        </p:spPr>
      </p:pic>
      <p:sp>
        <p:nvSpPr>
          <p:cNvPr id="4" name="TextBox 3">
            <a:extLst>
              <a:ext uri="{FF2B5EF4-FFF2-40B4-BE49-F238E27FC236}">
                <a16:creationId xmlns:a16="http://schemas.microsoft.com/office/drawing/2014/main" id="{502E19EA-4302-74D7-3FCF-0FAF3B292897}"/>
              </a:ext>
            </a:extLst>
          </p:cNvPr>
          <p:cNvSpPr txBox="1"/>
          <p:nvPr/>
        </p:nvSpPr>
        <p:spPr>
          <a:xfrm flipH="1">
            <a:off x="857250" y="1066800"/>
            <a:ext cx="10972800" cy="461665"/>
          </a:xfrm>
          <a:prstGeom prst="rect">
            <a:avLst/>
          </a:prstGeom>
          <a:noFill/>
        </p:spPr>
        <p:txBody>
          <a:bodyPr wrap="square" rtlCol="0">
            <a:spAutoFit/>
          </a:bodyPr>
          <a:lstStyle/>
          <a:p>
            <a:r>
              <a:rPr lang="en-IN" sz="2400" dirty="0"/>
              <a:t>Dashboard(</a:t>
            </a:r>
            <a:r>
              <a:rPr lang="en-IN" sz="2400" dirty="0" err="1"/>
              <a:t>cognos</a:t>
            </a:r>
            <a:r>
              <a:rPr lang="en-IN" sz="2400" dirty="0"/>
              <a:t>)</a:t>
            </a:r>
          </a:p>
        </p:txBody>
      </p:sp>
      <p:sp>
        <p:nvSpPr>
          <p:cNvPr id="5" name="TextBox 4">
            <a:extLst>
              <a:ext uri="{FF2B5EF4-FFF2-40B4-BE49-F238E27FC236}">
                <a16:creationId xmlns:a16="http://schemas.microsoft.com/office/drawing/2014/main" id="{20524027-B949-8656-47B7-50DAFA200196}"/>
              </a:ext>
            </a:extLst>
          </p:cNvPr>
          <p:cNvSpPr txBox="1"/>
          <p:nvPr/>
        </p:nvSpPr>
        <p:spPr>
          <a:xfrm>
            <a:off x="990600" y="1847850"/>
            <a:ext cx="11353800" cy="1200329"/>
          </a:xfrm>
          <a:prstGeom prst="rect">
            <a:avLst/>
          </a:prstGeom>
          <a:noFill/>
        </p:spPr>
        <p:txBody>
          <a:bodyPr wrap="square" rtlCol="0">
            <a:spAutoFit/>
          </a:bodyPr>
          <a:lstStyle/>
          <a:p>
            <a:pPr algn="l" fontAlgn="base"/>
            <a:r>
              <a:rPr lang="en-US" b="0" i="0" dirty="0">
                <a:solidFill>
                  <a:srgbClr val="161616"/>
                </a:solidFill>
                <a:effectLst/>
                <a:latin typeface="Calibri   "/>
              </a:rPr>
              <a:t>IBM® Cognos Analytics integrates reporting, modeling, analysis, exploration, dashboards, stories, and event management so you can understand your organization's data, and make effective business decisions.</a:t>
            </a:r>
          </a:p>
          <a:p>
            <a:pPr algn="l" fontAlgn="base"/>
            <a:r>
              <a:rPr lang="en-US" b="0" i="0" dirty="0">
                <a:solidFill>
                  <a:srgbClr val="161616"/>
                </a:solidFill>
                <a:effectLst/>
                <a:latin typeface="Calibri   "/>
              </a:rPr>
              <a:t>This tutorial shows you the basics of creating a dashboard.</a:t>
            </a:r>
            <a:r>
              <a:rPr lang="en-US" sz="1800" dirty="0">
                <a:solidFill>
                  <a:srgbClr val="272525"/>
                </a:solidFill>
                <a:latin typeface="Calibri   "/>
                <a:ea typeface="Lato" pitchFamily="34" charset="-122"/>
                <a:cs typeface="Lato" pitchFamily="34" charset="-120"/>
              </a:rPr>
              <a:t> The dashboard of the given data source file has been visualized using the tool IBM COGNOS for analysis </a:t>
            </a:r>
            <a:r>
              <a:rPr lang="en-US" dirty="0">
                <a:solidFill>
                  <a:srgbClr val="272525"/>
                </a:solidFill>
                <a:latin typeface="Calibri   "/>
                <a:ea typeface="Lato" pitchFamily="34" charset="-122"/>
                <a:cs typeface="Lato" pitchFamily="34" charset="-120"/>
              </a:rPr>
              <a:t>P</a:t>
            </a:r>
            <a:r>
              <a:rPr lang="en-US" sz="1800" dirty="0">
                <a:solidFill>
                  <a:srgbClr val="272525"/>
                </a:solidFill>
                <a:latin typeface="Calibri   "/>
                <a:ea typeface="Lato" pitchFamily="34" charset="-122"/>
                <a:cs typeface="Lato" pitchFamily="34" charset="-120"/>
              </a:rPr>
              <a:t>roduct Sales</a:t>
            </a:r>
            <a:endParaRPr lang="en-US" b="0" i="0" dirty="0">
              <a:solidFill>
                <a:srgbClr val="161616"/>
              </a:solidFill>
              <a:effectLst/>
              <a:latin typeface="Calibri   "/>
            </a:endParaRPr>
          </a:p>
        </p:txBody>
      </p:sp>
    </p:spTree>
    <p:extLst>
      <p:ext uri="{BB962C8B-B14F-4D97-AF65-F5344CB8AC3E}">
        <p14:creationId xmlns:p14="http://schemas.microsoft.com/office/powerpoint/2010/main" val="212874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0" name="Ink 19">
                <a:extLst>
                  <a:ext uri="{FF2B5EF4-FFF2-40B4-BE49-F238E27FC236}">
                    <a16:creationId xmlns:a16="http://schemas.microsoft.com/office/drawing/2014/main" id="{5D3DAA13-4D3B-DD96-A68A-783BFDE1D675}"/>
                  </a:ext>
                </a:extLst>
              </p14:cNvPr>
              <p14:cNvContentPartPr/>
              <p14:nvPr/>
            </p14:nvContentPartPr>
            <p14:xfrm>
              <a:off x="6723106" y="3012311"/>
              <a:ext cx="360" cy="360"/>
            </p14:xfrm>
          </p:contentPart>
        </mc:Choice>
        <mc:Fallback xmlns="">
          <p:pic>
            <p:nvPicPr>
              <p:cNvPr id="20" name="Ink 19">
                <a:extLst>
                  <a:ext uri="{FF2B5EF4-FFF2-40B4-BE49-F238E27FC236}">
                    <a16:creationId xmlns:a16="http://schemas.microsoft.com/office/drawing/2014/main" id="{5D3DAA13-4D3B-DD96-A68A-783BFDE1D675}"/>
                  </a:ext>
                </a:extLst>
              </p:cNvPr>
              <p:cNvPicPr/>
              <p:nvPr/>
            </p:nvPicPr>
            <p:blipFill>
              <a:blip r:embed="rId6"/>
              <a:stretch>
                <a:fillRect/>
              </a:stretch>
            </p:blipFill>
            <p:spPr>
              <a:xfrm>
                <a:off x="6660466" y="2634311"/>
                <a:ext cx="126000" cy="756000"/>
              </a:xfrm>
              <a:prstGeom prst="rect">
                <a:avLst/>
              </a:prstGeom>
            </p:spPr>
          </p:pic>
        </mc:Fallback>
      </mc:AlternateContent>
      <p:sp>
        <p:nvSpPr>
          <p:cNvPr id="2" name="TextBox 1">
            <a:extLst>
              <a:ext uri="{FF2B5EF4-FFF2-40B4-BE49-F238E27FC236}">
                <a16:creationId xmlns:a16="http://schemas.microsoft.com/office/drawing/2014/main" id="{843218EB-E2C5-9A83-C9DA-507F82C2796C}"/>
              </a:ext>
            </a:extLst>
          </p:cNvPr>
          <p:cNvSpPr txBox="1"/>
          <p:nvPr/>
        </p:nvSpPr>
        <p:spPr>
          <a:xfrm>
            <a:off x="552450" y="1409700"/>
            <a:ext cx="6167416" cy="4708981"/>
          </a:xfrm>
          <a:prstGeom prst="rect">
            <a:avLst/>
          </a:prstGeom>
          <a:noFill/>
        </p:spPr>
        <p:txBody>
          <a:bodyPr wrap="square" rtlCol="0">
            <a:spAutoFit/>
          </a:bodyPr>
          <a:lstStyle/>
          <a:p>
            <a:pPr algn="l" fontAlgn="base"/>
            <a:r>
              <a:rPr lang="en-US" sz="2400" b="1" i="0" dirty="0">
                <a:solidFill>
                  <a:srgbClr val="161616"/>
                </a:solidFill>
                <a:effectLst/>
                <a:latin typeface="Calibri    "/>
              </a:rPr>
              <a:t>IBM COGNOS ANALYTICS</a:t>
            </a:r>
          </a:p>
          <a:p>
            <a:pPr algn="l" fontAlgn="base"/>
            <a:endParaRPr lang="en-US" sz="2400" b="1" dirty="0">
              <a:solidFill>
                <a:srgbClr val="161616"/>
              </a:solidFill>
              <a:latin typeface="Calibri    "/>
            </a:endParaRPr>
          </a:p>
          <a:p>
            <a:pPr algn="l" fontAlgn="base"/>
            <a:r>
              <a:rPr lang="en-US" b="0" i="0" dirty="0">
                <a:solidFill>
                  <a:srgbClr val="161616"/>
                </a:solidFill>
                <a:effectLst/>
                <a:latin typeface="IBM Plex Sans" panose="020B0503050203000203" pitchFamily="34" charset="0"/>
              </a:rPr>
              <a:t>IBM Consulting works with you to create a strategy and build out your ideal data estate, regardless of technology investments. Our end-to-end data consulting services help align your data strategy to a go forward architecture, with considerations for governance and autonomous management built in. We embed the power of data across critical workflows, adding AI and automation at specific points of impact.</a:t>
            </a:r>
          </a:p>
          <a:p>
            <a:pPr algn="l" fontAlgn="base"/>
            <a:r>
              <a:rPr lang="en-US" b="0" i="0" dirty="0">
                <a:solidFill>
                  <a:srgbClr val="161616"/>
                </a:solidFill>
                <a:effectLst/>
                <a:latin typeface="IBM Plex Sans" panose="020B0503050203000203" pitchFamily="34" charset="0"/>
              </a:rPr>
              <a:t>We bring processing and data storage closer to where it is needed, improving the experience, overall agility and business performance. Our data analytics, AI, and industry experts work together, across a diverse partner ecosystem, to simplify the complex and solve your specific data challenges securely, at scale.</a:t>
            </a:r>
          </a:p>
        </p:txBody>
      </p:sp>
      <p:pic>
        <p:nvPicPr>
          <p:cNvPr id="5" name="Picture 4">
            <a:extLst>
              <a:ext uri="{FF2B5EF4-FFF2-40B4-BE49-F238E27FC236}">
                <a16:creationId xmlns:a16="http://schemas.microsoft.com/office/drawing/2014/main" id="{7FBE93EF-039A-FE21-91BC-7CBFE0F3971C}"/>
              </a:ext>
            </a:extLst>
          </p:cNvPr>
          <p:cNvPicPr>
            <a:picLocks noChangeAspect="1"/>
          </p:cNvPicPr>
          <p:nvPr/>
        </p:nvPicPr>
        <p:blipFill>
          <a:blip r:embed="rId7"/>
          <a:stretch>
            <a:fillRect/>
          </a:stretch>
        </p:blipFill>
        <p:spPr>
          <a:xfrm>
            <a:off x="6856412" y="2270581"/>
            <a:ext cx="6848702" cy="3848100"/>
          </a:xfrm>
          <a:prstGeom prst="rect">
            <a:avLst/>
          </a:prstGeom>
        </p:spPr>
      </p:pic>
    </p:spTree>
    <p:extLst>
      <p:ext uri="{BB962C8B-B14F-4D97-AF65-F5344CB8AC3E}">
        <p14:creationId xmlns:p14="http://schemas.microsoft.com/office/powerpoint/2010/main" val="66147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US"/>
          </a:p>
        </p:txBody>
      </p:sp>
      <p:sp>
        <p:nvSpPr>
          <p:cNvPr id="4" name="Text 2"/>
          <p:cNvSpPr/>
          <p:nvPr/>
        </p:nvSpPr>
        <p:spPr>
          <a:xfrm>
            <a:off x="2037993" y="2140387"/>
            <a:ext cx="9248061"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Unlocking Insights with IBM Cognos</a:t>
            </a:r>
            <a:endParaRPr lang="en-US" sz="4374" dirty="0"/>
          </a:p>
        </p:txBody>
      </p:sp>
      <p:sp>
        <p:nvSpPr>
          <p:cNvPr id="5" name="Shape 3"/>
          <p:cNvSpPr/>
          <p:nvPr/>
        </p:nvSpPr>
        <p:spPr>
          <a:xfrm>
            <a:off x="1802011" y="3285068"/>
            <a:ext cx="3370064" cy="2871469"/>
          </a:xfrm>
          <a:prstGeom prst="roundRect">
            <a:avLst>
              <a:gd name="adj" fmla="val 3558"/>
            </a:avLst>
          </a:prstGeom>
          <a:solidFill>
            <a:srgbClr val="DADBF1"/>
          </a:solidFill>
          <a:ln w="13811">
            <a:solidFill>
              <a:srgbClr val="B5B7E3"/>
            </a:solidFill>
            <a:prstDash val="solid"/>
          </a:ln>
        </p:spPr>
        <p:txBody>
          <a:bodyPr/>
          <a:lstStyle/>
          <a:p>
            <a:endParaRPr lang="en-US"/>
          </a:p>
        </p:txBody>
      </p:sp>
      <p:sp>
        <p:nvSpPr>
          <p:cNvPr id="6" name="Text 4"/>
          <p:cNvSpPr/>
          <p:nvPr/>
        </p:nvSpPr>
        <p:spPr>
          <a:xfrm>
            <a:off x="2273975" y="3515082"/>
            <a:ext cx="2554486"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Real-Time Analytics</a:t>
            </a:r>
            <a:endParaRPr lang="en-US" sz="2187" dirty="0"/>
          </a:p>
        </p:txBody>
      </p:sp>
      <p:sp>
        <p:nvSpPr>
          <p:cNvPr id="7" name="Text 5"/>
          <p:cNvSpPr/>
          <p:nvPr/>
        </p:nvSpPr>
        <p:spPr>
          <a:xfrm>
            <a:off x="2273975" y="4084439"/>
            <a:ext cx="2898100"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Monitor and analyze data in real-time to make informed decisions instantly.</a:t>
            </a:r>
            <a:endParaRPr lang="en-US" sz="1750" dirty="0"/>
          </a:p>
        </p:txBody>
      </p:sp>
      <p:sp>
        <p:nvSpPr>
          <p:cNvPr id="8" name="Shape 6"/>
          <p:cNvSpPr/>
          <p:nvPr/>
        </p:nvSpPr>
        <p:spPr>
          <a:xfrm>
            <a:off x="5630228" y="3279100"/>
            <a:ext cx="3370064" cy="2810113"/>
          </a:xfrm>
          <a:prstGeom prst="roundRect">
            <a:avLst>
              <a:gd name="adj" fmla="val 3558"/>
            </a:avLst>
          </a:prstGeom>
          <a:solidFill>
            <a:srgbClr val="DADBF1"/>
          </a:solidFill>
          <a:ln w="13811">
            <a:solidFill>
              <a:srgbClr val="B5B7E3"/>
            </a:solidFill>
            <a:prstDash val="solid"/>
          </a:ln>
        </p:spPr>
        <p:txBody>
          <a:bodyPr/>
          <a:lstStyle/>
          <a:p>
            <a:endParaRPr lang="en-US"/>
          </a:p>
        </p:txBody>
      </p:sp>
      <p:sp>
        <p:nvSpPr>
          <p:cNvPr id="9" name="Text 7"/>
          <p:cNvSpPr/>
          <p:nvPr/>
        </p:nvSpPr>
        <p:spPr>
          <a:xfrm>
            <a:off x="5866209" y="3515082"/>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Self-Service Capabilities</a:t>
            </a:r>
            <a:endParaRPr lang="en-US" sz="2187" dirty="0"/>
          </a:p>
        </p:txBody>
      </p:sp>
      <p:sp>
        <p:nvSpPr>
          <p:cNvPr id="10" name="Text 8"/>
          <p:cNvSpPr/>
          <p:nvPr/>
        </p:nvSpPr>
        <p:spPr>
          <a:xfrm>
            <a:off x="5866209" y="4431625"/>
            <a:ext cx="2898100"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Empower users with self-service features, enabling them to explore and visualize data on their own.</a:t>
            </a:r>
            <a:endParaRPr lang="en-US" sz="1750" dirty="0"/>
          </a:p>
        </p:txBody>
      </p:sp>
      <p:sp>
        <p:nvSpPr>
          <p:cNvPr id="11" name="Shape 9"/>
          <p:cNvSpPr/>
          <p:nvPr/>
        </p:nvSpPr>
        <p:spPr>
          <a:xfrm>
            <a:off x="9222462" y="3279100"/>
            <a:ext cx="3370064" cy="2810113"/>
          </a:xfrm>
          <a:prstGeom prst="roundRect">
            <a:avLst>
              <a:gd name="adj" fmla="val 3558"/>
            </a:avLst>
          </a:prstGeom>
          <a:solidFill>
            <a:srgbClr val="DADBF1"/>
          </a:solidFill>
          <a:ln w="13811">
            <a:solidFill>
              <a:srgbClr val="B5B7E3"/>
            </a:solidFill>
            <a:prstDash val="solid"/>
          </a:ln>
        </p:spPr>
        <p:txBody>
          <a:bodyPr/>
          <a:lstStyle/>
          <a:p>
            <a:endParaRPr lang="en-US"/>
          </a:p>
        </p:txBody>
      </p:sp>
      <p:sp>
        <p:nvSpPr>
          <p:cNvPr id="12" name="Text 10"/>
          <p:cNvSpPr/>
          <p:nvPr/>
        </p:nvSpPr>
        <p:spPr>
          <a:xfrm>
            <a:off x="9458444" y="3515082"/>
            <a:ext cx="2850952"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Advanced Forecasting</a:t>
            </a:r>
            <a:endParaRPr lang="en-US" sz="2187" dirty="0"/>
          </a:p>
        </p:txBody>
      </p:sp>
      <p:sp>
        <p:nvSpPr>
          <p:cNvPr id="13" name="Text 11"/>
          <p:cNvSpPr/>
          <p:nvPr/>
        </p:nvSpPr>
        <p:spPr>
          <a:xfrm>
            <a:off x="9458444" y="4084439"/>
            <a:ext cx="2898100"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Utilize predictive analytics to identify future trends and opportunities.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1C94B1-FAB3-87A4-30A6-C28A192E6643}"/>
              </a:ext>
            </a:extLst>
          </p:cNvPr>
          <p:cNvSpPr txBox="1"/>
          <p:nvPr/>
        </p:nvSpPr>
        <p:spPr>
          <a:xfrm>
            <a:off x="742950" y="2266950"/>
            <a:ext cx="12563475" cy="2585323"/>
          </a:xfrm>
          <a:prstGeom prst="rect">
            <a:avLst/>
          </a:prstGeom>
          <a:noFill/>
        </p:spPr>
        <p:txBody>
          <a:bodyPr wrap="square">
            <a:spAutoFit/>
          </a:bodyPr>
          <a:lstStyle/>
          <a:p>
            <a:r>
              <a:rPr lang="en-US" b="0" i="0" dirty="0">
                <a:solidFill>
                  <a:srgbClr val="51565E"/>
                </a:solidFill>
                <a:effectLst/>
                <a:latin typeface="Calibri  "/>
              </a:rPr>
              <a:t>This Data Science course, in collaboration with IBM, accelerates your career in Data Science and provides you with the world-class training and skills required to become successful in this field. This course offers extensive training on the most in-demand Data Science and Machine Learning skills with hands-on exposure to key tools and technologies, including Python, R, Tableau, and concepts of Machine Learning. Become a Data Scientist by diving deep into the nuances of data interpretation, mastering technologies like Machine Learning, and mastering powerful programming skills to take your career in Data Science to the next level.</a:t>
            </a:r>
            <a:br>
              <a:rPr lang="en-US" b="0" i="0" dirty="0">
                <a:solidFill>
                  <a:srgbClr val="51565E"/>
                </a:solidFill>
                <a:effectLst/>
                <a:latin typeface="Calibri  "/>
              </a:rPr>
            </a:br>
            <a:r>
              <a:rPr lang="en-US" b="0" i="0" dirty="0">
                <a:solidFill>
                  <a:srgbClr val="51565E"/>
                </a:solidFill>
                <a:effectLst/>
                <a:latin typeface="Calibri  "/>
              </a:rPr>
              <a:t> </a:t>
            </a:r>
          </a:p>
          <a:p>
            <a:r>
              <a:rPr lang="en-US" b="0" i="0" dirty="0">
                <a:solidFill>
                  <a:srgbClr val="51565E"/>
                </a:solidFill>
                <a:effectLst/>
                <a:latin typeface="Calibri  "/>
              </a:rPr>
              <a:t>This joint partnership between</a:t>
            </a:r>
            <a:r>
              <a:rPr lang="en-US" b="0" i="0" dirty="0">
                <a:effectLst/>
                <a:latin typeface="Calibri  "/>
              </a:rPr>
              <a:t> </a:t>
            </a:r>
            <a:r>
              <a:rPr lang="en-US" b="0" i="0" dirty="0" err="1">
                <a:effectLst/>
                <a:latin typeface="Calibri  "/>
              </a:rPr>
              <a:t>Simplilearn</a:t>
            </a:r>
            <a:r>
              <a:rPr lang="en-US" b="0" i="0" dirty="0">
                <a:effectLst/>
                <a:latin typeface="Calibri  "/>
              </a:rPr>
              <a:t> </a:t>
            </a:r>
            <a:r>
              <a:rPr lang="en-US" b="0" i="0" dirty="0">
                <a:solidFill>
                  <a:srgbClr val="51565E"/>
                </a:solidFill>
                <a:effectLst/>
                <a:latin typeface="Calibri  "/>
              </a:rPr>
              <a:t>and IBM introduces students to an integrated blended learning approach, making them experts in data science. This Data Science course, in collaboration with IBM, will help students become industry-ready for top data scientist job roles</a:t>
            </a:r>
          </a:p>
        </p:txBody>
      </p:sp>
      <p:sp>
        <p:nvSpPr>
          <p:cNvPr id="4" name="TextBox 3">
            <a:extLst>
              <a:ext uri="{FF2B5EF4-FFF2-40B4-BE49-F238E27FC236}">
                <a16:creationId xmlns:a16="http://schemas.microsoft.com/office/drawing/2014/main" id="{301ABDB2-1424-563A-F878-117B4E3D7896}"/>
              </a:ext>
            </a:extLst>
          </p:cNvPr>
          <p:cNvSpPr txBox="1"/>
          <p:nvPr/>
        </p:nvSpPr>
        <p:spPr>
          <a:xfrm>
            <a:off x="742950" y="1428751"/>
            <a:ext cx="7800975" cy="461665"/>
          </a:xfrm>
          <a:prstGeom prst="rect">
            <a:avLst/>
          </a:prstGeom>
          <a:noFill/>
        </p:spPr>
        <p:txBody>
          <a:bodyPr wrap="square" rtlCol="0">
            <a:spAutoFit/>
          </a:bodyPr>
          <a:lstStyle/>
          <a:p>
            <a:r>
              <a:rPr lang="en-IN" sz="2400" b="1" dirty="0"/>
              <a:t>Data Science with Python</a:t>
            </a:r>
          </a:p>
        </p:txBody>
      </p:sp>
    </p:spTree>
    <p:extLst>
      <p:ext uri="{BB962C8B-B14F-4D97-AF65-F5344CB8AC3E}">
        <p14:creationId xmlns:p14="http://schemas.microsoft.com/office/powerpoint/2010/main" val="284603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6779CD-AAE0-B695-B821-2AD6BC3D0DC4}"/>
              </a:ext>
            </a:extLst>
          </p:cNvPr>
          <p:cNvSpPr txBox="1"/>
          <p:nvPr/>
        </p:nvSpPr>
        <p:spPr>
          <a:xfrm>
            <a:off x="495300" y="857250"/>
            <a:ext cx="11315700" cy="2769989"/>
          </a:xfrm>
          <a:prstGeom prst="rect">
            <a:avLst/>
          </a:prstGeom>
          <a:noFill/>
        </p:spPr>
        <p:txBody>
          <a:bodyPr wrap="square" rtlCol="0">
            <a:spAutoFit/>
          </a:bodyPr>
          <a:lstStyle/>
          <a:p>
            <a:r>
              <a:rPr lang="en-IN" sz="2400" dirty="0">
                <a:latin typeface="Calibri  "/>
              </a:rPr>
              <a:t>Data Collection:</a:t>
            </a:r>
          </a:p>
          <a:p>
            <a:endParaRPr lang="en-IN" sz="2400" dirty="0">
              <a:latin typeface="Calibri  "/>
            </a:endParaRPr>
          </a:p>
          <a:p>
            <a:r>
              <a:rPr lang="en-US" dirty="0">
                <a:latin typeface="Calibri  "/>
              </a:rPr>
              <a:t>Data Collection </a:t>
            </a:r>
            <a:r>
              <a:rPr lang="en-US" b="0" i="0" dirty="0">
                <a:effectLst/>
                <a:latin typeface="Calibri  "/>
              </a:rPr>
              <a:t>is the process of gathering and measuring information on variables of interest, in an established systematic fashion that enables one to answer stated research questions, test hypotheses, and evaluate outcomes. The data collection component of research is common to all fields of study including physical and social sciences, humanities, business, etc. While methods vary by discipline, the emphasis on ensuring accurate and honest collection remains the same.</a:t>
            </a:r>
          </a:p>
          <a:p>
            <a:r>
              <a:rPr lang="en-US" dirty="0">
                <a:latin typeface="Calibri  "/>
              </a:rPr>
              <a:t>The Product Sales Analysis dataset is collected from Kaggle Website</a:t>
            </a:r>
            <a:endParaRPr lang="en-IN" dirty="0">
              <a:latin typeface="Calibri  "/>
            </a:endParaRPr>
          </a:p>
          <a:p>
            <a:endParaRPr lang="en-IN" dirty="0">
              <a:latin typeface="Calibri  "/>
            </a:endParaRPr>
          </a:p>
        </p:txBody>
      </p:sp>
      <p:pic>
        <p:nvPicPr>
          <p:cNvPr id="4" name="Picture 3">
            <a:extLst>
              <a:ext uri="{FF2B5EF4-FFF2-40B4-BE49-F238E27FC236}">
                <a16:creationId xmlns:a16="http://schemas.microsoft.com/office/drawing/2014/main" id="{C434B841-3B96-93AC-3499-E3154A498859}"/>
              </a:ext>
            </a:extLst>
          </p:cNvPr>
          <p:cNvPicPr>
            <a:picLocks noChangeAspect="1"/>
          </p:cNvPicPr>
          <p:nvPr/>
        </p:nvPicPr>
        <p:blipFill rotWithShape="1">
          <a:blip r:embed="rId2"/>
          <a:srcRect l="3386" t="10417" r="912" b="10417"/>
          <a:stretch/>
        </p:blipFill>
        <p:spPr>
          <a:xfrm>
            <a:off x="666750" y="4030593"/>
            <a:ext cx="8096250" cy="3341758"/>
          </a:xfrm>
          <a:prstGeom prst="rect">
            <a:avLst/>
          </a:prstGeom>
        </p:spPr>
      </p:pic>
    </p:spTree>
    <p:extLst>
      <p:ext uri="{BB962C8B-B14F-4D97-AF65-F5344CB8AC3E}">
        <p14:creationId xmlns:p14="http://schemas.microsoft.com/office/powerpoint/2010/main" val="1951232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1103</Words>
  <Application>Microsoft Office PowerPoint</Application>
  <PresentationFormat>Custom</PresentationFormat>
  <Paragraphs>77</Paragraphs>
  <Slides>14</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__Source_Sans_3_f9cc9d</vt:lpstr>
      <vt:lpstr>Arial</vt:lpstr>
      <vt:lpstr>Bahnschrift Light</vt:lpstr>
      <vt:lpstr>Calibri</vt:lpstr>
      <vt:lpstr>Calibri </vt:lpstr>
      <vt:lpstr>Calibri  </vt:lpstr>
      <vt:lpstr>Calibri   </vt:lpstr>
      <vt:lpstr>Calibri    </vt:lpstr>
      <vt:lpstr>Google Sans</vt:lpstr>
      <vt:lpstr>IBM Plex Sans</vt:lpstr>
      <vt:lpstr>Inter</vt:lpstr>
      <vt:lpstr>Nunito</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CSE-LAB1-S28</cp:lastModifiedBy>
  <cp:revision>9</cp:revision>
  <dcterms:created xsi:type="dcterms:W3CDTF">2023-10-17T08:20:37Z</dcterms:created>
  <dcterms:modified xsi:type="dcterms:W3CDTF">2023-11-01T09:29:14Z</dcterms:modified>
</cp:coreProperties>
</file>