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4" r:id="rId4"/>
  </p:sldMasterIdLst>
  <p:notesMasterIdLst>
    <p:notesMasterId r:id="rId20"/>
  </p:notesMasterIdLst>
  <p:handoutMasterIdLst>
    <p:handoutMasterId r:id="rId21"/>
  </p:handoutMasterIdLst>
  <p:sldIdLst>
    <p:sldId id="256" r:id="rId5"/>
    <p:sldId id="257" r:id="rId6"/>
    <p:sldId id="258" r:id="rId7"/>
    <p:sldId id="259" r:id="rId8"/>
    <p:sldId id="260" r:id="rId9"/>
    <p:sldId id="262" r:id="rId10"/>
    <p:sldId id="263" r:id="rId11"/>
    <p:sldId id="264" r:id="rId12"/>
    <p:sldId id="265" r:id="rId13"/>
    <p:sldId id="266" r:id="rId14"/>
    <p:sldId id="267" r:id="rId15"/>
    <p:sldId id="268" r:id="rId16"/>
    <p:sldId id="269" r:id="rId17"/>
    <p:sldId id="272"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4416C1A-4831-4966-9170-33DD766D8924}">
          <p14:sldIdLst>
            <p14:sldId id="256"/>
            <p14:sldId id="257"/>
            <p14:sldId id="258"/>
            <p14:sldId id="259"/>
            <p14:sldId id="260"/>
            <p14:sldId id="262"/>
            <p14:sldId id="263"/>
            <p14:sldId id="264"/>
            <p14:sldId id="265"/>
            <p14:sldId id="266"/>
            <p14:sldId id="267"/>
            <p14:sldId id="268"/>
            <p14:sldId id="269"/>
            <p14:sldId id="272"/>
            <p14:sldId id="27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E42"/>
    <a:srgbClr val="E2DED9"/>
    <a:srgbClr val="FDFDFD"/>
    <a:srgbClr val="DEDBD8"/>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PROJECT.xlsx]Sheet1!PivotTable1</c:name>
    <c:fmtId val="2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s>
    <c:plotArea>
      <c:layout>
        <c:manualLayout>
          <c:layoutTarget val="inner"/>
          <c:xMode val="edge"/>
          <c:yMode val="edge"/>
          <c:x val="9.8692038495188095E-2"/>
          <c:y val="0.35485673665791778"/>
          <c:w val="0.56847353455818028"/>
          <c:h val="0.44617198891805193"/>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23</c:v>
                </c:pt>
                <c:pt idx="1">
                  <c:v>33</c:v>
                </c:pt>
                <c:pt idx="2">
                  <c:v>29</c:v>
                </c:pt>
                <c:pt idx="3">
                  <c:v>25</c:v>
                </c:pt>
                <c:pt idx="4">
                  <c:v>28</c:v>
                </c:pt>
                <c:pt idx="5">
                  <c:v>21</c:v>
                </c:pt>
                <c:pt idx="6">
                  <c:v>29</c:v>
                </c:pt>
                <c:pt idx="7">
                  <c:v>25</c:v>
                </c:pt>
                <c:pt idx="8">
                  <c:v>31</c:v>
                </c:pt>
                <c:pt idx="9">
                  <c:v>22</c:v>
                </c:pt>
              </c:numCache>
            </c:numRef>
          </c:val>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Sheet1!$E$3:$E$4</c:f>
              <c:strCache>
                <c:ptCount val="1"/>
                <c:pt idx="0">
                  <c:v>VERY HIGH</c:v>
                </c:pt>
              </c:strCache>
            </c:strRef>
          </c:tx>
          <c:spPr>
            <a:solidFill>
              <a:schemeClr val="accent4"/>
            </a:solidFill>
            <a:ln>
              <a:noFill/>
            </a:ln>
            <a:effectLst/>
          </c:spPr>
          <c:invertIfNegative val="0"/>
          <c:trendline>
            <c:spPr>
              <a:ln w="19050" cap="rnd">
                <a:solidFill>
                  <a:schemeClr val="accent4"/>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ser>
          <c:idx val="4"/>
          <c:order val="4"/>
          <c:tx>
            <c:strRef>
              <c:f>Sheet1!$F$3:$F$4</c:f>
              <c:strCache>
                <c:ptCount val="1"/>
                <c:pt idx="0">
                  <c:v>VERY LOW</c:v>
                </c:pt>
              </c:strCache>
            </c:strRef>
          </c:tx>
          <c:spPr>
            <a:solidFill>
              <a:schemeClr val="accent5"/>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11</c:v>
                </c:pt>
                <c:pt idx="1">
                  <c:v>14</c:v>
                </c:pt>
                <c:pt idx="2">
                  <c:v>12</c:v>
                </c:pt>
                <c:pt idx="3">
                  <c:v>14</c:v>
                </c:pt>
                <c:pt idx="4">
                  <c:v>13</c:v>
                </c:pt>
                <c:pt idx="5">
                  <c:v>12</c:v>
                </c:pt>
                <c:pt idx="6">
                  <c:v>12</c:v>
                </c:pt>
                <c:pt idx="7">
                  <c:v>18</c:v>
                </c:pt>
                <c:pt idx="8">
                  <c:v>14</c:v>
                </c:pt>
                <c:pt idx="9">
                  <c:v>12</c:v>
                </c:pt>
              </c:numCache>
            </c:numRef>
          </c:val>
        </c:ser>
        <c:dLbls>
          <c:showLegendKey val="0"/>
          <c:showVal val="0"/>
          <c:showCatName val="0"/>
          <c:showSerName val="0"/>
          <c:showPercent val="0"/>
          <c:showBubbleSize val="0"/>
        </c:dLbls>
        <c:gapWidth val="219"/>
        <c:axId val="-205872336"/>
        <c:axId val="-205864176"/>
      </c:barChart>
      <c:catAx>
        <c:axId val="-205872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864176"/>
        <c:crosses val="autoZero"/>
        <c:auto val="1"/>
        <c:lblAlgn val="ctr"/>
        <c:lblOffset val="100"/>
        <c:noMultiLvlLbl val="0"/>
      </c:catAx>
      <c:valAx>
        <c:axId val="-205864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87233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PROJECT.xlsx]Sheet1!PivotTable1</c:name>
    <c:fmtId val="22"/>
  </c:pivotSource>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marker>
          <c:symbol val="none"/>
        </c:marker>
      </c:pivotFmt>
      <c:pivotFmt>
        <c:idx val="3"/>
        <c:spPr>
          <a:solidFill>
            <a:schemeClr val="accent1"/>
          </a:solidFill>
          <a:ln w="19050">
            <a:solidFill>
              <a:schemeClr val="lt1"/>
            </a:solidFill>
          </a:ln>
          <a:effectLst/>
        </c:spPr>
        <c:marker>
          <c:symbol val="none"/>
        </c:marker>
      </c:pivotFmt>
      <c:pivotFmt>
        <c:idx val="4"/>
        <c:spPr>
          <a:solidFill>
            <a:schemeClr val="accent1"/>
          </a:solidFill>
          <a:ln w="19050">
            <a:solidFill>
              <a:schemeClr val="lt1"/>
            </a:solidFill>
          </a:ln>
          <a:effectLst/>
        </c:spPr>
        <c:marker>
          <c:symbol val="none"/>
        </c:marker>
      </c:pivotFmt>
      <c:pivotFmt>
        <c:idx val="5"/>
        <c:spPr>
          <a:solidFill>
            <a:schemeClr val="accent1"/>
          </a:solidFill>
          <a:ln w="19050">
            <a:solidFill>
              <a:schemeClr val="lt1"/>
            </a:solidFill>
          </a:ln>
          <a:effectLst/>
        </c:spPr>
        <c:marker>
          <c:symbol val="none"/>
        </c:marke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Sheet1!$B$3:$B$4</c:f>
              <c:strCache>
                <c:ptCount val="1"/>
                <c:pt idx="0">
                  <c:v>HIGH</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Sheet1!$C$3:$C$4</c:f>
              <c:strCache>
                <c:ptCount val="1"/>
                <c:pt idx="0">
                  <c:v>LOW</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23</c:v>
                </c:pt>
                <c:pt idx="1">
                  <c:v>33</c:v>
                </c:pt>
                <c:pt idx="2">
                  <c:v>29</c:v>
                </c:pt>
                <c:pt idx="3">
                  <c:v>25</c:v>
                </c:pt>
                <c:pt idx="4">
                  <c:v>28</c:v>
                </c:pt>
                <c:pt idx="5">
                  <c:v>21</c:v>
                </c:pt>
                <c:pt idx="6">
                  <c:v>29</c:v>
                </c:pt>
                <c:pt idx="7">
                  <c:v>25</c:v>
                </c:pt>
                <c:pt idx="8">
                  <c:v>31</c:v>
                </c:pt>
                <c:pt idx="9">
                  <c:v>22</c:v>
                </c:pt>
              </c:numCache>
            </c:numRef>
          </c:val>
        </c:ser>
        <c:ser>
          <c:idx val="2"/>
          <c:order val="2"/>
          <c:tx>
            <c:strRef>
              <c:f>Sheet1!$D$3:$D$4</c:f>
              <c:strCache>
                <c:ptCount val="1"/>
                <c:pt idx="0">
                  <c:v>MED</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Sheet1!$E$3:$E$4</c:f>
              <c:strCache>
                <c:ptCount val="1"/>
                <c:pt idx="0">
                  <c:v>VERY HIGH</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ser>
          <c:idx val="4"/>
          <c:order val="4"/>
          <c:tx>
            <c:strRef>
              <c:f>Sheet1!$F$3:$F$4</c:f>
              <c:strCache>
                <c:ptCount val="1"/>
                <c:pt idx="0">
                  <c:v>VERY LOW</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11</c:v>
                </c:pt>
                <c:pt idx="1">
                  <c:v>14</c:v>
                </c:pt>
                <c:pt idx="2">
                  <c:v>12</c:v>
                </c:pt>
                <c:pt idx="3">
                  <c:v>14</c:v>
                </c:pt>
                <c:pt idx="4">
                  <c:v>13</c:v>
                </c:pt>
                <c:pt idx="5">
                  <c:v>12</c:v>
                </c:pt>
                <c:pt idx="6">
                  <c:v>12</c:v>
                </c:pt>
                <c:pt idx="7">
                  <c:v>18</c:v>
                </c:pt>
                <c:pt idx="8">
                  <c:v>14</c:v>
                </c:pt>
                <c:pt idx="9">
                  <c:v>12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1AD81DDF-98D4-498E-A94D-DDD7A807AD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6391BFCE-55A1-4C09-B4B5-9359AD6F4D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E4FA28-26D5-4BDF-9A75-C27596ADE055}" type="datetimeFigureOut">
              <a:rPr lang="en-US" smtClean="0"/>
              <a:t>9/1/2024</a:t>
            </a:fld>
            <a:endParaRPr lang="en-US" dirty="0"/>
          </a:p>
        </p:txBody>
      </p:sp>
      <p:sp>
        <p:nvSpPr>
          <p:cNvPr id="4" name="Footer Placeholder 3">
            <a:extLst>
              <a:ext uri="{FF2B5EF4-FFF2-40B4-BE49-F238E27FC236}">
                <a16:creationId xmlns:a16="http://schemas.microsoft.com/office/drawing/2014/main" xmlns="" id="{4BEEB1F3-97EE-4F0D-B402-E34820EC6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A054877F-A04A-4D6A-A0A8-95CC6E2D2A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507CFE-5866-4B40-8953-42375E9B5DB3}" type="slidenum">
              <a:rPr lang="en-US" smtClean="0"/>
              <a:t>‹#›</a:t>
            </a:fld>
            <a:endParaRPr lang="en-US" dirty="0"/>
          </a:p>
        </p:txBody>
      </p:sp>
    </p:spTree>
    <p:extLst>
      <p:ext uri="{BB962C8B-B14F-4D97-AF65-F5344CB8AC3E}">
        <p14:creationId xmlns:p14="http://schemas.microsoft.com/office/powerpoint/2010/main" val="1955250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FE1D6F-8584-4A53-833D-DCA47225B220}" type="datetimeFigureOut">
              <a:rPr lang="en-US" smtClean="0"/>
              <a:t>9/1/2024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3874D-A20A-4B3E-9C12-F524953D5B76}" type="slidenum">
              <a:rPr lang="en-US" smtClean="0"/>
              <a:t>‹#›</a:t>
            </a:fld>
            <a:endParaRPr lang="en-US" dirty="0"/>
          </a:p>
        </p:txBody>
      </p:sp>
    </p:spTree>
    <p:extLst>
      <p:ext uri="{BB962C8B-B14F-4D97-AF65-F5344CB8AC3E}">
        <p14:creationId xmlns:p14="http://schemas.microsoft.com/office/powerpoint/2010/main" val="2285305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7464" y="802298"/>
            <a:ext cx="8637073" cy="2541431"/>
          </a:xfrm>
        </p:spPr>
        <p:txBody>
          <a:bodyPr bIns="0" anchor="b">
            <a:normAutofit/>
          </a:bodyPr>
          <a:lstStyle>
            <a:lvl1pPr algn="l">
              <a:defRPr sz="6600"/>
            </a:lvl1pPr>
          </a:lstStyle>
          <a:p>
            <a:r>
              <a:rPr lang="en-US" noProof="0" smtClean="0"/>
              <a:t>Click to edit Master title style</a:t>
            </a:r>
            <a:endParaRPr lang="en-US" noProof="0"/>
          </a:p>
        </p:txBody>
      </p:sp>
      <p:sp>
        <p:nvSpPr>
          <p:cNvPr id="3" name="Subtitle 2"/>
          <p:cNvSpPr>
            <a:spLocks noGrp="1"/>
          </p:cNvSpPr>
          <p:nvPr>
            <p:ph type="subTitle" idx="1"/>
          </p:nvPr>
        </p:nvSpPr>
        <p:spPr>
          <a:xfrm>
            <a:off x="1777464"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6913821" y="6370429"/>
            <a:ext cx="3500715" cy="309201"/>
          </a:xfrm>
        </p:spPr>
        <p:txBody>
          <a:bodyPr/>
          <a:lstStyle/>
          <a:p>
            <a:fld id="{2D202488-4139-4052-B998-251C9C912739}" type="datetimeFigureOut">
              <a:rPr lang="en-US" noProof="0" smtClean="0"/>
              <a:t>9/1/2024</a:t>
            </a:fld>
            <a:endParaRPr lang="en-US" noProof="0" dirty="0"/>
          </a:p>
        </p:txBody>
      </p:sp>
      <p:sp>
        <p:nvSpPr>
          <p:cNvPr id="5" name="Footer Placeholder 4"/>
          <p:cNvSpPr>
            <a:spLocks noGrp="1"/>
          </p:cNvSpPr>
          <p:nvPr>
            <p:ph type="ftr" sz="quarter" idx="11"/>
          </p:nvPr>
        </p:nvSpPr>
        <p:spPr>
          <a:xfrm>
            <a:off x="1777464" y="6370430"/>
            <a:ext cx="4973915" cy="309201"/>
          </a:xfrm>
        </p:spPr>
        <p:txBody>
          <a:bodyPr/>
          <a:lstStyle/>
          <a:p>
            <a:r>
              <a:rPr lang="en-US" noProof="0" dirty="0"/>
              <a:t>Add Footer Here</a:t>
            </a:r>
          </a:p>
        </p:txBody>
      </p:sp>
      <p:cxnSp>
        <p:nvCxnSpPr>
          <p:cNvPr id="15" name="Straight Connector 14"/>
          <p:cNvCxnSpPr/>
          <p:nvPr/>
        </p:nvCxnSpPr>
        <p:spPr>
          <a:xfrm>
            <a:off x="1777464"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6400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Gallery ">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0394" y="3128470"/>
            <a:ext cx="3024000" cy="1906565"/>
          </a:xfrm>
        </p:spPr>
        <p:txBody>
          <a:bodyPr anchor="ct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7873638" y="5144980"/>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9/1/2024</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xmlns=""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Content Placeholder 2">
            <a:extLst>
              <a:ext uri="{FF2B5EF4-FFF2-40B4-BE49-F238E27FC236}">
                <a16:creationId xmlns:a16="http://schemas.microsoft.com/office/drawing/2014/main" xmlns="" id="{9DE9A20D-024F-4A17-9B20-526AA4037253}"/>
              </a:ext>
            </a:extLst>
          </p:cNvPr>
          <p:cNvSpPr>
            <a:spLocks noGrp="1"/>
          </p:cNvSpPr>
          <p:nvPr>
            <p:ph idx="12"/>
          </p:nvPr>
        </p:nvSpPr>
        <p:spPr>
          <a:xfrm>
            <a:off x="4602108" y="3128470"/>
            <a:ext cx="3024000" cy="1906565"/>
          </a:xfrm>
        </p:spPr>
        <p:txBody>
          <a:bodyPr anchor="ct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Content Placeholder 2">
            <a:extLst>
              <a:ext uri="{FF2B5EF4-FFF2-40B4-BE49-F238E27FC236}">
                <a16:creationId xmlns:a16="http://schemas.microsoft.com/office/drawing/2014/main" xmlns="" id="{37D8F60F-F9DD-4AAC-BF28-C004CCDF2D69}"/>
              </a:ext>
            </a:extLst>
          </p:cNvPr>
          <p:cNvSpPr>
            <a:spLocks noGrp="1"/>
          </p:cNvSpPr>
          <p:nvPr>
            <p:ph idx="13"/>
          </p:nvPr>
        </p:nvSpPr>
        <p:spPr>
          <a:xfrm>
            <a:off x="7873638" y="3128470"/>
            <a:ext cx="3024000" cy="1906565"/>
          </a:xfrm>
        </p:spPr>
        <p:txBody>
          <a:bodyPr anchor="ct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1" name="Text Placeholder 3">
            <a:extLst>
              <a:ext uri="{FF2B5EF4-FFF2-40B4-BE49-F238E27FC236}">
                <a16:creationId xmlns:a16="http://schemas.microsoft.com/office/drawing/2014/main" xmlns="" id="{8F09FDD8-5B1C-4AAA-8EEC-0A77C9E477D1}"/>
              </a:ext>
            </a:extLst>
          </p:cNvPr>
          <p:cNvSpPr>
            <a:spLocks noGrp="1"/>
          </p:cNvSpPr>
          <p:nvPr>
            <p:ph type="body" sz="half" idx="14"/>
          </p:nvPr>
        </p:nvSpPr>
        <p:spPr>
          <a:xfrm>
            <a:off x="4595889" y="5144979"/>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2" name="Text Placeholder 3">
            <a:extLst>
              <a:ext uri="{FF2B5EF4-FFF2-40B4-BE49-F238E27FC236}">
                <a16:creationId xmlns:a16="http://schemas.microsoft.com/office/drawing/2014/main" xmlns="" id="{E6DF0B7E-E17E-4875-966D-4DE67F755B71}"/>
              </a:ext>
            </a:extLst>
          </p:cNvPr>
          <p:cNvSpPr>
            <a:spLocks noGrp="1"/>
          </p:cNvSpPr>
          <p:nvPr>
            <p:ph type="body" sz="half" idx="15"/>
          </p:nvPr>
        </p:nvSpPr>
        <p:spPr>
          <a:xfrm>
            <a:off x="1306587" y="5144978"/>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cxnSp>
        <p:nvCxnSpPr>
          <p:cNvPr id="13" name="Straight Connector 12">
            <a:extLst>
              <a:ext uri="{FF2B5EF4-FFF2-40B4-BE49-F238E27FC236}">
                <a16:creationId xmlns:a16="http://schemas.microsoft.com/office/drawing/2014/main" xmlns="" id="{5685D963-B130-47E9-AFCC-AEBED2B1155B}"/>
              </a:ext>
            </a:extLst>
          </p:cNvPr>
          <p:cNvCxnSpPr>
            <a:cxnSpLocks/>
          </p:cNvCxnSpPr>
          <p:nvPr userDrawn="1"/>
        </p:nvCxnSpPr>
        <p:spPr>
          <a:xfrm>
            <a:off x="448407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xmlns="" id="{2FA9B6CF-713A-4942-BE35-A61AFCDDFD3D}"/>
              </a:ext>
            </a:extLst>
          </p:cNvPr>
          <p:cNvCxnSpPr>
            <a:cxnSpLocks/>
          </p:cNvCxnSpPr>
          <p:nvPr userDrawn="1"/>
        </p:nvCxnSpPr>
        <p:spPr>
          <a:xfrm>
            <a:off x="775774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
        <p:nvSpPr>
          <p:cNvPr id="19" name="Text Placeholder 18">
            <a:extLst>
              <a:ext uri="{FF2B5EF4-FFF2-40B4-BE49-F238E27FC236}">
                <a16:creationId xmlns:a16="http://schemas.microsoft.com/office/drawing/2014/main" xmlns="" id="{93809A32-C7A4-4739-994B-BE492F855ACC}"/>
              </a:ext>
            </a:extLst>
          </p:cNvPr>
          <p:cNvSpPr>
            <a:spLocks noGrp="1"/>
          </p:cNvSpPr>
          <p:nvPr>
            <p:ph type="body" sz="quarter" idx="16"/>
          </p:nvPr>
        </p:nvSpPr>
        <p:spPr>
          <a:xfrm>
            <a:off x="1290908" y="1617663"/>
            <a:ext cx="9618391" cy="1336675"/>
          </a:xfrm>
        </p:spPr>
        <p:txBody>
          <a:bodyPr>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Title 6">
            <a:extLst>
              <a:ext uri="{FF2B5EF4-FFF2-40B4-BE49-F238E27FC236}">
                <a16:creationId xmlns:a16="http://schemas.microsoft.com/office/drawing/2014/main" xmlns="" id="{2C1ABD52-D5FE-4FC2-8449-5DA0E52853E1}"/>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2242703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noProof="0" smtClean="0"/>
              <a:t>Click to edit Master title style</a:t>
            </a:r>
            <a:endParaRPr lang="en-US" noProof="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7236069" y="6332578"/>
            <a:ext cx="4315852" cy="320123"/>
          </a:xfrm>
        </p:spPr>
        <p:txBody>
          <a:bodyPr/>
          <a:lstStyle>
            <a:lvl1pPr algn="r">
              <a:defRPr/>
            </a:lvl1pPr>
          </a:lstStyle>
          <a:p>
            <a:fld id="{2D202488-4139-4052-B998-251C9C912739}" type="datetimeFigureOut">
              <a:rPr lang="en-US" noProof="0" smtClean="0"/>
              <a:pPr/>
              <a:t>9/1/2024</a:t>
            </a:fld>
            <a:endParaRPr lang="en-US" noProof="0" dirty="0"/>
          </a:p>
        </p:txBody>
      </p:sp>
      <p:sp>
        <p:nvSpPr>
          <p:cNvPr id="6" name="Footer Placeholder 5"/>
          <p:cNvSpPr>
            <a:spLocks noGrp="1"/>
          </p:cNvSpPr>
          <p:nvPr>
            <p:ph type="ftr" sz="quarter" idx="11"/>
          </p:nvPr>
        </p:nvSpPr>
        <p:spPr>
          <a:xfrm>
            <a:off x="1447382" y="6332578"/>
            <a:ext cx="5541004" cy="320931"/>
          </a:xfrm>
        </p:spPr>
        <p:txBody>
          <a:bodyPr/>
          <a:lstStyle/>
          <a:p>
            <a:r>
              <a:rPr lang="en-US" noProof="0" dirty="0"/>
              <a:t>Add Footer Here</a:t>
            </a: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158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10"/>
          </p:nvPr>
        </p:nvSpPr>
        <p:spPr/>
        <p:txBody>
          <a:bodyPr/>
          <a:lstStyle/>
          <a:p>
            <a:fld id="{2D202488-4139-4052-B998-251C9C912739}" type="datetimeFigureOut">
              <a:rPr lang="en-US" noProof="0" smtClean="0"/>
              <a:t>9/1/2024</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33" name="Straight Connector 32"/>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le 5">
            <a:extLst>
              <a:ext uri="{FF2B5EF4-FFF2-40B4-BE49-F238E27FC236}">
                <a16:creationId xmlns:a16="http://schemas.microsoft.com/office/drawing/2014/main" xmlns="" id="{C414FF1F-6558-4E39-87DB-276E44F5477C}"/>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35688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887950"/>
          </a:xfrm>
        </p:spPr>
        <p:txBody>
          <a:bodyPr anchor="b">
            <a:normAutofit/>
          </a:bodyPr>
          <a:lstStyle>
            <a:lvl1pPr algn="l">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1780777"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2D202488-4139-4052-B998-251C9C912739}" type="datetimeFigureOut">
              <a:rPr lang="en-US" noProof="0" smtClean="0"/>
              <a:t>9/1/2024</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15" name="Straight Connector 14"/>
          <p:cNvCxnSpPr/>
          <p:nvPr/>
        </p:nvCxnSpPr>
        <p:spPr>
          <a:xfrm>
            <a:off x="1780777"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013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92239" y="2161853"/>
            <a:ext cx="4645152" cy="3448595"/>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6258679" y="2168318"/>
            <a:ext cx="4645152" cy="344152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2D202488-4139-4052-B998-251C9C912739}" type="datetimeFigureOut">
              <a:rPr lang="en-US" noProof="0" smtClean="0"/>
              <a:t>9/1/2024</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xmlns="" id="{4715607D-9DE2-4687-AAF8-EF2427252A90}"/>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xmlns="" id="{2F96D46B-C1B8-46AB-87DF-61A8058B1F42}"/>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27775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87315" y="1950795"/>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1287315" y="2755515"/>
            <a:ext cx="4645152" cy="264445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6252486" y="1954249"/>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6252486" y="2752737"/>
            <a:ext cx="4645152" cy="2637371"/>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2D202488-4139-4052-B998-251C9C912739}" type="datetimeFigureOut">
              <a:rPr lang="en-US" noProof="0" smtClean="0"/>
              <a:t>9/1/2024</a:t>
            </a:fld>
            <a:endParaRPr lang="en-US" noProof="0" dirty="0"/>
          </a:p>
        </p:txBody>
      </p:sp>
      <p:sp>
        <p:nvSpPr>
          <p:cNvPr id="8" name="Footer Placeholder 7"/>
          <p:cNvSpPr>
            <a:spLocks noGrp="1"/>
          </p:cNvSpPr>
          <p:nvPr>
            <p:ph type="ftr" sz="quarter" idx="11"/>
          </p:nvPr>
        </p:nvSpPr>
        <p:spPr/>
        <p:txBody>
          <a:bodyPr/>
          <a:lstStyle/>
          <a:p>
            <a:r>
              <a:rPr lang="en-US" noProof="0" dirty="0"/>
              <a:t>Add Footer Here</a:t>
            </a:r>
          </a:p>
        </p:txBody>
      </p:sp>
      <p:cxnSp>
        <p:nvCxnSpPr>
          <p:cNvPr id="11" name="Straight Connector 10">
            <a:extLst>
              <a:ext uri="{FF2B5EF4-FFF2-40B4-BE49-F238E27FC236}">
                <a16:creationId xmlns:a16="http://schemas.microsoft.com/office/drawing/2014/main" xmlns="" id="{C384AA55-1960-47F4-BA3C-E97A6F2D0B19}"/>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xmlns="" id="{09471694-1220-4CFC-A31F-622E5D3DE2D5}"/>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98174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9/1/2024</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xmlns=""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xmlns="" id="{3DF0054B-B64C-418E-A1B8-428EE4A1DB50}"/>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45395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9/1/2024</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xmlns=""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xmlns="" id="{3DF0054B-B64C-418E-A1B8-428EE4A1DB50}"/>
              </a:ext>
            </a:extLst>
          </p:cNvPr>
          <p:cNvSpPr>
            <a:spLocks noGrp="1"/>
          </p:cNvSpPr>
          <p:nvPr>
            <p:ph type="title"/>
          </p:nvPr>
        </p:nvSpPr>
        <p:spPr/>
        <p:txBody>
          <a:bodyPr/>
          <a:lstStyle/>
          <a:p>
            <a:r>
              <a:rPr lang="en-US" noProof="0" smtClean="0"/>
              <a:t>Click to edit Master title style</a:t>
            </a:r>
            <a:endParaRPr lang="en-US" noProof="0"/>
          </a:p>
        </p:txBody>
      </p:sp>
      <p:sp>
        <p:nvSpPr>
          <p:cNvPr id="6" name="Text Placeholder 5">
            <a:extLst>
              <a:ext uri="{FF2B5EF4-FFF2-40B4-BE49-F238E27FC236}">
                <a16:creationId xmlns:a16="http://schemas.microsoft.com/office/drawing/2014/main" xmlns="" id="{A5A680F6-C147-410B-94DF-19850752D7DF}"/>
              </a:ext>
            </a:extLst>
          </p:cNvPr>
          <p:cNvSpPr>
            <a:spLocks noGrp="1"/>
          </p:cNvSpPr>
          <p:nvPr>
            <p:ph type="body" sz="quarter" idx="12"/>
          </p:nvPr>
        </p:nvSpPr>
        <p:spPr>
          <a:xfrm>
            <a:off x="1694656" y="1865037"/>
            <a:ext cx="8802688" cy="3127927"/>
          </a:xfrm>
        </p:spPr>
        <p:txBody>
          <a:bodyPr anchor="ctr">
            <a:normAutofit/>
          </a:bodyPr>
          <a:lstStyle>
            <a:lvl1pPr marL="0" indent="0" algn="ctr">
              <a:buNone/>
              <a:defRPr sz="6000"/>
            </a:lvl1pPr>
            <a:lvl2pPr marL="457200" indent="0">
              <a:buNone/>
              <a:defRPr/>
            </a:lvl2pPr>
          </a:lstStyle>
          <a:p>
            <a:pPr lvl="0"/>
            <a:r>
              <a:rPr lang="en-US" noProof="0" smtClean="0"/>
              <a:t>Click to edit Master text styles</a:t>
            </a:r>
          </a:p>
        </p:txBody>
      </p:sp>
    </p:spTree>
    <p:extLst>
      <p:ext uri="{BB962C8B-B14F-4D97-AF65-F5344CB8AC3E}">
        <p14:creationId xmlns:p14="http://schemas.microsoft.com/office/powerpoint/2010/main" val="4010242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02488-4139-4052-B998-251C9C912739}" type="datetimeFigureOut">
              <a:rPr lang="en-US" noProof="0" smtClean="0"/>
              <a:t>9/1/2024</a:t>
            </a:fld>
            <a:endParaRPr lang="en-US" noProof="0" dirty="0"/>
          </a:p>
        </p:txBody>
      </p:sp>
      <p:sp>
        <p:nvSpPr>
          <p:cNvPr id="3" name="Footer Placeholder 2"/>
          <p:cNvSpPr>
            <a:spLocks noGrp="1"/>
          </p:cNvSpPr>
          <p:nvPr>
            <p:ph type="ftr" sz="quarter" idx="11"/>
          </p:nvPr>
        </p:nvSpPr>
        <p:spPr/>
        <p:txBody>
          <a:bodyPr/>
          <a:lstStyle/>
          <a:p>
            <a:r>
              <a:rPr lang="en-US" noProof="0" dirty="0"/>
              <a:t>Add Footer Here </a:t>
            </a:r>
          </a:p>
        </p:txBody>
      </p:sp>
    </p:spTree>
    <p:extLst>
      <p:ext uri="{BB962C8B-B14F-4D97-AF65-F5344CB8AC3E}">
        <p14:creationId xmlns:p14="http://schemas.microsoft.com/office/powerpoint/2010/main" val="3771245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5246" y="1645522"/>
            <a:ext cx="5807176" cy="3840852"/>
          </a:xfrm>
        </p:spPr>
        <p:txBody>
          <a:bodyPr anchor="ct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1290909" y="1645522"/>
            <a:ext cx="3600000" cy="383672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9/1/2024</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xmlns=""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xmlns="" id="{1B74F78C-6D32-47C3-ABB2-6E7092A9C4A3}"/>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3281653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cstate="screen">
            <a:extLst>
              <a:ext uri="{BEBA8EAE-BF5A-486C-A8C5-ECC9F3942E4B}">
                <a14:imgProps xmlns:a14="http://schemas.microsoft.com/office/drawing/2010/main">
                  <a14:imgLayer r:embed="rId15">
                    <a14:imgEffect>
                      <a14:brightnessContrast contrast="40000"/>
                    </a14:imgEffect>
                  </a14:imgLayer>
                </a14:imgProps>
              </a:ex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
        <p:nvSpPr>
          <p:cNvPr id="2" name="Title Placeholder 1"/>
          <p:cNvSpPr>
            <a:spLocks noGrp="1"/>
          </p:cNvSpPr>
          <p:nvPr>
            <p:ph type="title"/>
          </p:nvPr>
        </p:nvSpPr>
        <p:spPr>
          <a:xfrm>
            <a:off x="1294363" y="804519"/>
            <a:ext cx="9603275" cy="1049235"/>
          </a:xfrm>
          <a:prstGeom prst="rect">
            <a:avLst/>
          </a:prstGeom>
        </p:spPr>
        <p:txBody>
          <a:bodyPr vert="horz" lIns="91440" tIns="45720" rIns="91440" bIns="45720" rtlCol="0" anchor="t">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1294363" y="2015732"/>
            <a:ext cx="9603275" cy="345061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396923" y="6340793"/>
            <a:ext cx="3500715" cy="309201"/>
          </a:xfrm>
          <a:prstGeom prst="rect">
            <a:avLst/>
          </a:prstGeom>
        </p:spPr>
        <p:txBody>
          <a:bodyPr vert="horz" lIns="91440" tIns="45720" rIns="91440" bIns="45720" rtlCol="0" anchor="ctr"/>
          <a:lstStyle>
            <a:lvl1pPr algn="r">
              <a:defRPr sz="1000">
                <a:solidFill>
                  <a:schemeClr val="bg1"/>
                </a:solidFill>
              </a:defRPr>
            </a:lvl1pPr>
          </a:lstStyle>
          <a:p>
            <a:fld id="{2D202488-4139-4052-B998-251C9C912739}" type="datetimeFigureOut">
              <a:rPr lang="en-US" noProof="0" smtClean="0"/>
              <a:pPr/>
              <a:t>9/1/2024</a:t>
            </a:fld>
            <a:endParaRPr lang="en-US" noProof="0" dirty="0"/>
          </a:p>
        </p:txBody>
      </p:sp>
      <p:sp>
        <p:nvSpPr>
          <p:cNvPr id="5" name="Footer Placeholder 4"/>
          <p:cNvSpPr>
            <a:spLocks noGrp="1"/>
          </p:cNvSpPr>
          <p:nvPr>
            <p:ph type="ftr" sz="quarter" idx="3"/>
          </p:nvPr>
        </p:nvSpPr>
        <p:spPr>
          <a:xfrm>
            <a:off x="1294364" y="6339730"/>
            <a:ext cx="5938836" cy="309201"/>
          </a:xfrm>
          <a:prstGeom prst="rect">
            <a:avLst/>
          </a:prstGeom>
        </p:spPr>
        <p:txBody>
          <a:bodyPr vert="horz" lIns="91440" tIns="45720" rIns="91440" bIns="45720" rtlCol="0" anchor="ctr"/>
          <a:lstStyle>
            <a:lvl1pPr algn="l">
              <a:defRPr sz="1000">
                <a:solidFill>
                  <a:schemeClr val="bg1"/>
                </a:solidFill>
              </a:defRPr>
            </a:lvl1pPr>
          </a:lstStyle>
          <a:p>
            <a:r>
              <a:rPr lang="en-US" noProof="0" dirty="0"/>
              <a:t>Add Footer Here</a:t>
            </a: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5870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7" r:id="rId7"/>
    <p:sldLayoutId id="2147483691" r:id="rId8"/>
    <p:sldLayoutId id="2147483692" r:id="rId9"/>
    <p:sldLayoutId id="2147483696" r:id="rId10"/>
    <p:sldLayoutId id="214748369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DCA56C-7A25-4BD4-AA72-5256E68BE4CB}"/>
              </a:ext>
            </a:extLst>
          </p:cNvPr>
          <p:cNvSpPr>
            <a:spLocks noGrp="1"/>
          </p:cNvSpPr>
          <p:nvPr>
            <p:ph type="ctr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EMPLOYEE DATA ANALYSIS USING EXCEL</a:t>
            </a:r>
            <a:endParaRPr lang="en-US"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BBBCF363-1123-45B1-8A9A-ABCDA40EF3F2}"/>
              </a:ext>
            </a:extLst>
          </p:cNvPr>
          <p:cNvSpPr>
            <a:spLocks noGrp="1"/>
          </p:cNvSpPr>
          <p:nvPr>
            <p:ph type="subTitle" idx="1"/>
          </p:nvPr>
        </p:nvSpPr>
        <p:spPr>
          <a:xfrm>
            <a:off x="1777464" y="3575164"/>
            <a:ext cx="8637072" cy="2484977"/>
          </a:xfrm>
        </p:spPr>
        <p:txBody>
          <a:bodyPr/>
          <a:lstStyle/>
          <a:p>
            <a:r>
              <a:rPr lang="en-US" sz="2400" dirty="0" smtClean="0">
                <a:solidFill>
                  <a:srgbClr val="000000"/>
                </a:solidFill>
                <a:latin typeface="Times New Roman" panose="02020603050405020304" pitchFamily="18" charset="0"/>
                <a:ea typeface="Tahoma" panose="020B0604030504040204" pitchFamily="34" charset="0"/>
                <a:cs typeface="Times New Roman" panose="02020603050405020304" pitchFamily="18" charset="0"/>
              </a:rPr>
              <a:t>STUDENT NAME: </a:t>
            </a:r>
            <a:r>
              <a:rPr lang="en-US" sz="2400" dirty="0" smtClean="0">
                <a:solidFill>
                  <a:schemeClr val="accent1"/>
                </a:solidFill>
                <a:latin typeface="Times New Roman" panose="02020603050405020304" pitchFamily="18" charset="0"/>
                <a:ea typeface="Tahoma" panose="020B0604030504040204" pitchFamily="34" charset="0"/>
                <a:cs typeface="Times New Roman" panose="02020603050405020304" pitchFamily="18" charset="0"/>
              </a:rPr>
              <a:t>NANDHINI S</a:t>
            </a:r>
          </a:p>
          <a:p>
            <a:r>
              <a:rPr lang="en-US" sz="2400" dirty="0" smtClean="0">
                <a:solidFill>
                  <a:srgbClr val="000000"/>
                </a:solidFill>
                <a:latin typeface="Times New Roman" panose="02020603050405020304" pitchFamily="18" charset="0"/>
                <a:ea typeface="Tahoma" panose="020B0604030504040204" pitchFamily="34" charset="0"/>
                <a:cs typeface="Times New Roman" panose="02020603050405020304" pitchFamily="18" charset="0"/>
              </a:rPr>
              <a:t>REGISTER NO: </a:t>
            </a:r>
            <a:r>
              <a:rPr lang="en-US" sz="2400" dirty="0" smtClean="0">
                <a:solidFill>
                  <a:schemeClr val="accent1"/>
                </a:solidFill>
                <a:latin typeface="Times New Roman" panose="02020603050405020304" pitchFamily="18" charset="0"/>
                <a:ea typeface="Tahoma" panose="020B0604030504040204" pitchFamily="34" charset="0"/>
                <a:cs typeface="Times New Roman" panose="02020603050405020304" pitchFamily="18" charset="0"/>
              </a:rPr>
              <a:t>122202190/ asunm1353122202190</a:t>
            </a:r>
            <a:endParaRPr lang="en-US" sz="2400" dirty="0" smtClean="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a:p>
            <a:r>
              <a:rPr lang="en-US" sz="2400" dirty="0" smtClean="0">
                <a:solidFill>
                  <a:srgbClr val="000000"/>
                </a:solidFill>
                <a:latin typeface="Times New Roman" panose="02020603050405020304" pitchFamily="18" charset="0"/>
                <a:ea typeface="Tahoma" panose="020B0604030504040204" pitchFamily="34" charset="0"/>
                <a:cs typeface="Times New Roman" panose="02020603050405020304" pitchFamily="18" charset="0"/>
              </a:rPr>
              <a:t>DEPARTMENT: </a:t>
            </a:r>
            <a:r>
              <a:rPr lang="en-US" sz="2400" dirty="0" smtClean="0">
                <a:solidFill>
                  <a:schemeClr val="accent1"/>
                </a:solidFill>
                <a:latin typeface="Times New Roman" panose="02020603050405020304" pitchFamily="18" charset="0"/>
                <a:ea typeface="Tahoma" panose="020B0604030504040204" pitchFamily="34" charset="0"/>
                <a:cs typeface="Times New Roman" panose="02020603050405020304" pitchFamily="18" charset="0"/>
              </a:rPr>
              <a:t>BCOM(CORPORATE SECRETARYSHIP)</a:t>
            </a:r>
          </a:p>
          <a:p>
            <a:r>
              <a:rPr lang="en-US" sz="2400" dirty="0" smtClean="0">
                <a:solidFill>
                  <a:srgbClr val="000000"/>
                </a:solidFill>
                <a:latin typeface="Times New Roman" panose="02020603050405020304" pitchFamily="18" charset="0"/>
                <a:ea typeface="Tahoma" panose="020B0604030504040204" pitchFamily="34" charset="0"/>
                <a:cs typeface="Times New Roman" panose="02020603050405020304" pitchFamily="18" charset="0"/>
              </a:rPr>
              <a:t>COLLEGE: </a:t>
            </a:r>
            <a:r>
              <a:rPr lang="en-US" sz="2400" dirty="0" smtClean="0">
                <a:solidFill>
                  <a:schemeClr val="accent1"/>
                </a:solidFill>
                <a:latin typeface="Times New Roman" panose="02020603050405020304" pitchFamily="18" charset="0"/>
                <a:ea typeface="Tahoma" panose="020B0604030504040204" pitchFamily="34" charset="0"/>
                <a:cs typeface="Times New Roman" panose="02020603050405020304" pitchFamily="18" charset="0"/>
              </a:rPr>
              <a:t>ANNA ADARSH COLLEGE FOR WOMEN</a:t>
            </a:r>
            <a:endParaRPr lang="en-US" sz="2400"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a:p>
            <a:endParaRPr lang="en-US" dirty="0">
              <a:solidFill>
                <a:srgbClr val="C00000"/>
              </a:solidFill>
            </a:endParaRPr>
          </a:p>
        </p:txBody>
      </p:sp>
    </p:spTree>
    <p:extLst>
      <p:ext uri="{BB962C8B-B14F-4D97-AF65-F5344CB8AC3E}">
        <p14:creationId xmlns:p14="http://schemas.microsoft.com/office/powerpoint/2010/main" val="410429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94363" y="1631576"/>
            <a:ext cx="9603275" cy="4267200"/>
          </a:xfrm>
        </p:spPr>
        <p:txBody>
          <a:bodyPr>
            <a:normAutofit fontScale="70000" lnSpcReduction="20000"/>
          </a:bodyPr>
          <a:lstStyle/>
          <a:p>
            <a:pPr marL="0" indent="0">
              <a:buNone/>
            </a:pPr>
            <a:r>
              <a:rPr lang="en-IN" sz="2400" dirty="0" smtClean="0">
                <a:latin typeface="Times New Roman" panose="02020603050405020304" pitchFamily="18" charset="0"/>
                <a:cs typeface="Times New Roman" panose="02020603050405020304" pitchFamily="18" charset="0"/>
              </a:rPr>
              <a:t>DATA COLLECTION :</a:t>
            </a:r>
          </a:p>
          <a:p>
            <a:pPr marL="457200" indent="-457200">
              <a:buFont typeface="+mj-lt"/>
              <a:buAutoNum type="arabicParenR"/>
            </a:pPr>
            <a:r>
              <a:rPr lang="en-IN" sz="2900" dirty="0">
                <a:latin typeface="Times New Roman" panose="02020603050405020304" pitchFamily="18" charset="0"/>
                <a:cs typeface="Times New Roman" panose="02020603050405020304" pitchFamily="18" charset="0"/>
              </a:rPr>
              <a:t>D</a:t>
            </a:r>
            <a:r>
              <a:rPr lang="en-IN" sz="2900" dirty="0" smtClean="0">
                <a:latin typeface="Times New Roman" panose="02020603050405020304" pitchFamily="18" charset="0"/>
                <a:cs typeface="Times New Roman" panose="02020603050405020304" pitchFamily="18" charset="0"/>
              </a:rPr>
              <a:t>ownloaded the data from IBM </a:t>
            </a:r>
            <a:r>
              <a:rPr lang="en-IN" sz="2900" dirty="0" err="1">
                <a:latin typeface="Times New Roman" panose="02020603050405020304" pitchFamily="18" charset="0"/>
                <a:cs typeface="Times New Roman" panose="02020603050405020304" pitchFamily="18" charset="0"/>
              </a:rPr>
              <a:t>e</a:t>
            </a:r>
            <a:r>
              <a:rPr lang="en-IN" sz="2900" dirty="0" err="1" smtClean="0">
                <a:latin typeface="Times New Roman" panose="02020603050405020304" pitchFamily="18" charset="0"/>
                <a:cs typeface="Times New Roman" panose="02020603050405020304" pitchFamily="18" charset="0"/>
              </a:rPr>
              <a:t>dunet</a:t>
            </a:r>
            <a:r>
              <a:rPr lang="en-IN" sz="2900" dirty="0" smtClean="0">
                <a:latin typeface="Times New Roman" panose="02020603050405020304" pitchFamily="18" charset="0"/>
                <a:cs typeface="Times New Roman" panose="02020603050405020304" pitchFamily="18" charset="0"/>
              </a:rPr>
              <a:t> </a:t>
            </a:r>
            <a:r>
              <a:rPr lang="en-IN" sz="2900" dirty="0" smtClean="0">
                <a:latin typeface="Times New Roman" panose="02020603050405020304" pitchFamily="18" charset="0"/>
                <a:cs typeface="Times New Roman" panose="02020603050405020304" pitchFamily="18" charset="0"/>
              </a:rPr>
              <a:t>dash board </a:t>
            </a:r>
          </a:p>
          <a:p>
            <a:pPr marL="457200" indent="-457200">
              <a:buFont typeface="+mj-lt"/>
              <a:buAutoNum type="arabicParenR"/>
            </a:pPr>
            <a:r>
              <a:rPr lang="en-IN" sz="2900" dirty="0" smtClean="0">
                <a:latin typeface="Times New Roman" panose="02020603050405020304" pitchFamily="18" charset="0"/>
                <a:cs typeface="Times New Roman" panose="02020603050405020304" pitchFamily="18" charset="0"/>
              </a:rPr>
              <a:t>Opened that data through excel sheet for finding the performance level of employee</a:t>
            </a:r>
            <a:r>
              <a:rPr lang="en-IN" sz="2400" dirty="0" smtClean="0">
                <a:latin typeface="Times New Roman" panose="02020603050405020304" pitchFamily="18" charset="0"/>
                <a:cs typeface="Times New Roman" panose="02020603050405020304" pitchFamily="18" charset="0"/>
              </a:rPr>
              <a:t>                                                         </a:t>
            </a:r>
          </a:p>
          <a:p>
            <a:pPr marL="0" indent="0">
              <a:buNone/>
            </a:pPr>
            <a:r>
              <a:rPr lang="en-IN" sz="2400" dirty="0" smtClean="0">
                <a:latin typeface="Times New Roman" panose="02020603050405020304" pitchFamily="18" charset="0"/>
                <a:cs typeface="Times New Roman" panose="02020603050405020304" pitchFamily="18" charset="0"/>
              </a:rPr>
              <a:t>FEATURE COLLECTION:</a:t>
            </a:r>
          </a:p>
          <a:p>
            <a:pPr marL="457200" indent="-457200">
              <a:buFont typeface="+mj-lt"/>
              <a:buAutoNum type="arabicParenR"/>
            </a:pPr>
            <a:r>
              <a:rPr lang="en-IN" sz="2900" dirty="0" smtClean="0">
                <a:latin typeface="Times New Roman" panose="02020603050405020304" pitchFamily="18" charset="0"/>
                <a:cs typeface="Times New Roman" panose="02020603050405020304" pitchFamily="18" charset="0"/>
              </a:rPr>
              <a:t>Features : Employee id , Name ,gender , business unit ,type, status, performance level , current employee rating.</a:t>
            </a:r>
          </a:p>
          <a:p>
            <a:pPr marL="0" indent="0">
              <a:buNone/>
            </a:pPr>
            <a:r>
              <a:rPr lang="en-IN" sz="2400" dirty="0" smtClean="0">
                <a:latin typeface="Times New Roman" panose="02020603050405020304" pitchFamily="18" charset="0"/>
                <a:cs typeface="Times New Roman" panose="02020603050405020304" pitchFamily="18" charset="0"/>
              </a:rPr>
              <a:t>DATA CLEANING </a:t>
            </a:r>
          </a:p>
          <a:p>
            <a:pPr marL="457200" indent="-457200">
              <a:buFont typeface="+mj-lt"/>
              <a:buAutoNum type="arabicParenR"/>
            </a:pPr>
            <a:r>
              <a:rPr lang="en-IN" sz="2900" dirty="0" smtClean="0">
                <a:latin typeface="Times New Roman" panose="02020603050405020304" pitchFamily="18" charset="0"/>
                <a:cs typeface="Times New Roman" panose="02020603050405020304" pitchFamily="18" charset="0"/>
              </a:rPr>
              <a:t>Identified the missing value </a:t>
            </a:r>
          </a:p>
          <a:p>
            <a:pPr marL="457200" indent="-457200">
              <a:buFont typeface="+mj-lt"/>
              <a:buAutoNum type="arabicParenR"/>
            </a:pPr>
            <a:r>
              <a:rPr lang="en-IN" sz="2900" dirty="0" smtClean="0">
                <a:latin typeface="Times New Roman" panose="02020603050405020304" pitchFamily="18" charset="0"/>
                <a:cs typeface="Times New Roman" panose="02020603050405020304" pitchFamily="18" charset="0"/>
              </a:rPr>
              <a:t>Corrected the missing </a:t>
            </a:r>
            <a:r>
              <a:rPr lang="en-IN" sz="2900" dirty="0" smtClean="0">
                <a:latin typeface="Times New Roman" panose="02020603050405020304" pitchFamily="18" charset="0"/>
                <a:cs typeface="Times New Roman" panose="02020603050405020304" pitchFamily="18" charset="0"/>
              </a:rPr>
              <a:t>level</a:t>
            </a:r>
            <a:endParaRPr lang="en-IN" sz="2900" dirty="0" smtClean="0">
              <a:latin typeface="Times New Roman" panose="02020603050405020304" pitchFamily="18" charset="0"/>
              <a:cs typeface="Times New Roman" panose="02020603050405020304" pitchFamily="18" charset="0"/>
            </a:endParaRPr>
          </a:p>
          <a:p>
            <a:pPr marL="0" indent="0">
              <a:buNone/>
            </a:pPr>
            <a:r>
              <a:rPr lang="en-IN" sz="240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IN" sz="4000" dirty="0" smtClean="0">
                <a:solidFill>
                  <a:schemeClr val="accent1">
                    <a:lumMod val="60000"/>
                    <a:lumOff val="40000"/>
                  </a:schemeClr>
                </a:solidFill>
                <a:latin typeface="Times New Roman" panose="02020603050405020304" pitchFamily="18" charset="0"/>
                <a:cs typeface="Times New Roman" panose="02020603050405020304" pitchFamily="18" charset="0"/>
              </a:rPr>
              <a:t>MODELLING </a:t>
            </a:r>
            <a:endParaRPr lang="en-IN" sz="40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4200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94362" y="1634732"/>
            <a:ext cx="9603275" cy="4461268"/>
          </a:xfrm>
        </p:spPr>
        <p:txBody>
          <a:bodyPr>
            <a:normAutofit lnSpcReduction="10000"/>
          </a:bodyPr>
          <a:lstStyle/>
          <a:p>
            <a:pPr marL="0" indent="0">
              <a:buNone/>
            </a:pPr>
            <a:r>
              <a:rPr lang="en-IN" sz="2400" dirty="0" smtClean="0">
                <a:latin typeface="Times New Roman" panose="02020603050405020304" pitchFamily="18" charset="0"/>
                <a:cs typeface="Times New Roman" panose="02020603050405020304" pitchFamily="18" charset="0"/>
              </a:rPr>
              <a:t>PERFORMANCE LEVEL :</a:t>
            </a:r>
          </a:p>
          <a:p>
            <a:pPr marL="457200" indent="-457200">
              <a:buFont typeface="+mj-lt"/>
              <a:buAutoNum type="arabicParenR"/>
            </a:pPr>
            <a:r>
              <a:rPr lang="en-IN" dirty="0" smtClean="0">
                <a:latin typeface="Times New Roman" panose="02020603050405020304" pitchFamily="18" charset="0"/>
                <a:cs typeface="Times New Roman" panose="02020603050405020304" pitchFamily="18" charset="0"/>
              </a:rPr>
              <a:t>employees performance level have found from employees current rating data </a:t>
            </a:r>
          </a:p>
          <a:p>
            <a:pPr marL="457200" indent="-457200">
              <a:buFont typeface="+mj-lt"/>
              <a:buAutoNum type="arabicParenR"/>
            </a:pPr>
            <a:r>
              <a:rPr lang="en-IN" dirty="0" smtClean="0">
                <a:latin typeface="Times New Roman" panose="02020603050405020304" pitchFamily="18" charset="0"/>
                <a:cs typeface="Times New Roman" panose="02020603050405020304" pitchFamily="18" charset="0"/>
              </a:rPr>
              <a:t>Should Oder those data from very high value to very low value</a:t>
            </a:r>
          </a:p>
          <a:p>
            <a:pPr marL="457200" indent="-457200">
              <a:buFont typeface="+mj-lt"/>
              <a:buAutoNum type="arabicParenR"/>
            </a:pPr>
            <a:r>
              <a:rPr lang="en-IN" dirty="0" smtClean="0">
                <a:latin typeface="Times New Roman" panose="02020603050405020304" pitchFamily="18" charset="0"/>
                <a:cs typeface="Times New Roman" panose="02020603050405020304" pitchFamily="18" charset="0"/>
              </a:rPr>
              <a:t> found  the level  using formula </a:t>
            </a:r>
          </a:p>
          <a:p>
            <a:pPr marL="457200" indent="-457200">
              <a:buFont typeface="+mj-lt"/>
              <a:buAutoNum type="arabicParenR"/>
            </a:pPr>
            <a:r>
              <a:rPr lang="en-IN" dirty="0" smtClean="0">
                <a:latin typeface="Times New Roman" panose="02020603050405020304" pitchFamily="18" charset="0"/>
                <a:cs typeface="Times New Roman" panose="02020603050405020304" pitchFamily="18" charset="0"/>
              </a:rPr>
              <a:t>Formula : =if(Z8&gt;=5,”VERY HIGH ,if(Z8&gt;=4,”HIGH”,if(Z8&gt;=3,”MED”,if(Z8&gt;=2,”LOW”,if(Z8&gt;=1,”VERY LOW”,))))).</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SUMMARY :</a:t>
            </a:r>
          </a:p>
          <a:p>
            <a:pPr marL="457200" indent="-457200">
              <a:buFont typeface="+mj-lt"/>
              <a:buAutoNum type="arabicParenR"/>
            </a:pPr>
            <a:r>
              <a:rPr lang="en-IN" dirty="0">
                <a:latin typeface="Times New Roman" panose="02020603050405020304" pitchFamily="18" charset="0"/>
                <a:cs typeface="Times New Roman" panose="02020603050405020304" pitchFamily="18" charset="0"/>
              </a:rPr>
              <a:t>After finding the performance level , insert pivot table ( new worksheet)</a:t>
            </a:r>
          </a:p>
          <a:p>
            <a:pPr marL="457200" indent="-457200">
              <a:buFont typeface="+mj-lt"/>
              <a:buAutoNum type="arabicParenR"/>
            </a:pPr>
            <a:r>
              <a:rPr lang="en-IN" dirty="0">
                <a:latin typeface="Times New Roman" panose="02020603050405020304" pitchFamily="18" charset="0"/>
                <a:cs typeface="Times New Roman" panose="02020603050405020304" pitchFamily="18" charset="0"/>
              </a:rPr>
              <a:t>Under pivot table  placed the  gender code in filters , performance level in columns , business units in rows and name in values</a:t>
            </a:r>
          </a:p>
        </p:txBody>
      </p:sp>
    </p:spTree>
    <p:extLst>
      <p:ext uri="{BB962C8B-B14F-4D97-AF65-F5344CB8AC3E}">
        <p14:creationId xmlns:p14="http://schemas.microsoft.com/office/powerpoint/2010/main" val="1111146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94362" y="1577582"/>
            <a:ext cx="9603275" cy="4461268"/>
          </a:xfrm>
        </p:spPr>
        <p:txBody>
          <a:bodyPr>
            <a:normAutofit/>
          </a:bodyPr>
          <a:lstStyle/>
          <a:p>
            <a:pPr marL="0" indent="0">
              <a:buNone/>
            </a:pPr>
            <a:r>
              <a:rPr lang="en-IN" dirty="0" smtClean="0">
                <a:latin typeface="Times New Roman" panose="02020603050405020304" pitchFamily="18" charset="0"/>
                <a:cs typeface="Times New Roman" panose="02020603050405020304" pitchFamily="18" charset="0"/>
              </a:rPr>
              <a:t>VISULAIZATION :</a:t>
            </a:r>
          </a:p>
          <a:p>
            <a:pPr marL="457200" indent="-457200">
              <a:buFont typeface="+mj-lt"/>
              <a:buAutoNum type="arabicParenR"/>
            </a:pPr>
            <a:r>
              <a:rPr lang="en-IN" dirty="0" smtClean="0">
                <a:latin typeface="Times New Roman" panose="02020603050405020304" pitchFamily="18" charset="0"/>
                <a:cs typeface="Times New Roman" panose="02020603050405020304" pitchFamily="18" charset="0"/>
              </a:rPr>
              <a:t>Through recommended chats </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selected column chart to find the highest and lowest position.</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Given a chart title through chart elements </a:t>
            </a: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Through chart elements have placed trend line : linear line</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exponential line </a:t>
            </a:r>
          </a:p>
          <a:p>
            <a:pPr marL="457200" indent="-457200">
              <a:buFont typeface="+mj-lt"/>
              <a:buAutoNum type="arabicParenR"/>
            </a:pPr>
            <a:endParaRPr lang="en-IN" dirty="0" smtClean="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747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94363" y="804519"/>
            <a:ext cx="9603275" cy="643281"/>
          </a:xfrm>
        </p:spPr>
        <p:txBody>
          <a:bodyPr>
            <a:normAutofit/>
          </a:bodyPr>
          <a:lstStyle/>
          <a:p>
            <a:r>
              <a:rPr lang="en-IN" sz="4000" dirty="0" smtClean="0">
                <a:solidFill>
                  <a:srgbClr val="002060"/>
                </a:solidFill>
                <a:latin typeface="Times New Roman" panose="02020603050405020304" pitchFamily="18" charset="0"/>
                <a:cs typeface="Times New Roman" panose="02020603050405020304" pitchFamily="18" charset="0"/>
              </a:rPr>
              <a:t>results</a:t>
            </a:r>
            <a:endParaRPr lang="en-IN" sz="4000" dirty="0">
              <a:solidFill>
                <a:srgbClr val="002060"/>
              </a:solidFill>
              <a:latin typeface="Times New Roman" panose="02020603050405020304" pitchFamily="18" charset="0"/>
              <a:cs typeface="Times New Roman" panose="02020603050405020304" pitchFamily="18"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752882867"/>
              </p:ext>
            </p:extLst>
          </p:nvPr>
        </p:nvGraphicFramePr>
        <p:xfrm>
          <a:off x="1293813" y="1724297"/>
          <a:ext cx="9604375" cy="374146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01379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4000" dirty="0" smtClean="0">
                <a:latin typeface="Times New Roman" panose="02020603050405020304" pitchFamily="18" charset="0"/>
                <a:cs typeface="Times New Roman" panose="02020603050405020304" pitchFamily="18" charset="0"/>
              </a:rPr>
              <a:t>High level results </a:t>
            </a:r>
            <a:endParaRPr lang="en-IN" sz="4000" dirty="0">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61779822"/>
              </p:ext>
            </p:extLst>
          </p:nvPr>
        </p:nvGraphicFramePr>
        <p:xfrm>
          <a:off x="1789611" y="1658983"/>
          <a:ext cx="8425543" cy="38067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74824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94363" y="1638300"/>
            <a:ext cx="9603275" cy="3828045"/>
          </a:xfrm>
        </p:spPr>
        <p:txBody>
          <a:bodyPr>
            <a:normAutofit/>
          </a:bodyPr>
          <a:lstStyle/>
          <a:p>
            <a:r>
              <a:rPr lang="en-IN" sz="2400" dirty="0" smtClean="0">
                <a:latin typeface="Times New Roman" panose="02020603050405020304" pitchFamily="18" charset="0"/>
                <a:cs typeface="Times New Roman" panose="02020603050405020304" pitchFamily="18" charset="0"/>
              </a:rPr>
              <a:t>While comparing the performance of the </a:t>
            </a:r>
            <a:r>
              <a:rPr lang="en-IN" sz="2400" dirty="0" smtClean="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employee the medium level of employees are higher than other level of employees so those employees should be incremented and the higher level employees are very low so those employees should be </a:t>
            </a:r>
            <a:r>
              <a:rPr lang="en-IN" sz="2400" dirty="0" smtClean="0">
                <a:latin typeface="Times New Roman" panose="02020603050405020304" pitchFamily="18" charset="0"/>
                <a:cs typeface="Times New Roman" panose="02020603050405020304" pitchFamily="18" charset="0"/>
              </a:rPr>
              <a:t>encouraged </a:t>
            </a:r>
            <a:r>
              <a:rPr lang="en-IN" sz="2400" dirty="0" smtClean="0">
                <a:latin typeface="Times New Roman" panose="02020603050405020304" pitchFamily="18" charset="0"/>
                <a:cs typeface="Times New Roman" panose="02020603050405020304" pitchFamily="18" charset="0"/>
              </a:rPr>
              <a:t>by more new </a:t>
            </a:r>
            <a:r>
              <a:rPr lang="en-IN" sz="2400" dirty="0" smtClean="0">
                <a:latin typeface="Times New Roman" panose="02020603050405020304" pitchFamily="18" charset="0"/>
                <a:cs typeface="Times New Roman" panose="02020603050405020304" pitchFamily="18" charset="0"/>
              </a:rPr>
              <a:t>activity </a:t>
            </a:r>
            <a:r>
              <a:rPr lang="en-IN" sz="2400" dirty="0" smtClean="0">
                <a:latin typeface="Times New Roman" panose="02020603050405020304" pitchFamily="18" charset="0"/>
                <a:cs typeface="Times New Roman" panose="02020603050405020304" pitchFamily="18" charset="0"/>
              </a:rPr>
              <a:t>. The lower level employees are quite higher than high level employees so they can be treated more efficient than high level employees .</a:t>
            </a:r>
          </a:p>
          <a:p>
            <a:endParaRPr lang="en-IN" sz="2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1294363" y="804519"/>
            <a:ext cx="9603275" cy="681381"/>
          </a:xfrm>
        </p:spPr>
        <p:txBody>
          <a:bodyPr>
            <a:normAutofit/>
          </a:bodyPr>
          <a:lstStyle/>
          <a:p>
            <a:r>
              <a:rPr lang="en-IN" sz="4000" dirty="0" smtClean="0">
                <a:solidFill>
                  <a:schemeClr val="accent1"/>
                </a:solidFill>
                <a:latin typeface="Times New Roman" panose="02020603050405020304" pitchFamily="18" charset="0"/>
                <a:cs typeface="Times New Roman" panose="02020603050405020304" pitchFamily="18" charset="0"/>
              </a:rPr>
              <a:t>Conclusion </a:t>
            </a:r>
            <a:endParaRPr lang="en-IN" sz="40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3219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69CD3E-5E33-4EB5-A2CE-C636605E633F}"/>
              </a:ext>
            </a:extLst>
          </p:cNvPr>
          <p:cNvSpPr>
            <a:spLocks noGrp="1"/>
          </p:cNvSpPr>
          <p:nvPr>
            <p:ph type="title"/>
          </p:nvPr>
        </p:nvSpPr>
        <p:spPr>
          <a:xfrm>
            <a:off x="1294363" y="804519"/>
            <a:ext cx="9603275" cy="1049235"/>
          </a:xfrm>
        </p:spPr>
        <p:txBody>
          <a:bodyPr>
            <a:normAutofit/>
          </a:bodyPr>
          <a:lstStyle/>
          <a:p>
            <a:r>
              <a:rPr lang="en-US" sz="4000" dirty="0" smtClean="0">
                <a:solidFill>
                  <a:srgbClr val="0070C0"/>
                </a:solidFill>
                <a:latin typeface="Times New Roman" panose="02020603050405020304" pitchFamily="18" charset="0"/>
                <a:cs typeface="Times New Roman" panose="02020603050405020304" pitchFamily="18" charset="0"/>
              </a:rPr>
              <a:t>PROJECT TITLE</a:t>
            </a:r>
            <a:endParaRPr lang="en-US" sz="40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3C0199F-A274-44C6-BF37-784A855E6EEA}"/>
              </a:ext>
            </a:extLst>
          </p:cNvPr>
          <p:cNvSpPr>
            <a:spLocks noGrp="1"/>
          </p:cNvSpPr>
          <p:nvPr>
            <p:ph idx="1"/>
          </p:nvPr>
        </p:nvSpPr>
        <p:spPr>
          <a:xfrm>
            <a:off x="1294363" y="1703294"/>
            <a:ext cx="9603275" cy="3763051"/>
          </a:xfrm>
        </p:spPr>
        <p:txBody>
          <a:bodyPr>
            <a:normAutofit/>
          </a:bodyPr>
          <a:lstStyle/>
          <a:p>
            <a:pPr marL="0" indent="0">
              <a:buNone/>
            </a:pPr>
            <a:r>
              <a:rPr lang="en-US" sz="3200" dirty="0" smtClean="0">
                <a:solidFill>
                  <a:srgbClr val="7030A0"/>
                </a:solidFill>
                <a:latin typeface="Times New Roman" panose="02020603050405020304" pitchFamily="18" charset="0"/>
                <a:cs typeface="Times New Roman" panose="02020603050405020304" pitchFamily="18" charset="0"/>
              </a:rPr>
              <a:t>FEMALE EMPLOYEE PERFORMANCE ANALYSIS USING EXCEL</a:t>
            </a:r>
            <a:endParaRPr lang="en-US" sz="3200" dirty="0">
              <a:solidFill>
                <a:srgbClr val="7030A0"/>
              </a:solidFill>
              <a:latin typeface="Times New Roman" panose="02020603050405020304" pitchFamily="18" charset="0"/>
              <a:cs typeface="Times New Roman" panose="02020603050405020304" pitchFamily="18" charset="0"/>
            </a:endParaRPr>
          </a:p>
          <a:p>
            <a:endParaRPr lang="en-US" sz="2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3318" y="2409500"/>
            <a:ext cx="6552000" cy="3276000"/>
          </a:xfrm>
          <a:prstGeom prst="rect">
            <a:avLst/>
          </a:prstGeom>
        </p:spPr>
      </p:pic>
    </p:spTree>
    <p:extLst>
      <p:ext uri="{BB962C8B-B14F-4D97-AF65-F5344CB8AC3E}">
        <p14:creationId xmlns:p14="http://schemas.microsoft.com/office/powerpoint/2010/main" val="2094298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94363" y="1667436"/>
            <a:ext cx="9603275" cy="3798910"/>
          </a:xfrm>
        </p:spPr>
        <p:txBody>
          <a:bodyPr>
            <a:noAutofit/>
          </a:bodyPr>
          <a:lstStyle/>
          <a:p>
            <a:pPr marL="457200" indent="-457200">
              <a:buFont typeface="+mj-lt"/>
              <a:buAutoNum type="arabicPeriod"/>
            </a:pPr>
            <a:r>
              <a:rPr lang="en-IN" sz="2400" dirty="0" smtClean="0">
                <a:solidFill>
                  <a:srgbClr val="002060"/>
                </a:solidFill>
                <a:latin typeface="Times New Roman" panose="02020603050405020304" pitchFamily="18" charset="0"/>
                <a:cs typeface="Times New Roman" panose="02020603050405020304" pitchFamily="18" charset="0"/>
              </a:rPr>
              <a:t>Problem statement</a:t>
            </a:r>
          </a:p>
          <a:p>
            <a:pPr marL="457200" indent="-457200">
              <a:buFont typeface="+mj-lt"/>
              <a:buAutoNum type="arabicPeriod"/>
            </a:pPr>
            <a:r>
              <a:rPr lang="en-IN" sz="2400" dirty="0" smtClean="0">
                <a:solidFill>
                  <a:srgbClr val="002060"/>
                </a:solidFill>
                <a:latin typeface="Times New Roman" panose="02020603050405020304" pitchFamily="18" charset="0"/>
                <a:cs typeface="Times New Roman" panose="02020603050405020304" pitchFamily="18" charset="0"/>
              </a:rPr>
              <a:t>Project overview</a:t>
            </a:r>
          </a:p>
          <a:p>
            <a:pPr marL="457200" indent="-457200">
              <a:buFont typeface="+mj-lt"/>
              <a:buAutoNum type="arabicPeriod"/>
            </a:pPr>
            <a:r>
              <a:rPr lang="en-IN" sz="2400" dirty="0" smtClean="0">
                <a:solidFill>
                  <a:srgbClr val="002060"/>
                </a:solidFill>
                <a:latin typeface="Times New Roman" panose="02020603050405020304" pitchFamily="18" charset="0"/>
                <a:cs typeface="Times New Roman" panose="02020603050405020304" pitchFamily="18" charset="0"/>
              </a:rPr>
              <a:t>End users</a:t>
            </a:r>
          </a:p>
          <a:p>
            <a:pPr marL="457200" indent="-457200">
              <a:buFont typeface="+mj-lt"/>
              <a:buAutoNum type="arabicPeriod"/>
            </a:pPr>
            <a:r>
              <a:rPr lang="en-IN" sz="2400" dirty="0" smtClean="0">
                <a:solidFill>
                  <a:srgbClr val="002060"/>
                </a:solidFill>
                <a:latin typeface="Times New Roman" panose="02020603050405020304" pitchFamily="18" charset="0"/>
                <a:cs typeface="Times New Roman" panose="02020603050405020304" pitchFamily="18" charset="0"/>
              </a:rPr>
              <a:t>Our solution and proposition</a:t>
            </a:r>
          </a:p>
          <a:p>
            <a:pPr marL="457200" indent="-457200">
              <a:buFont typeface="+mj-lt"/>
              <a:buAutoNum type="arabicPeriod"/>
            </a:pPr>
            <a:r>
              <a:rPr lang="en-IN" sz="2400" dirty="0" smtClean="0">
                <a:solidFill>
                  <a:srgbClr val="002060"/>
                </a:solidFill>
                <a:latin typeface="Times New Roman" panose="02020603050405020304" pitchFamily="18" charset="0"/>
                <a:cs typeface="Times New Roman" panose="02020603050405020304" pitchFamily="18" charset="0"/>
              </a:rPr>
              <a:t>Dataset description</a:t>
            </a:r>
          </a:p>
          <a:p>
            <a:pPr marL="457200" indent="-457200">
              <a:buFont typeface="+mj-lt"/>
              <a:buAutoNum type="arabicPeriod"/>
            </a:pPr>
            <a:r>
              <a:rPr lang="en-IN" sz="2400" dirty="0" smtClean="0">
                <a:solidFill>
                  <a:srgbClr val="002060"/>
                </a:solidFill>
                <a:latin typeface="Times New Roman" panose="02020603050405020304" pitchFamily="18" charset="0"/>
                <a:cs typeface="Times New Roman" panose="02020603050405020304" pitchFamily="18" charset="0"/>
              </a:rPr>
              <a:t>Modelling approach</a:t>
            </a:r>
          </a:p>
          <a:p>
            <a:pPr marL="457200" indent="-457200">
              <a:buFont typeface="+mj-lt"/>
              <a:buAutoNum type="arabicPeriod"/>
            </a:pPr>
            <a:r>
              <a:rPr lang="en-IN" sz="2400" dirty="0" smtClean="0">
                <a:solidFill>
                  <a:srgbClr val="002060"/>
                </a:solidFill>
                <a:latin typeface="Times New Roman" panose="02020603050405020304" pitchFamily="18" charset="0"/>
                <a:cs typeface="Times New Roman" panose="02020603050405020304" pitchFamily="18" charset="0"/>
              </a:rPr>
              <a:t>Results and discussion</a:t>
            </a:r>
          </a:p>
          <a:p>
            <a:pPr marL="457200" indent="-457200">
              <a:buFont typeface="+mj-lt"/>
              <a:buAutoNum type="arabicPeriod"/>
            </a:pPr>
            <a:r>
              <a:rPr lang="en-IN" sz="2400" dirty="0" smtClean="0">
                <a:solidFill>
                  <a:srgbClr val="002060"/>
                </a:solidFill>
                <a:latin typeface="Times New Roman" panose="02020603050405020304" pitchFamily="18" charset="0"/>
                <a:cs typeface="Times New Roman" panose="02020603050405020304" pitchFamily="18" charset="0"/>
              </a:rPr>
              <a:t>Conclusion</a:t>
            </a:r>
          </a:p>
        </p:txBody>
      </p:sp>
      <p:sp>
        <p:nvSpPr>
          <p:cNvPr id="3" name="Title 2"/>
          <p:cNvSpPr>
            <a:spLocks noGrp="1"/>
          </p:cNvSpPr>
          <p:nvPr>
            <p:ph type="title"/>
          </p:nvPr>
        </p:nvSpPr>
        <p:spPr/>
        <p:txBody>
          <a:bodyPr>
            <a:normAutofit/>
          </a:bodyPr>
          <a:lstStyle/>
          <a:p>
            <a:r>
              <a:rPr lang="en-IN" sz="4000" dirty="0" err="1" smtClean="0">
                <a:solidFill>
                  <a:srgbClr val="7030A0"/>
                </a:solidFill>
                <a:latin typeface="Times New Roman" panose="02020603050405020304" pitchFamily="18" charset="0"/>
                <a:cs typeface="Times New Roman" panose="02020603050405020304" pitchFamily="18" charset="0"/>
              </a:rPr>
              <a:t>aGENDA</a:t>
            </a:r>
            <a:endParaRPr lang="en-IN" sz="40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5959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08564" y="1613649"/>
            <a:ext cx="9603275" cy="3852698"/>
          </a:xfrm>
        </p:spPr>
        <p:txBody>
          <a:bodyPr>
            <a:normAutofit/>
          </a:bodyPr>
          <a:lstStyle/>
          <a:p>
            <a:pPr marL="0" indent="0" algn="just">
              <a:buNone/>
            </a:pPr>
            <a:r>
              <a:rPr lang="en-IN" sz="2400" dirty="0" smtClean="0">
                <a:latin typeface="Times New Roman" panose="02020603050405020304" pitchFamily="18" charset="0"/>
                <a:cs typeface="Times New Roman" panose="02020603050405020304" pitchFamily="18" charset="0"/>
              </a:rPr>
              <a:t>This analysis helps to identify the level of performance and it help us to track the performance made by the employees in an organisation . It also helps the employee to know there own performance level comparing with other co-employees. By this analysis the employees who performed well can get increment and those employees who are in less performance level can be motivated by the manager or organisation. </a:t>
            </a:r>
            <a:endParaRPr lang="en-IN" sz="2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1294362" y="912097"/>
            <a:ext cx="9603275" cy="701552"/>
          </a:xfrm>
        </p:spPr>
        <p:txBody>
          <a:bodyPr>
            <a:normAutofit/>
          </a:bodyPr>
          <a:lstStyle/>
          <a:p>
            <a:r>
              <a:rPr lang="en-IN" sz="3600" dirty="0" smtClean="0">
                <a:solidFill>
                  <a:srgbClr val="FF0000"/>
                </a:solidFill>
                <a:latin typeface="Times New Roman" panose="02020603050405020304" pitchFamily="18" charset="0"/>
                <a:cs typeface="Times New Roman" panose="02020603050405020304" pitchFamily="18" charset="0"/>
              </a:rPr>
              <a:t>Problem statement</a:t>
            </a:r>
            <a:endParaRPr lang="en-IN" sz="36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8867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94363" y="1649506"/>
            <a:ext cx="9603275" cy="3816839"/>
          </a:xfrm>
        </p:spPr>
        <p:txBody>
          <a:bodyPr>
            <a:normAutofit/>
          </a:bodyPr>
          <a:lstStyle/>
          <a:p>
            <a:pPr marL="0" indent="0">
              <a:buNone/>
            </a:pPr>
            <a:r>
              <a:rPr lang="en-IN" sz="2400" dirty="0" smtClean="0">
                <a:solidFill>
                  <a:schemeClr val="accent1">
                    <a:lumMod val="75000"/>
                  </a:schemeClr>
                </a:solidFill>
                <a:latin typeface="Times New Roman" panose="02020603050405020304" pitchFamily="18" charset="0"/>
                <a:cs typeface="Times New Roman" panose="02020603050405020304" pitchFamily="18" charset="0"/>
              </a:rPr>
              <a:t>EMPLOYEE DATA ANALYSIS:</a:t>
            </a:r>
          </a:p>
          <a:p>
            <a:pPr marL="0" indent="0" algn="just">
              <a:buNone/>
            </a:pPr>
            <a:r>
              <a:rPr lang="en-IN" sz="2400" dirty="0">
                <a:solidFill>
                  <a:schemeClr val="accent1">
                    <a:lumMod val="75000"/>
                  </a:schemeClr>
                </a:solidFill>
                <a:latin typeface="Times New Roman" panose="02020603050405020304" pitchFamily="18" charset="0"/>
                <a:cs typeface="Times New Roman" panose="02020603050405020304" pitchFamily="18" charset="0"/>
              </a:rPr>
              <a:t> </a:t>
            </a:r>
            <a:r>
              <a:rPr lang="en-IN" sz="2400" dirty="0" smtClean="0">
                <a:solidFill>
                  <a:schemeClr val="accent1">
                    <a:lumMod val="75000"/>
                  </a:schemeClr>
                </a:solidFill>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In this analysing the performance of the employee is consider by various factor like performance level, achievement, gender, ratings in order to identify there trend and patterns by there performance level. To identify the trends of different category of employee by high ,medium and low . These data helps to draft bar graph and to encourage low performance employee and to raise increment for high and medium performance employee.</a:t>
            </a:r>
          </a:p>
          <a:p>
            <a:pPr marL="0" indent="0">
              <a:buNone/>
            </a:pPr>
            <a:endParaRPr lang="en-IN" sz="2400" dirty="0" smtClean="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Autofit/>
          </a:bodyPr>
          <a:lstStyle/>
          <a:p>
            <a:r>
              <a:rPr lang="en-IN" sz="4000" dirty="0" smtClean="0">
                <a:solidFill>
                  <a:schemeClr val="accent3"/>
                </a:solidFill>
                <a:latin typeface="Times New Roman" panose="02020603050405020304" pitchFamily="18" charset="0"/>
                <a:cs typeface="Times New Roman" panose="02020603050405020304" pitchFamily="18" charset="0"/>
              </a:rPr>
              <a:t>Project overview</a:t>
            </a:r>
            <a:br>
              <a:rPr lang="en-IN" sz="4000" dirty="0" smtClean="0">
                <a:solidFill>
                  <a:schemeClr val="accent3"/>
                </a:solidFill>
                <a:latin typeface="Times New Roman" panose="02020603050405020304" pitchFamily="18" charset="0"/>
                <a:cs typeface="Times New Roman" panose="02020603050405020304" pitchFamily="18" charset="0"/>
              </a:rPr>
            </a:br>
            <a:endParaRPr lang="en-IN" sz="4000" dirty="0">
              <a:solidFill>
                <a:schemeClr val="accent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4025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5153" y="1524000"/>
            <a:ext cx="11779623" cy="3780368"/>
          </a:xfrm>
        </p:spPr>
        <p:txBody>
          <a:bodyPr>
            <a:normAutofit/>
          </a:bodyPr>
          <a:lstStyle/>
          <a:p>
            <a:pPr marL="0" indent="0">
              <a:buNone/>
            </a:pPr>
            <a:endParaRPr lang="en-IN" sz="2400" dirty="0" smtClean="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smtClean="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smtClean="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EMPLOYEES                               INDUSTIES                                  MANAGER </a:t>
            </a:r>
          </a:p>
        </p:txBody>
      </p:sp>
      <p:sp>
        <p:nvSpPr>
          <p:cNvPr id="3" name="Title 2"/>
          <p:cNvSpPr>
            <a:spLocks noGrp="1"/>
          </p:cNvSpPr>
          <p:nvPr>
            <p:ph type="title"/>
          </p:nvPr>
        </p:nvSpPr>
        <p:spPr>
          <a:xfrm>
            <a:off x="1294363" y="804519"/>
            <a:ext cx="9603275" cy="719481"/>
          </a:xfrm>
        </p:spPr>
        <p:txBody>
          <a:bodyPr>
            <a:normAutofit/>
          </a:bodyPr>
          <a:lstStyle/>
          <a:p>
            <a:r>
              <a:rPr lang="en-IN" sz="4000" dirty="0" smtClean="0">
                <a:solidFill>
                  <a:schemeClr val="accent1"/>
                </a:solidFill>
                <a:latin typeface="Times New Roman" panose="02020603050405020304" pitchFamily="18" charset="0"/>
                <a:cs typeface="Times New Roman" panose="02020603050405020304" pitchFamily="18" charset="0"/>
              </a:rPr>
              <a:t>WHO ARE THE END USER?</a:t>
            </a:r>
            <a:endParaRPr lang="en-IN" sz="4000" dirty="0">
              <a:solidFill>
                <a:schemeClr val="accent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399" y="1853754"/>
            <a:ext cx="2520000" cy="25200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6000" y="1853754"/>
            <a:ext cx="5040000" cy="25200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6776" y="1853755"/>
            <a:ext cx="3060000" cy="2520000"/>
          </a:xfrm>
          <a:prstGeom prst="rect">
            <a:avLst/>
          </a:prstGeom>
        </p:spPr>
      </p:pic>
    </p:spTree>
    <p:extLst>
      <p:ext uri="{BB962C8B-B14F-4D97-AF65-F5344CB8AC3E}">
        <p14:creationId xmlns:p14="http://schemas.microsoft.com/office/powerpoint/2010/main" val="2743759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94363" y="1559860"/>
            <a:ext cx="9603275" cy="3906486"/>
          </a:xfrm>
        </p:spPr>
        <p:txBody>
          <a:bodyPr>
            <a:normAutofit/>
          </a:bodyPr>
          <a:lstStyle/>
          <a:p>
            <a:pPr algn="just"/>
            <a:r>
              <a:rPr lang="en-IN" sz="2400" dirty="0" smtClean="0">
                <a:solidFill>
                  <a:srgbClr val="0070C0"/>
                </a:solidFill>
                <a:latin typeface="Times New Roman" panose="02020603050405020304" pitchFamily="18" charset="0"/>
                <a:cs typeface="Times New Roman" panose="02020603050405020304" pitchFamily="18" charset="0"/>
              </a:rPr>
              <a:t>CONDITIONAL FORMATTING </a:t>
            </a:r>
            <a:r>
              <a:rPr lang="en-IN" sz="2400" dirty="0" smtClean="0">
                <a:latin typeface="Times New Roman" panose="02020603050405020304" pitchFamily="18" charset="0"/>
                <a:cs typeface="Times New Roman" panose="02020603050405020304" pitchFamily="18" charset="0"/>
              </a:rPr>
              <a:t>: Used for highlighting the missing values.</a:t>
            </a:r>
          </a:p>
          <a:p>
            <a:pPr algn="just"/>
            <a:r>
              <a:rPr lang="en-IN" sz="2400" dirty="0" smtClean="0">
                <a:solidFill>
                  <a:srgbClr val="0070C0"/>
                </a:solidFill>
                <a:latin typeface="Times New Roman" panose="02020603050405020304" pitchFamily="18" charset="0"/>
                <a:cs typeface="Times New Roman" panose="02020603050405020304" pitchFamily="18" charset="0"/>
              </a:rPr>
              <a:t>FILTER</a:t>
            </a:r>
            <a:r>
              <a:rPr lang="en-IN" sz="2400" dirty="0" smtClean="0">
                <a:latin typeface="Times New Roman" panose="02020603050405020304" pitchFamily="18" charset="0"/>
                <a:cs typeface="Times New Roman" panose="02020603050405020304" pitchFamily="18" charset="0"/>
              </a:rPr>
              <a:t> : Removing insert.</a:t>
            </a:r>
          </a:p>
          <a:p>
            <a:pPr algn="just"/>
            <a:r>
              <a:rPr lang="en-IN" sz="2400" dirty="0" smtClean="0">
                <a:solidFill>
                  <a:srgbClr val="0070C0"/>
                </a:solidFill>
                <a:latin typeface="Times New Roman" panose="02020603050405020304" pitchFamily="18" charset="0"/>
                <a:cs typeface="Times New Roman" panose="02020603050405020304" pitchFamily="18" charset="0"/>
              </a:rPr>
              <a:t>FORMULA</a:t>
            </a:r>
            <a:r>
              <a:rPr lang="en-IN" sz="2400" dirty="0" smtClean="0">
                <a:latin typeface="Times New Roman" panose="02020603050405020304" pitchFamily="18" charset="0"/>
                <a:cs typeface="Times New Roman" panose="02020603050405020304" pitchFamily="18" charset="0"/>
              </a:rPr>
              <a:t> : used for the performance.</a:t>
            </a:r>
          </a:p>
          <a:p>
            <a:pPr algn="just"/>
            <a:r>
              <a:rPr lang="en-IN" sz="2400" dirty="0" smtClean="0">
                <a:solidFill>
                  <a:srgbClr val="0070C0"/>
                </a:solidFill>
                <a:latin typeface="Times New Roman" panose="02020603050405020304" pitchFamily="18" charset="0"/>
                <a:cs typeface="Times New Roman" panose="02020603050405020304" pitchFamily="18" charset="0"/>
              </a:rPr>
              <a:t>PIVOT</a:t>
            </a:r>
            <a:r>
              <a:rPr lang="en-IN" sz="2400" dirty="0" smtClean="0">
                <a:latin typeface="Times New Roman" panose="02020603050405020304" pitchFamily="18" charset="0"/>
                <a:cs typeface="Times New Roman" panose="02020603050405020304" pitchFamily="18" charset="0"/>
              </a:rPr>
              <a:t> : For summarising the data. </a:t>
            </a:r>
          </a:p>
          <a:p>
            <a:pPr algn="just"/>
            <a:r>
              <a:rPr lang="en-IN" sz="2400" dirty="0" smtClean="0">
                <a:solidFill>
                  <a:srgbClr val="0070C0"/>
                </a:solidFill>
                <a:latin typeface="Times New Roman" panose="02020603050405020304" pitchFamily="18" charset="0"/>
                <a:cs typeface="Times New Roman" panose="02020603050405020304" pitchFamily="18" charset="0"/>
              </a:rPr>
              <a:t>GRAPH </a:t>
            </a:r>
            <a:r>
              <a:rPr lang="en-IN" sz="2400" dirty="0" smtClean="0">
                <a:latin typeface="Times New Roman" panose="02020603050405020304" pitchFamily="18" charset="0"/>
                <a:cs typeface="Times New Roman" panose="02020603050405020304" pitchFamily="18" charset="0"/>
              </a:rPr>
              <a:t>: Used for data visualization.</a:t>
            </a:r>
            <a:endParaRPr lang="en-IN" sz="2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1294363" y="822449"/>
            <a:ext cx="9603275" cy="737412"/>
          </a:xfrm>
        </p:spPr>
        <p:txBody>
          <a:bodyPr>
            <a:normAutofit/>
          </a:bodyPr>
          <a:lstStyle/>
          <a:p>
            <a:r>
              <a:rPr lang="en-IN" sz="3600" dirty="0" smtClean="0">
                <a:solidFill>
                  <a:schemeClr val="accent1">
                    <a:lumMod val="75000"/>
                  </a:schemeClr>
                </a:solidFill>
                <a:latin typeface="Times New Roman" panose="02020603050405020304" pitchFamily="18" charset="0"/>
                <a:cs typeface="Times New Roman" panose="02020603050405020304" pitchFamily="18" charset="0"/>
              </a:rPr>
              <a:t>OUR SOLUTION AND VALUE PROPOSITION</a:t>
            </a:r>
            <a:endParaRPr lang="en-IN" sz="36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0463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94363" y="1595718"/>
            <a:ext cx="9603275" cy="4536141"/>
          </a:xfrm>
        </p:spPr>
        <p:txBody>
          <a:bodyPr>
            <a:normAutofit fontScale="85000" lnSpcReduction="20000"/>
          </a:bodyPr>
          <a:lstStyle/>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Employee = </a:t>
            </a:r>
            <a:r>
              <a:rPr lang="en-IN" sz="2400" dirty="0" err="1">
                <a:latin typeface="Times New Roman" panose="02020603050405020304" pitchFamily="18" charset="0"/>
                <a:cs typeface="Times New Roman" panose="02020603050405020304" pitchFamily="18" charset="0"/>
              </a:rPr>
              <a:t>e</a:t>
            </a:r>
            <a:r>
              <a:rPr lang="en-IN" sz="2400" dirty="0" err="1" smtClean="0">
                <a:latin typeface="Times New Roman" panose="02020603050405020304" pitchFamily="18" charset="0"/>
                <a:cs typeface="Times New Roman" panose="02020603050405020304" pitchFamily="18" charset="0"/>
              </a:rPr>
              <a:t>dunet</a:t>
            </a:r>
            <a:r>
              <a:rPr lang="en-IN" sz="2400" dirty="0" smtClean="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dash </a:t>
            </a:r>
            <a:r>
              <a:rPr lang="en-IN" sz="2400" dirty="0" smtClean="0">
                <a:latin typeface="Times New Roman" panose="02020603050405020304" pitchFamily="18" charset="0"/>
                <a:cs typeface="Times New Roman" panose="02020603050405020304" pitchFamily="18" charset="0"/>
              </a:rPr>
              <a:t>board                     </a:t>
            </a:r>
            <a:endParaRPr lang="en-IN" sz="24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26-features </a:t>
            </a: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9-features </a:t>
            </a: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Employee id - numerical</a:t>
            </a: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Name - text</a:t>
            </a: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Performance level </a:t>
            </a: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Gender - male , female </a:t>
            </a: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Employees ratings – numerical </a:t>
            </a: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Employee type </a:t>
            </a: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Business unit                          </a:t>
            </a:r>
          </a:p>
          <a:p>
            <a:pPr marL="457200" indent="-457200">
              <a:buFont typeface="+mj-lt"/>
              <a:buAutoNum type="arabicPeriod"/>
            </a:pPr>
            <a:endParaRPr lang="en-IN" sz="24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sz="2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1294363" y="804520"/>
            <a:ext cx="9603275" cy="697710"/>
          </a:xfrm>
        </p:spPr>
        <p:txBody>
          <a:bodyPr>
            <a:normAutofit/>
          </a:bodyPr>
          <a:lstStyle/>
          <a:p>
            <a:r>
              <a:rPr lang="en-IN" sz="4000" dirty="0" smtClean="0">
                <a:solidFill>
                  <a:srgbClr val="7030A0"/>
                </a:solidFill>
                <a:latin typeface="Times New Roman" panose="02020603050405020304" pitchFamily="18" charset="0"/>
                <a:cs typeface="Times New Roman" panose="02020603050405020304" pitchFamily="18" charset="0"/>
              </a:rPr>
              <a:t>Dataset description </a:t>
            </a:r>
            <a:endParaRPr lang="en-IN" sz="40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7815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solidFill>
                  <a:srgbClr val="002060"/>
                </a:solidFill>
                <a:latin typeface="Times New Roman" panose="02020603050405020304" pitchFamily="18" charset="0"/>
                <a:cs typeface="Times New Roman" panose="02020603050405020304" pitchFamily="18" charset="0"/>
              </a:rPr>
              <a:t>The “wow” in our solution</a:t>
            </a:r>
            <a:endParaRPr lang="en-IN" sz="4000" dirty="0">
              <a:solidFill>
                <a:srgbClr val="00206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780777" y="3806195"/>
            <a:ext cx="8630446" cy="2218087"/>
          </a:xfrm>
        </p:spPr>
        <p:txBody>
          <a:bodyPr>
            <a:normAutofit/>
          </a:bodyPr>
          <a:lstStyle/>
          <a:p>
            <a:r>
              <a:rPr lang="en-IN" sz="3200" dirty="0" smtClean="0">
                <a:latin typeface="Times New Roman" panose="02020603050405020304" pitchFamily="18" charset="0"/>
                <a:cs typeface="Times New Roman" panose="02020603050405020304" pitchFamily="18" charset="0"/>
              </a:rPr>
              <a:t>PERFORMANCE LEVEL =if(Z8=5,”VERY HIGH”, if(Z8=4,”HIGH”, if(Z8=3,”MED”, if(Z8=2,”LOW”, if(Z8=1,”VERY LOW”,)))))</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8854466"/>
      </p:ext>
    </p:extLst>
  </p:cSld>
  <p:clrMapOvr>
    <a:masterClrMapping/>
  </p:clrMapOvr>
</p:sld>
</file>

<file path=ppt/theme/theme1.xml><?xml version="1.0" encoding="utf-8"?>
<a:theme xmlns:a="http://schemas.openxmlformats.org/drawingml/2006/main" name="Gallery">
  <a:themeElements>
    <a:clrScheme name="Custom 10">
      <a:dk1>
        <a:sysClr val="windowText" lastClr="000000"/>
      </a:dk1>
      <a:lt1>
        <a:sysClr val="window" lastClr="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fontScheme name="Default">
      <a:majorFont>
        <a:latin typeface="Gill Sans MT"/>
        <a:ea typeface=""/>
        <a:cs typeface=""/>
      </a:majorFont>
      <a:minorFont>
        <a:latin typeface="Gill Sans MT"/>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spDef>
      <a:spPr>
        <a:solidFill>
          <a:srgbClr val="B71E42"/>
        </a:solidFill>
        <a:ln>
          <a:noFill/>
        </a:ln>
      </a:spPr>
      <a:bodyPr rtlCol="0" anchor="ctr"/>
      <a:lstStyle>
        <a:defPPr algn="ctr">
          <a:defRPr/>
        </a:defPPr>
      </a:lstStyle>
      <a:style>
        <a:lnRef idx="3">
          <a:schemeClr val="lt1"/>
        </a:lnRef>
        <a:fillRef idx="1">
          <a:schemeClr val="accent1"/>
        </a:fillRef>
        <a:effectRef idx="1">
          <a:schemeClr val="accent1"/>
        </a:effectRef>
        <a:fontRef idx="minor">
          <a:schemeClr val="lt1"/>
        </a:fontRef>
      </a:style>
    </a:spDef>
    <a:lnDef>
      <a:spPr>
        <a:ln w="31750"/>
      </a:spPr>
      <a:bodyPr/>
      <a:lstStyle/>
      <a:style>
        <a:lnRef idx="3">
          <a:schemeClr val="accent1"/>
        </a:lnRef>
        <a:fillRef idx="0">
          <a:schemeClr val="accent1"/>
        </a:fillRef>
        <a:effectRef idx="2">
          <a:schemeClr val="accent1"/>
        </a:effectRef>
        <a:fontRef idx="minor">
          <a:schemeClr val="tx1"/>
        </a:fontRef>
      </a:style>
    </a:lnDef>
  </a:objectDefaults>
  <a:extraClrSchemeLst/>
  <a:extLst>
    <a:ext uri="{05A4C25C-085E-4340-85A3-A5531E510DB2}">
      <thm15:themeFamily xmlns:thm15="http://schemas.microsoft.com/office/thememl/2012/main" name="TF66921596_My invention presentation_AAS_v5" id="{87E5ADC5-22B1-48B6-A377-CC62C9F76903}" vid="{35D6D025-A430-4CAD-B81F-81678F6B39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A1DB373-C1A1-4924-9AF2-F04368201509}">
  <ds:schemaRefs>
    <ds:schemaRef ds:uri="http://schemas.microsoft.com/office/infopath/2007/PartnerControls"/>
    <ds:schemaRef ds:uri="http://purl.org/dc/elements/1.1/"/>
    <ds:schemaRef ds:uri="http://purl.org/dc/terms/"/>
    <ds:schemaRef ds:uri="http://schemas.microsoft.com/office/2006/documentManagement/types"/>
    <ds:schemaRef ds:uri="http://schemas.openxmlformats.org/package/2006/metadata/core-properties"/>
    <ds:schemaRef ds:uri="http://schemas.microsoft.com/office/2006/metadata/properties"/>
    <ds:schemaRef ds:uri="http://purl.org/dc/dcmitype/"/>
    <ds:schemaRef ds:uri="16c05727-aa75-4e4a-9b5f-8a80a1165891"/>
    <ds:schemaRef ds:uri="71af3243-3dd4-4a8d-8c0d-dd76da1f02a5"/>
    <ds:schemaRef ds:uri="http://www.w3.org/XML/1998/namespace"/>
  </ds:schemaRefs>
</ds:datastoreItem>
</file>

<file path=customXml/itemProps2.xml><?xml version="1.0" encoding="utf-8"?>
<ds:datastoreItem xmlns:ds="http://schemas.openxmlformats.org/officeDocument/2006/customXml" ds:itemID="{459C8665-7E41-4E8E-957E-307F6F826AF4}">
  <ds:schemaRefs>
    <ds:schemaRef ds:uri="http://schemas.microsoft.com/sharepoint/v3/contenttype/forms"/>
  </ds:schemaRefs>
</ds:datastoreItem>
</file>

<file path=customXml/itemProps3.xml><?xml version="1.0" encoding="utf-8"?>
<ds:datastoreItem xmlns:ds="http://schemas.openxmlformats.org/officeDocument/2006/customXml" ds:itemID="{CFA01955-FFEB-4169-B0BF-D790410D62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My invention</Template>
  <TotalTime>0</TotalTime>
  <Words>601</Words>
  <Application>Microsoft Office PowerPoint</Application>
  <PresentationFormat>Widescreen</PresentationFormat>
  <Paragraphs>76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Gill Sans MT</vt:lpstr>
      <vt:lpstr>Tahoma</vt:lpstr>
      <vt:lpstr>Times New Roman</vt:lpstr>
      <vt:lpstr>Gallery</vt:lpstr>
      <vt:lpstr>EMPLOYEE DATA ANALYSIS USING EXCEL</vt:lpstr>
      <vt:lpstr>PROJECT TITLE</vt:lpstr>
      <vt:lpstr>aGENDA</vt:lpstr>
      <vt:lpstr>Problem statement</vt:lpstr>
      <vt:lpstr>Project overview </vt:lpstr>
      <vt:lpstr>WHO ARE THE END USER?</vt:lpstr>
      <vt:lpstr>OUR SOLUTION AND VALUE PROPOSITION</vt:lpstr>
      <vt:lpstr>Dataset description </vt:lpstr>
      <vt:lpstr>The “wow” in our solution</vt:lpstr>
      <vt:lpstr>MODELLING </vt:lpstr>
      <vt:lpstr>PowerPoint Presentation</vt:lpstr>
      <vt:lpstr>PowerPoint Presentation</vt:lpstr>
      <vt:lpstr>results</vt:lpstr>
      <vt:lpstr>High level results </vt:lpstr>
      <vt:lpstr>Conclusion </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2024-08-31T07:02:42Z</dcterms:created>
  <dcterms:modified xsi:type="dcterms:W3CDTF">2024-09-01T12:43:32Z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