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416C1A-4831-4966-9170-33DD766D8924}">
          <p14:sldIdLst>
            <p14:sldId id="256"/>
            <p14:sldId id="257"/>
            <p14:sldId id="258"/>
            <p14:sldId id="259"/>
            <p14:sldId id="260"/>
            <p14:sldId id="262"/>
            <p14:sldId id="263"/>
            <p14:sldId id="264"/>
            <p14:sldId id="265"/>
            <p14:sldId id="266"/>
            <p14:sldId id="267"/>
            <p14:sldId id="268"/>
            <p14:sldId id="269"/>
            <p14:sldId id="272"/>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NANDHINI%20DATA%20PROJECT1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[NANDHINI DATA PROJECT11]Sheet1!PivotTable1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FEMALE</a:t>
            </a:r>
            <a:r>
              <a:rPr lang="en-IN" baseline="0"/>
              <a:t> EMPLOYEES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9</c:v>
                </c:pt>
                <c:pt idx="2">
                  <c:v>8</c:v>
                </c:pt>
                <c:pt idx="3">
                  <c:v>4</c:v>
                </c:pt>
                <c:pt idx="4">
                  <c:v>7</c:v>
                </c:pt>
                <c:pt idx="5">
                  <c:v>7</c:v>
                </c:pt>
                <c:pt idx="6">
                  <c:v>5</c:v>
                </c:pt>
                <c:pt idx="7">
                  <c:v>11</c:v>
                </c:pt>
                <c:pt idx="8">
                  <c:v>9</c:v>
                </c:pt>
                <c:pt idx="9">
                  <c:v>7</c:v>
                </c:pt>
              </c:numCache>
            </c:numRef>
          </c:val>
        </c:ser>
        <c:ser>
          <c:idx val="4"/>
          <c:order val="4"/>
          <c:tx>
            <c:strRef>
              <c:f>Sheet1!$F$3:$F$4</c:f>
              <c:strCache>
                <c:ptCount val="1"/>
                <c:pt idx="0">
                  <c:v>VERY LOW</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6</c:v>
                </c:pt>
                <c:pt idx="1">
                  <c:v>6</c:v>
                </c:pt>
                <c:pt idx="2">
                  <c:v>4</c:v>
                </c:pt>
                <c:pt idx="3">
                  <c:v>8</c:v>
                </c:pt>
                <c:pt idx="4">
                  <c:v>7</c:v>
                </c:pt>
                <c:pt idx="5">
                  <c:v>6</c:v>
                </c:pt>
                <c:pt idx="6">
                  <c:v>6</c:v>
                </c:pt>
                <c:pt idx="7">
                  <c:v>10</c:v>
                </c:pt>
                <c:pt idx="8">
                  <c:v>10</c:v>
                </c:pt>
                <c:pt idx="9">
                  <c:v>6</c:v>
                </c:pt>
              </c:numCache>
            </c:numRef>
          </c:val>
        </c:ser>
        <c:dLbls>
          <c:showLegendKey val="0"/>
          <c:showVal val="0"/>
          <c:showCatName val="0"/>
          <c:showSerName val="0"/>
          <c:showPercent val="0"/>
          <c:showBubbleSize val="0"/>
        </c:dLbls>
        <c:gapWidth val="219"/>
        <c:overlap val="-27"/>
        <c:axId val="432061872"/>
        <c:axId val="432062960"/>
      </c:barChart>
      <c:catAx>
        <c:axId val="432061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062960"/>
        <c:crosses val="autoZero"/>
        <c:auto val="1"/>
        <c:lblAlgn val="ctr"/>
        <c:lblOffset val="100"/>
        <c:noMultiLvlLbl val="0"/>
      </c:catAx>
      <c:valAx>
        <c:axId val="43206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061872"/>
        <c:crosses val="autoZero"/>
        <c:crossBetween val="between"/>
      </c:valAx>
      <c:spPr>
        <a:noFill/>
        <a:ln>
          <a:noFill/>
        </a:ln>
        <a:effectLst/>
      </c:spPr>
    </c:plotArea>
    <c:legend>
      <c:legendPos val="r"/>
      <c:layout>
        <c:manualLayout>
          <c:xMode val="edge"/>
          <c:yMode val="edge"/>
          <c:x val="0.71666666666666667"/>
          <c:y val="0.31683872849227174"/>
          <c:w val="0.28333333333333333"/>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[NANDHINI DATA PROJECT1]Sheet1!PivotTable1</c:name>
    <c:fmtId val="1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9</c:v>
                </c:pt>
                <c:pt idx="2">
                  <c:v>8</c:v>
                </c:pt>
                <c:pt idx="3">
                  <c:v>4</c:v>
                </c:pt>
                <c:pt idx="4">
                  <c:v>7</c:v>
                </c:pt>
                <c:pt idx="5">
                  <c:v>7</c:v>
                </c:pt>
                <c:pt idx="6">
                  <c:v>5</c:v>
                </c:pt>
                <c:pt idx="7">
                  <c:v>11</c:v>
                </c:pt>
                <c:pt idx="8">
                  <c:v>9</c:v>
                </c:pt>
                <c:pt idx="9">
                  <c:v>7</c:v>
                </c:pt>
              </c:numCache>
            </c:numRef>
          </c:val>
        </c:ser>
        <c:ser>
          <c:idx val="4"/>
          <c:order val="4"/>
          <c:tx>
            <c:strRef>
              <c:f>Sheet1!$F$3:$F$4</c:f>
              <c:strCache>
                <c:ptCount val="1"/>
                <c:pt idx="0">
                  <c:v>VERY 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6</c:v>
                </c:pt>
                <c:pt idx="1">
                  <c:v>6</c:v>
                </c:pt>
                <c:pt idx="2">
                  <c:v>4</c:v>
                </c:pt>
                <c:pt idx="3">
                  <c:v>8</c:v>
                </c:pt>
                <c:pt idx="4">
                  <c:v>7</c:v>
                </c:pt>
                <c:pt idx="5">
                  <c:v>6</c:v>
                </c:pt>
                <c:pt idx="6">
                  <c:v>6</c:v>
                </c:pt>
                <c:pt idx="7">
                  <c:v>10</c:v>
                </c:pt>
                <c:pt idx="8">
                  <c:v>10</c:v>
                </c:pt>
                <c:pt idx="9">
                  <c:v>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8/31/2024</a:t>
            </a:fld>
            <a:endParaRPr lang="en-US" dirty="0"/>
          </a:p>
        </p:txBody>
      </p:sp>
      <p:sp>
        <p:nvSpPr>
          <p:cNvPr id="4" name="Footer Placeholder 3">
            <a:extLst>
              <a:ext uri="{FF2B5EF4-FFF2-40B4-BE49-F238E27FC236}">
                <a16:creationId xmlns:a16="http://schemas.microsoft.com/office/drawing/2014/main" xmlns=""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xmlns=""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a16="http://schemas.microsoft.com/office/drawing/2014/main" xmlns=""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a16="http://schemas.microsoft.com/office/drawing/2014/main" xmlns=""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a16="http://schemas.microsoft.com/office/drawing/2014/main" xmlns=""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xmlns=""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xmlns=""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a16="http://schemas.microsoft.com/office/drawing/2014/main" xmlns=""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8/31/2024</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xmlns=""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xmlns=""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xmlns=""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8/31/2024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8/31/2024</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CA56C-7A25-4BD4-AA72-5256E68BE4CB}"/>
              </a:ext>
            </a:extLst>
          </p:cNvPr>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EMPLOYEE DATA ANALYSIS USING EXCEL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BBCF363-1123-45B1-8A9A-ABCDA40EF3F2}"/>
              </a:ext>
            </a:extLst>
          </p:cNvPr>
          <p:cNvSpPr>
            <a:spLocks noGrp="1"/>
          </p:cNvSpPr>
          <p:nvPr>
            <p:ph type="subTitle" idx="1"/>
          </p:nvPr>
        </p:nvSpPr>
        <p:spPr>
          <a:xfrm>
            <a:off x="1777464" y="3575164"/>
            <a:ext cx="8637072" cy="2484977"/>
          </a:xfrm>
        </p:spPr>
        <p:txBody>
          <a:bodyPr/>
          <a:lstStyle/>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STUDENT NAME: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NANDHINI S</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REGISTER NO: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122202190</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DEPARTMENT: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BCOM(CORPORATE SECRETARYSHIP)</a:t>
            </a:r>
          </a:p>
          <a:p>
            <a:r>
              <a:rPr lang="en-US" sz="2400"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COLLEGE: </a:t>
            </a:r>
            <a:r>
              <a:rPr lang="en-US" sz="2400" dirty="0" smtClean="0">
                <a:solidFill>
                  <a:schemeClr val="accent1"/>
                </a:solidFill>
                <a:latin typeface="Times New Roman" panose="02020603050405020304" pitchFamily="18" charset="0"/>
                <a:ea typeface="Tahoma" panose="020B0604030504040204" pitchFamily="34" charset="0"/>
                <a:cs typeface="Times New Roman" panose="02020603050405020304" pitchFamily="18" charset="0"/>
              </a:rPr>
              <a:t>ANNA ADARSH COLLEGE FOR WOMEN</a:t>
            </a:r>
            <a:endParaRPr lang="en-US" sz="2400"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rgbClr val="C00000"/>
              </a:solidFill>
            </a:endParaRP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1576"/>
            <a:ext cx="9603275" cy="4267200"/>
          </a:xfrm>
        </p:spPr>
        <p:txBody>
          <a:bodyPr>
            <a:normAutofit fontScale="85000" lnSpcReduction="20000"/>
          </a:bodyPr>
          <a:lstStyle/>
          <a:p>
            <a:pPr marL="0" indent="0">
              <a:buNone/>
            </a:pPr>
            <a:r>
              <a:rPr lang="en-IN" sz="2400" dirty="0" smtClean="0">
                <a:latin typeface="Times New Roman" panose="02020603050405020304" pitchFamily="18" charset="0"/>
                <a:cs typeface="Times New Roman" panose="02020603050405020304" pitchFamily="18" charset="0"/>
              </a:rPr>
              <a:t>DATA COLLECTION :</a:t>
            </a:r>
          </a:p>
          <a:p>
            <a:pPr marL="457200" indent="-457200">
              <a:buFont typeface="+mj-lt"/>
              <a:buAutoNum type="arabicParenR"/>
            </a:pPr>
            <a:r>
              <a:rPr lang="en-IN" sz="2400" dirty="0">
                <a:latin typeface="Times New Roman" panose="02020603050405020304" pitchFamily="18" charset="0"/>
                <a:cs typeface="Times New Roman" panose="02020603050405020304" pitchFamily="18" charset="0"/>
              </a:rPr>
              <a:t>D</a:t>
            </a:r>
            <a:r>
              <a:rPr lang="en-IN" sz="2400" dirty="0" smtClean="0">
                <a:latin typeface="Times New Roman" panose="02020603050405020304" pitchFamily="18" charset="0"/>
                <a:cs typeface="Times New Roman" panose="02020603050405020304" pitchFamily="18" charset="0"/>
              </a:rPr>
              <a:t>ownloaded the data from IBM </a:t>
            </a:r>
            <a:r>
              <a:rPr lang="en-IN" sz="2400" dirty="0" err="1" smtClean="0">
                <a:latin typeface="Times New Roman" panose="02020603050405020304" pitchFamily="18" charset="0"/>
                <a:cs typeface="Times New Roman" panose="02020603050405020304" pitchFamily="18" charset="0"/>
              </a:rPr>
              <a:t>Edunet</a:t>
            </a:r>
            <a:r>
              <a:rPr lang="en-IN" sz="2400" dirty="0" smtClean="0">
                <a:latin typeface="Times New Roman" panose="02020603050405020304" pitchFamily="18" charset="0"/>
                <a:cs typeface="Times New Roman" panose="02020603050405020304" pitchFamily="18" charset="0"/>
              </a:rPr>
              <a:t> dash board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Started to edit those data through excel                                                         </a:t>
            </a:r>
          </a:p>
          <a:p>
            <a:pPr marL="0" indent="0">
              <a:buNone/>
            </a:pPr>
            <a:r>
              <a:rPr lang="en-IN" sz="2400" dirty="0" smtClean="0">
                <a:latin typeface="Times New Roman" panose="02020603050405020304" pitchFamily="18" charset="0"/>
                <a:cs typeface="Times New Roman" panose="02020603050405020304" pitchFamily="18" charset="0"/>
              </a:rPr>
              <a:t>FEATURE COLLECTION:</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Features collected from employment </a:t>
            </a:r>
            <a:r>
              <a:rPr lang="en-IN" sz="2400" dirty="0" err="1" smtClean="0">
                <a:latin typeface="Times New Roman" panose="02020603050405020304" pitchFamily="18" charset="0"/>
                <a:cs typeface="Times New Roman" panose="02020603050405020304" pitchFamily="18" charset="0"/>
              </a:rPr>
              <a:t>datas</a:t>
            </a:r>
            <a:r>
              <a:rPr lang="en-IN" sz="2400" dirty="0" smtClean="0">
                <a:latin typeface="Times New Roman" panose="02020603050405020304" pitchFamily="18" charset="0"/>
                <a:cs typeface="Times New Roman" panose="02020603050405020304" pitchFamily="18" charset="0"/>
              </a:rPr>
              <a:t> are : </a:t>
            </a:r>
            <a:r>
              <a:rPr lang="en-IN" sz="2400" dirty="0" err="1" smtClean="0">
                <a:latin typeface="Times New Roman" panose="02020603050405020304" pitchFamily="18" charset="0"/>
                <a:cs typeface="Times New Roman" panose="02020603050405020304" pitchFamily="18" charset="0"/>
              </a:rPr>
              <a:t>Emp</a:t>
            </a:r>
            <a:r>
              <a:rPr lang="en-IN" sz="2400" dirty="0" smtClean="0">
                <a:latin typeface="Times New Roman" panose="02020603050405020304" pitchFamily="18" charset="0"/>
                <a:cs typeface="Times New Roman" panose="02020603050405020304" pitchFamily="18" charset="0"/>
              </a:rPr>
              <a:t> id , Name ,gender , business unit ,type, </a:t>
            </a:r>
            <a:r>
              <a:rPr lang="en-IN" sz="2400" dirty="0" err="1" smtClean="0">
                <a:latin typeface="Times New Roman" panose="02020603050405020304" pitchFamily="18" charset="0"/>
                <a:cs typeface="Times New Roman" panose="02020603050405020304" pitchFamily="18" charset="0"/>
              </a:rPr>
              <a:t>status,performance</a:t>
            </a:r>
            <a:r>
              <a:rPr lang="en-IN" sz="2400" dirty="0" smtClean="0">
                <a:latin typeface="Times New Roman" panose="02020603050405020304" pitchFamily="18" charset="0"/>
                <a:cs typeface="Times New Roman" panose="02020603050405020304" pitchFamily="18" charset="0"/>
              </a:rPr>
              <a:t> level , current employee rating.</a:t>
            </a:r>
          </a:p>
          <a:p>
            <a:pPr marL="0" indent="0">
              <a:buNone/>
            </a:pPr>
            <a:r>
              <a:rPr lang="en-IN" sz="2400" dirty="0" smtClean="0">
                <a:latin typeface="Times New Roman" panose="02020603050405020304" pitchFamily="18" charset="0"/>
                <a:cs typeface="Times New Roman" panose="02020603050405020304" pitchFamily="18" charset="0"/>
              </a:rPr>
              <a:t>DATA CLEANING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Identifying the missing value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Corrected the missing level  </a:t>
            </a: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4000" dirty="0" smtClean="0">
                <a:solidFill>
                  <a:schemeClr val="accent1">
                    <a:lumMod val="60000"/>
                    <a:lumOff val="40000"/>
                  </a:schemeClr>
                </a:solidFill>
                <a:latin typeface="Times New Roman" panose="02020603050405020304" pitchFamily="18" charset="0"/>
                <a:cs typeface="Times New Roman" panose="02020603050405020304" pitchFamily="18" charset="0"/>
              </a:rPr>
              <a:t>MODELLING </a:t>
            </a:r>
            <a:endParaRPr lang="en-IN" sz="4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634732"/>
            <a:ext cx="9603275" cy="4461268"/>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PERFORMANCE LEVEL :</a:t>
            </a:r>
          </a:p>
          <a:p>
            <a:pPr marL="457200" indent="-457200">
              <a:buFont typeface="+mj-lt"/>
              <a:buAutoNum type="arabicParenR"/>
            </a:pPr>
            <a:r>
              <a:rPr lang="en-IN" sz="2400" dirty="0" smtClean="0">
                <a:solidFill>
                  <a:srgbClr val="C0000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From employees current rating data should found employees performance level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Oder those data from very high value to very low value</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To find the level  use formula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Formula : =if(Z8&gt;=5,”VERY HIGH ,if(Z8&gt;=4,”HIGH”,if(Z8&gt;=3,”MED”,if(Z8&gt;=2,”LOW”,if(Z8&gt;=1,”VERY 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1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2" y="1577582"/>
            <a:ext cx="9603275" cy="4461268"/>
          </a:xfrm>
        </p:spPr>
        <p:txBody>
          <a:bodyPr>
            <a:normAutofit lnSpcReduction="10000"/>
          </a:bodyPr>
          <a:lstStyle/>
          <a:p>
            <a:pPr marL="0" indent="0">
              <a:buNone/>
            </a:pPr>
            <a:r>
              <a:rPr lang="en-IN" sz="2400" dirty="0" smtClean="0">
                <a:latin typeface="Times New Roman" panose="02020603050405020304" pitchFamily="18" charset="0"/>
                <a:cs typeface="Times New Roman" panose="02020603050405020304" pitchFamily="18" charset="0"/>
              </a:rPr>
              <a:t>SUMMARY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After finding the performance level then insert pivot table ( new worksheet)</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Under pivot table  place gender code in filters , performance level in columns , business units in rows and name in values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 should filter overall data into female data</a:t>
            </a:r>
          </a:p>
          <a:p>
            <a:pPr marL="0" indent="0">
              <a:buNone/>
            </a:pPr>
            <a:r>
              <a:rPr lang="en-IN" sz="2400" dirty="0" smtClean="0">
                <a:latin typeface="Times New Roman" panose="02020603050405020304" pitchFamily="18" charset="0"/>
                <a:cs typeface="Times New Roman" panose="02020603050405020304" pitchFamily="18" charset="0"/>
              </a:rPr>
              <a:t>VISULAIZATION :</a:t>
            </a:r>
          </a:p>
          <a:p>
            <a:pPr marL="457200" indent="-457200">
              <a:buFont typeface="+mj-lt"/>
              <a:buAutoNum type="arabicParenR"/>
            </a:pPr>
            <a:r>
              <a:rPr lang="en-IN" sz="2400" dirty="0" smtClean="0">
                <a:latin typeface="Times New Roman" panose="02020603050405020304" pitchFamily="18" charset="0"/>
                <a:cs typeface="Times New Roman" panose="02020603050405020304" pitchFamily="18" charset="0"/>
              </a:rPr>
              <a:t>Through recommended chats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selected column chart to find the highest and lowest position.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4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363" y="804519"/>
            <a:ext cx="9603275" cy="643281"/>
          </a:xfrm>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results</a:t>
            </a:r>
            <a:endParaRPr lang="en-IN" sz="4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7623165"/>
              </p:ext>
            </p:extLst>
          </p:nvPr>
        </p:nvGraphicFramePr>
        <p:xfrm>
          <a:off x="1293813" y="1600200"/>
          <a:ext cx="9604375" cy="3905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137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High level results </a:t>
            </a:r>
            <a:endParaRPr lang="en-IN"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8796702"/>
              </p:ext>
            </p:extLst>
          </p:nvPr>
        </p:nvGraphicFramePr>
        <p:xfrm>
          <a:off x="2625634" y="1736189"/>
          <a:ext cx="6439989" cy="36120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482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38300"/>
            <a:ext cx="9603275" cy="3828045"/>
          </a:xfrm>
        </p:spPr>
        <p:txBody>
          <a:bodyPr>
            <a:normAutofit/>
          </a:bodyPr>
          <a:lstStyle/>
          <a:p>
            <a:r>
              <a:rPr lang="en-IN" sz="2400" dirty="0" smtClean="0">
                <a:latin typeface="Times New Roman" panose="02020603050405020304" pitchFamily="18" charset="0"/>
                <a:cs typeface="Times New Roman" panose="02020603050405020304" pitchFamily="18" charset="0"/>
              </a:rPr>
              <a:t>While comparing the performance of the female employee the medium level of employees are higher than other level of employees so those employees should be incremented and the higher level employees are very low so those employees should be encourage by more new </a:t>
            </a:r>
            <a:r>
              <a:rPr lang="en-IN" sz="2400" dirty="0" err="1" smtClean="0">
                <a:latin typeface="Times New Roman" panose="02020603050405020304" pitchFamily="18" charset="0"/>
                <a:cs typeface="Times New Roman" panose="02020603050405020304" pitchFamily="18" charset="0"/>
              </a:rPr>
              <a:t>activites</a:t>
            </a:r>
            <a:r>
              <a:rPr lang="en-IN" sz="2400" dirty="0" smtClean="0">
                <a:latin typeface="Times New Roman" panose="02020603050405020304" pitchFamily="18" charset="0"/>
                <a:cs typeface="Times New Roman" panose="02020603050405020304" pitchFamily="18" charset="0"/>
              </a:rPr>
              <a:t> . The lower level employees are quite higher than high level employees so they can be treated more efficient than high level employees .</a:t>
            </a:r>
          </a:p>
          <a:p>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04519"/>
            <a:ext cx="9603275" cy="6813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Conclusion </a:t>
            </a:r>
            <a:endParaRPr lang="en-IN"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2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1294363" y="804519"/>
            <a:ext cx="9603275" cy="1049235"/>
          </a:xfrm>
        </p:spPr>
        <p:txBody>
          <a:bodyPr>
            <a:normAutofit/>
          </a:bodyPr>
          <a:lstStyle/>
          <a:p>
            <a:r>
              <a:rPr lang="en-US" sz="4000" dirty="0" smtClean="0">
                <a:solidFill>
                  <a:srgbClr val="0070C0"/>
                </a:solidFill>
                <a:latin typeface="Times New Roman" panose="02020603050405020304" pitchFamily="18" charset="0"/>
                <a:cs typeface="Times New Roman" panose="02020603050405020304" pitchFamily="18" charset="0"/>
              </a:rPr>
              <a:t>PROJECT TITLE</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C0199F-A274-44C6-BF37-784A855E6EEA}"/>
              </a:ext>
            </a:extLst>
          </p:cNvPr>
          <p:cNvSpPr>
            <a:spLocks noGrp="1"/>
          </p:cNvSpPr>
          <p:nvPr>
            <p:ph idx="1"/>
          </p:nvPr>
        </p:nvSpPr>
        <p:spPr>
          <a:xfrm>
            <a:off x="1294363" y="1703294"/>
            <a:ext cx="9603275" cy="3763051"/>
          </a:xfrm>
        </p:spPr>
        <p:txBody>
          <a:bodyPr>
            <a:normAutofit/>
          </a:bodyPr>
          <a:lstStyle/>
          <a:p>
            <a:pPr marL="0" indent="0">
              <a:buNone/>
            </a:pPr>
            <a:r>
              <a:rPr lang="en-US" sz="3200" dirty="0" smtClean="0">
                <a:solidFill>
                  <a:srgbClr val="7030A0"/>
                </a:solidFill>
                <a:latin typeface="Times New Roman" panose="02020603050405020304" pitchFamily="18" charset="0"/>
                <a:cs typeface="Times New Roman" panose="02020603050405020304" pitchFamily="18" charset="0"/>
              </a:rPr>
              <a:t>FEMALE EMPLOYEE PERFORMANCE ANALYSIS USING EXCEL</a:t>
            </a:r>
            <a:endParaRPr lang="en-US" sz="3200" dirty="0">
              <a:solidFill>
                <a:srgbClr val="7030A0"/>
              </a:solidFill>
              <a:latin typeface="Times New Roman" panose="02020603050405020304" pitchFamily="18" charset="0"/>
              <a:cs typeface="Times New Roman" panose="02020603050405020304" pitchFamily="18" charset="0"/>
            </a:endParaRP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318" y="2409500"/>
            <a:ext cx="6552000" cy="327600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67436"/>
            <a:ext cx="9603275" cy="3798910"/>
          </a:xfrm>
        </p:spPr>
        <p:txBody>
          <a:bodyPr>
            <a:noAutofit/>
          </a:bodyPr>
          <a:lstStyle/>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Project overview</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End users</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Modelling approach</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Results and discussion</a:t>
            </a:r>
          </a:p>
          <a:p>
            <a:pPr marL="457200" indent="-457200">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Conclusion</a:t>
            </a:r>
          </a:p>
        </p:txBody>
      </p:sp>
      <p:sp>
        <p:nvSpPr>
          <p:cNvPr id="3" name="Title 2"/>
          <p:cNvSpPr>
            <a:spLocks noGrp="1"/>
          </p:cNvSpPr>
          <p:nvPr>
            <p:ph type="title"/>
          </p:nvPr>
        </p:nvSpPr>
        <p:spPr/>
        <p:txBody>
          <a:bodyPr>
            <a:normAutofit/>
          </a:bodyPr>
          <a:lstStyle/>
          <a:p>
            <a:r>
              <a:rPr lang="en-IN" sz="4000" dirty="0" err="1" smtClean="0">
                <a:solidFill>
                  <a:srgbClr val="7030A0"/>
                </a:solidFill>
                <a:latin typeface="Times New Roman" panose="02020603050405020304" pitchFamily="18" charset="0"/>
                <a:cs typeface="Times New Roman" panose="02020603050405020304" pitchFamily="18" charset="0"/>
              </a:rPr>
              <a:t>aGENDA</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13648"/>
            <a:ext cx="9603275" cy="3852698"/>
          </a:xfrm>
        </p:spPr>
        <p:txBody>
          <a:bodyPr>
            <a:normAutofit/>
          </a:bodyPr>
          <a:lstStyle/>
          <a:p>
            <a:pPr marL="0" indent="0">
              <a:buNone/>
            </a:pPr>
            <a:r>
              <a:rPr lang="en-IN" sz="2800" dirty="0" smtClean="0">
                <a:latin typeface="Times New Roman" panose="02020603050405020304" pitchFamily="18" charset="0"/>
                <a:cs typeface="Times New Roman" panose="02020603050405020304" pitchFamily="18" charset="0"/>
              </a:rPr>
              <a:t>This analysis helps to identify the level of performance and it help us to track the performance made by the female employees in an organisation . It also helps the employee to know there own performance level comparing with other co-employees. By this analysis the employees who performed well can get increment and those employees who are in less performance level can be motivated by the manager or organisation. </a:t>
            </a: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2" y="912096"/>
            <a:ext cx="9603275" cy="1049235"/>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Problem statement</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6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649506"/>
            <a:ext cx="9603275" cy="3816839"/>
          </a:xfrm>
        </p:spPr>
        <p:txBody>
          <a:bodyPr>
            <a:normAutofit/>
          </a:bodyPr>
          <a:lstStyle/>
          <a:p>
            <a:pPr marL="0" indent="0">
              <a:buNone/>
            </a:pP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EMPLOYEE DATA ANALYSIS:</a:t>
            </a:r>
          </a:p>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this analysing the performance of the employee is consider by various factor like performance level, achievement, gender, ratings in order to identify there trend and patterns by there performance level. To identify the trends of different category of employee by high ,medium and low . These data helps to draw bar graph and to encourage low performance worker and to raise increment for high and medium performance.</a:t>
            </a:r>
          </a:p>
          <a:p>
            <a:pPr marL="0" indent="0">
              <a:buNone/>
            </a:pPr>
            <a:endParaRPr lang="en-IN"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en-IN" sz="4000" dirty="0" smtClean="0">
                <a:solidFill>
                  <a:schemeClr val="accent3"/>
                </a:solidFill>
                <a:latin typeface="Times New Roman" panose="02020603050405020304" pitchFamily="18" charset="0"/>
                <a:cs typeface="Times New Roman" panose="02020603050405020304" pitchFamily="18" charset="0"/>
              </a:rPr>
              <a:t>Project overview</a:t>
            </a:r>
            <a:br>
              <a:rPr lang="en-IN" sz="4000" dirty="0" smtClean="0">
                <a:solidFill>
                  <a:schemeClr val="accent3"/>
                </a:solidFill>
                <a:latin typeface="Times New Roman" panose="02020603050405020304" pitchFamily="18" charset="0"/>
                <a:cs typeface="Times New Roman" panose="02020603050405020304" pitchFamily="18" charset="0"/>
              </a:rPr>
            </a:br>
            <a:endParaRPr lang="en-IN" sz="4000"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0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153" y="1524000"/>
            <a:ext cx="11779623" cy="3780368"/>
          </a:xfrm>
        </p:spPr>
        <p:txBody>
          <a:bodyPr>
            <a:normAutofit/>
          </a:bodyPr>
          <a:lstStyle/>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EMPLOYEES                               INDUSTIES                                  MANAGER </a:t>
            </a:r>
          </a:p>
        </p:txBody>
      </p:sp>
      <p:sp>
        <p:nvSpPr>
          <p:cNvPr id="3" name="Title 2"/>
          <p:cNvSpPr>
            <a:spLocks noGrp="1"/>
          </p:cNvSpPr>
          <p:nvPr>
            <p:ph type="title"/>
          </p:nvPr>
        </p:nvSpPr>
        <p:spPr>
          <a:xfrm>
            <a:off x="1294363" y="804519"/>
            <a:ext cx="9603275" cy="719481"/>
          </a:xfrm>
        </p:spPr>
        <p:txBody>
          <a:bodyPr>
            <a:normAutofit/>
          </a:bodyPr>
          <a:lstStyle/>
          <a:p>
            <a:r>
              <a:rPr lang="en-IN" sz="4000" dirty="0" smtClean="0">
                <a:solidFill>
                  <a:schemeClr val="accent1"/>
                </a:solidFill>
                <a:latin typeface="Times New Roman" panose="02020603050405020304" pitchFamily="18" charset="0"/>
                <a:cs typeface="Times New Roman" panose="02020603050405020304" pitchFamily="18" charset="0"/>
              </a:rPr>
              <a:t>WHO ARE THE END USER?</a:t>
            </a:r>
            <a:endParaRPr lang="en-IN" sz="4000"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9" y="1853754"/>
            <a:ext cx="2520000" cy="252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000" y="1853754"/>
            <a:ext cx="5040000" cy="2520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776" y="1853755"/>
            <a:ext cx="3060000" cy="2520000"/>
          </a:xfrm>
          <a:prstGeom prst="rect">
            <a:avLst/>
          </a:prstGeom>
        </p:spPr>
      </p:pic>
    </p:spTree>
    <p:extLst>
      <p:ext uri="{BB962C8B-B14F-4D97-AF65-F5344CB8AC3E}">
        <p14:creationId xmlns:p14="http://schemas.microsoft.com/office/powerpoint/2010/main" val="274375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59860"/>
            <a:ext cx="9603275" cy="3906486"/>
          </a:xfrm>
        </p:spPr>
        <p:txBody>
          <a:bodyPr>
            <a:normAutofit/>
          </a:bodyPr>
          <a:lstStyle/>
          <a:p>
            <a:r>
              <a:rPr lang="en-IN" sz="2400" dirty="0" smtClean="0">
                <a:solidFill>
                  <a:srgbClr val="0070C0"/>
                </a:solidFill>
                <a:latin typeface="Times New Roman" panose="02020603050405020304" pitchFamily="18" charset="0"/>
                <a:cs typeface="Times New Roman" panose="02020603050405020304" pitchFamily="18" charset="0"/>
              </a:rPr>
              <a:t>CONDITIONAL FORMATTING </a:t>
            </a:r>
            <a:r>
              <a:rPr lang="en-IN" sz="2400" dirty="0" smtClean="0">
                <a:latin typeface="Times New Roman" panose="02020603050405020304" pitchFamily="18" charset="0"/>
                <a:cs typeface="Times New Roman" panose="02020603050405020304" pitchFamily="18" charset="0"/>
              </a:rPr>
              <a:t>: Used for highlighting the missing values.</a:t>
            </a:r>
          </a:p>
          <a:p>
            <a:r>
              <a:rPr lang="en-IN" sz="2400" dirty="0" smtClean="0">
                <a:solidFill>
                  <a:srgbClr val="0070C0"/>
                </a:solidFill>
                <a:latin typeface="Times New Roman" panose="02020603050405020304" pitchFamily="18" charset="0"/>
                <a:cs typeface="Times New Roman" panose="02020603050405020304" pitchFamily="18" charset="0"/>
              </a:rPr>
              <a:t>FILTER</a:t>
            </a:r>
            <a:r>
              <a:rPr lang="en-IN" sz="2400" dirty="0" smtClean="0">
                <a:latin typeface="Times New Roman" panose="02020603050405020304" pitchFamily="18" charset="0"/>
                <a:cs typeface="Times New Roman" panose="02020603050405020304" pitchFamily="18" charset="0"/>
              </a:rPr>
              <a:t> : Removing insert.</a:t>
            </a:r>
          </a:p>
          <a:p>
            <a:r>
              <a:rPr lang="en-IN" sz="2400" dirty="0" smtClean="0">
                <a:solidFill>
                  <a:srgbClr val="0070C0"/>
                </a:solidFill>
                <a:latin typeface="Times New Roman" panose="02020603050405020304" pitchFamily="18" charset="0"/>
                <a:cs typeface="Times New Roman" panose="02020603050405020304" pitchFamily="18" charset="0"/>
              </a:rPr>
              <a:t>FORMULA</a:t>
            </a:r>
            <a:r>
              <a:rPr lang="en-IN" sz="2400" dirty="0" smtClean="0">
                <a:latin typeface="Times New Roman" panose="02020603050405020304" pitchFamily="18" charset="0"/>
                <a:cs typeface="Times New Roman" panose="02020603050405020304" pitchFamily="18" charset="0"/>
              </a:rPr>
              <a:t> : used for the performance.</a:t>
            </a:r>
          </a:p>
          <a:p>
            <a:r>
              <a:rPr lang="en-IN" sz="2400" dirty="0" smtClean="0">
                <a:solidFill>
                  <a:srgbClr val="0070C0"/>
                </a:solidFill>
                <a:latin typeface="Times New Roman" panose="02020603050405020304" pitchFamily="18" charset="0"/>
                <a:cs typeface="Times New Roman" panose="02020603050405020304" pitchFamily="18" charset="0"/>
              </a:rPr>
              <a:t>PIVOT</a:t>
            </a:r>
            <a:r>
              <a:rPr lang="en-IN" sz="2400" dirty="0" smtClean="0">
                <a:latin typeface="Times New Roman" panose="02020603050405020304" pitchFamily="18" charset="0"/>
                <a:cs typeface="Times New Roman" panose="02020603050405020304" pitchFamily="18" charset="0"/>
              </a:rPr>
              <a:t> : For summarising the data. </a:t>
            </a:r>
          </a:p>
          <a:p>
            <a:r>
              <a:rPr lang="en-IN" sz="2400" dirty="0" smtClean="0">
                <a:solidFill>
                  <a:srgbClr val="0070C0"/>
                </a:solidFill>
                <a:latin typeface="Times New Roman" panose="02020603050405020304" pitchFamily="18" charset="0"/>
                <a:cs typeface="Times New Roman" panose="02020603050405020304" pitchFamily="18" charset="0"/>
              </a:rPr>
              <a:t>GRAPH </a:t>
            </a:r>
            <a:r>
              <a:rPr lang="en-IN" sz="2400" dirty="0" smtClean="0">
                <a:latin typeface="Times New Roman" panose="02020603050405020304" pitchFamily="18" charset="0"/>
                <a:cs typeface="Times New Roman" panose="02020603050405020304" pitchFamily="18" charset="0"/>
              </a:rPr>
              <a:t>: Used for data visualization.</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94363" y="822448"/>
            <a:ext cx="9603275" cy="1049235"/>
          </a:xfrm>
        </p:spPr>
        <p:txBody>
          <a:bodyPr>
            <a:normAutofit/>
          </a:bodyPr>
          <a:lstStyle/>
          <a:p>
            <a:r>
              <a:rPr lang="en-IN" sz="3600" dirty="0" smtClean="0">
                <a:solidFill>
                  <a:schemeClr val="accent1">
                    <a:lumMod val="75000"/>
                  </a:schemeClr>
                </a:solidFill>
                <a:latin typeface="Times New Roman" panose="02020603050405020304" pitchFamily="18" charset="0"/>
                <a:cs typeface="Times New Roman" panose="02020603050405020304" pitchFamily="18" charset="0"/>
              </a:rPr>
              <a:t>OUR SOLUTION AND VALUE PROPOSITION</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4363" y="1595718"/>
            <a:ext cx="9603275" cy="4536141"/>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Employee =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a:t>
            </a:r>
          </a:p>
          <a:p>
            <a:pPr marL="0" indent="0">
              <a:buNone/>
            </a:pPr>
            <a:r>
              <a:rPr lang="en-IN" sz="2400" dirty="0" smtClean="0">
                <a:latin typeface="Times New Roman" panose="02020603050405020304" pitchFamily="18" charset="0"/>
                <a:cs typeface="Times New Roman" panose="02020603050405020304" pitchFamily="18" charset="0"/>
              </a:rPr>
              <a:t>26-features </a:t>
            </a:r>
          </a:p>
          <a:p>
            <a:pPr marL="0" indent="0">
              <a:buNone/>
            </a:pPr>
            <a:r>
              <a:rPr lang="en-IN" sz="2400" dirty="0" smtClean="0">
                <a:latin typeface="Times New Roman" panose="02020603050405020304" pitchFamily="18" charset="0"/>
                <a:cs typeface="Times New Roman" panose="02020603050405020304" pitchFamily="18" charset="0"/>
              </a:rPr>
              <a:t>9-features </a:t>
            </a:r>
          </a:p>
          <a:p>
            <a:pPr marL="0" indent="0">
              <a:buNone/>
            </a:pPr>
            <a:r>
              <a:rPr lang="en-IN" sz="2400" dirty="0" err="1" smtClean="0">
                <a:latin typeface="Times New Roman" panose="02020603050405020304" pitchFamily="18" charset="0"/>
                <a:cs typeface="Times New Roman" panose="02020603050405020304" pitchFamily="18" charset="0"/>
              </a:rPr>
              <a:t>Emp</a:t>
            </a:r>
            <a:r>
              <a:rPr lang="en-IN" sz="2400" dirty="0" smtClean="0">
                <a:latin typeface="Times New Roman" panose="02020603050405020304" pitchFamily="18" charset="0"/>
                <a:cs typeface="Times New Roman" panose="02020603050405020304" pitchFamily="18" charset="0"/>
              </a:rPr>
              <a:t> id(numerical) </a:t>
            </a:r>
          </a:p>
          <a:p>
            <a:pPr marL="0" indent="0">
              <a:buNone/>
            </a:pPr>
            <a:r>
              <a:rPr lang="en-IN" sz="2400" dirty="0" smtClean="0">
                <a:latin typeface="Times New Roman" panose="02020603050405020304" pitchFamily="18" charset="0"/>
                <a:cs typeface="Times New Roman" panose="02020603050405020304" pitchFamily="18" charset="0"/>
              </a:rPr>
              <a:t>Name(text)</a:t>
            </a:r>
          </a:p>
          <a:p>
            <a:pPr marL="0" indent="0">
              <a:buNone/>
            </a:pPr>
            <a:r>
              <a:rPr lang="en-IN" sz="2400" dirty="0" smtClean="0">
                <a:latin typeface="Times New Roman" panose="02020603050405020304" pitchFamily="18" charset="0"/>
                <a:cs typeface="Times New Roman" panose="02020603050405020304" pitchFamily="18" charset="0"/>
              </a:rPr>
              <a:t>Performance level </a:t>
            </a:r>
          </a:p>
          <a:p>
            <a:pPr marL="0" indent="0">
              <a:buNone/>
            </a:pPr>
            <a:r>
              <a:rPr lang="en-IN" sz="2400" dirty="0" smtClean="0">
                <a:latin typeface="Times New Roman" panose="02020603050405020304" pitchFamily="18" charset="0"/>
                <a:cs typeface="Times New Roman" panose="02020603050405020304" pitchFamily="18" charset="0"/>
              </a:rPr>
              <a:t>Gender </a:t>
            </a:r>
          </a:p>
          <a:p>
            <a:pPr marL="0" indent="0">
              <a:buNone/>
            </a:pPr>
            <a:r>
              <a:rPr lang="en-IN" sz="2400" dirty="0" smtClean="0">
                <a:latin typeface="Times New Roman" panose="02020603050405020304" pitchFamily="18" charset="0"/>
                <a:cs typeface="Times New Roman" panose="02020603050405020304" pitchFamily="18" charset="0"/>
              </a:rPr>
              <a:t>Employees ratings </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4000" dirty="0" smtClean="0">
                <a:solidFill>
                  <a:srgbClr val="7030A0"/>
                </a:solidFill>
                <a:latin typeface="Times New Roman" panose="02020603050405020304" pitchFamily="18" charset="0"/>
                <a:cs typeface="Times New Roman" panose="02020603050405020304" pitchFamily="18" charset="0"/>
              </a:rPr>
              <a:t>Dataset description </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81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2060"/>
                </a:solidFill>
                <a:latin typeface="Times New Roman" panose="02020603050405020304" pitchFamily="18" charset="0"/>
                <a:cs typeface="Times New Roman" panose="02020603050405020304" pitchFamily="18" charset="0"/>
              </a:rPr>
              <a:t>The “wow” in our solution</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80777" y="3806195"/>
            <a:ext cx="8630446" cy="2218087"/>
          </a:xfrm>
        </p:spPr>
        <p:txBody>
          <a:bodyPr>
            <a:normAutofit/>
          </a:bodyPr>
          <a:lstStyle/>
          <a:p>
            <a:r>
              <a:rPr lang="en-IN" sz="3200" dirty="0" smtClean="0">
                <a:latin typeface="Times New Roman" panose="02020603050405020304" pitchFamily="18" charset="0"/>
                <a:cs typeface="Times New Roman" panose="02020603050405020304" pitchFamily="18" charset="0"/>
              </a:rPr>
              <a:t>PERFORMANCE LEVEL =if(Z8=5,”VERY HIGH”, if(Z8=4,”HIGH”, if(Z8=3,”MED”, if(Z8=2,”LOW”, if(Z8=1,”VERY LOW”,)))))</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54466"/>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571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Tahoma</vt:lpstr>
      <vt:lpstr>Times New Roman</vt:lpstr>
      <vt:lpstr>Gallery</vt:lpstr>
      <vt:lpstr>EMPLOYEE DATA ANALYSIS USING EXCEL</vt:lpstr>
      <vt:lpstr>PROJECT TITLE</vt:lpstr>
      <vt:lpstr>aGENDA</vt:lpstr>
      <vt:lpstr>Problem statement</vt:lpstr>
      <vt:lpstr>Project overview </vt:lpstr>
      <vt:lpstr>WHO ARE THE END USER?</vt:lpstr>
      <vt:lpstr>OUR SOLUTION AND VALUE PROPOSITION</vt:lpstr>
      <vt:lpstr>Dataset description </vt:lpstr>
      <vt:lpstr>The “wow” in our solution</vt:lpstr>
      <vt:lpstr>MODELLING </vt:lpstr>
      <vt:lpstr>PowerPoint Presentation</vt:lpstr>
      <vt:lpstr>PowerPoint Presentation</vt:lpstr>
      <vt:lpstr>results</vt:lpstr>
      <vt:lpstr>High level results </vt:lpstr>
      <vt:lpstr>Conclusion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2024-08-31T07:02:42Z</dcterms:created>
  <dcterms:modified xsi:type="dcterms:W3CDTF">2024-08-31T11:49:23Z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