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66" r:id="rId10"/>
    <p:sldId id="267" r:id="rId11"/>
    <p:sldId id="2146847056" r:id="rId12"/>
    <p:sldId id="268" r:id="rId13"/>
    <p:sldId id="2146847055" r:id="rId14"/>
    <p:sldId id="269"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22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gnesh Muthuvelan" userId="4bba1e78-7f47-423f-a071-b783ac2aa66f" providerId="ADAL" clId="{2103E51C-F63B-462B-B79D-974D8C649869}"/>
    <pc:docChg chg="modSld">
      <pc:chgData name="Vignesh Muthuvelan" userId="4bba1e78-7f47-423f-a071-b783ac2aa66f" providerId="ADAL" clId="{2103E51C-F63B-462B-B79D-974D8C649869}" dt="2024-03-15T15:07:43.903" v="13" actId="6549"/>
      <pc:docMkLst>
        <pc:docMk/>
      </pc:docMkLst>
      <pc:sldChg chg="modSp mod">
        <pc:chgData name="Vignesh Muthuvelan" userId="4bba1e78-7f47-423f-a071-b783ac2aa66f" providerId="ADAL" clId="{2103E51C-F63B-462B-B79D-974D8C649869}" dt="2024-03-15T15:07:19.774" v="8" actId="6549"/>
        <pc:sldMkLst>
          <pc:docMk/>
          <pc:sldMk cId="1186421160" sldId="262"/>
        </pc:sldMkLst>
        <pc:spChg chg="mod">
          <ac:chgData name="Vignesh Muthuvelan" userId="4bba1e78-7f47-423f-a071-b783ac2aa66f" providerId="ADAL" clId="{2103E51C-F63B-462B-B79D-974D8C649869}" dt="2024-03-15T15:07:19.774" v="8" actId="6549"/>
          <ac:spMkLst>
            <pc:docMk/>
            <pc:sldMk cId="1186421160" sldId="262"/>
            <ac:spMk id="2" creationId="{8FEE4A9C-3F57-7DA7-91FD-715C3FB47F93}"/>
          </ac:spMkLst>
        </pc:spChg>
      </pc:sldChg>
      <pc:sldChg chg="modSp mod">
        <pc:chgData name="Vignesh Muthuvelan" userId="4bba1e78-7f47-423f-a071-b783ac2aa66f" providerId="ADAL" clId="{2103E51C-F63B-462B-B79D-974D8C649869}" dt="2024-03-15T15:07:25.277" v="9" actId="6549"/>
        <pc:sldMkLst>
          <pc:docMk/>
          <pc:sldMk cId="3210358481" sldId="263"/>
        </pc:sldMkLst>
        <pc:spChg chg="mod">
          <ac:chgData name="Vignesh Muthuvelan" userId="4bba1e78-7f47-423f-a071-b783ac2aa66f" providerId="ADAL" clId="{2103E51C-F63B-462B-B79D-974D8C649869}" dt="2024-03-15T15:07:25.277" v="9" actId="6549"/>
          <ac:spMkLst>
            <pc:docMk/>
            <pc:sldMk cId="3210358481" sldId="263"/>
            <ac:spMk id="2" creationId="{E041FD9D-DF07-9C37-1E61-1D920E0EF1D4}"/>
          </ac:spMkLst>
        </pc:spChg>
      </pc:sldChg>
      <pc:sldChg chg="modSp mod">
        <pc:chgData name="Vignesh Muthuvelan" userId="4bba1e78-7f47-423f-a071-b783ac2aa66f" providerId="ADAL" clId="{2103E51C-F63B-462B-B79D-974D8C649869}" dt="2024-03-15T15:07:30.474" v="10" actId="6549"/>
        <pc:sldMkLst>
          <pc:docMk/>
          <pc:sldMk cId="3202024527" sldId="265"/>
        </pc:sldMkLst>
        <pc:spChg chg="mod">
          <ac:chgData name="Vignesh Muthuvelan" userId="4bba1e78-7f47-423f-a071-b783ac2aa66f" providerId="ADAL" clId="{2103E51C-F63B-462B-B79D-974D8C649869}" dt="2024-03-15T15:07:30.474" v="10" actId="6549"/>
          <ac:spMkLst>
            <pc:docMk/>
            <pc:sldMk cId="3202024527" sldId="265"/>
            <ac:spMk id="2" creationId="{C4FFAF3C-BA60-9181-132C-C36C403AAEA7}"/>
          </ac:spMkLst>
        </pc:spChg>
      </pc:sldChg>
      <pc:sldChg chg="modSp mod">
        <pc:chgData name="Vignesh Muthuvelan" userId="4bba1e78-7f47-423f-a071-b783ac2aa66f" providerId="ADAL" clId="{2103E51C-F63B-462B-B79D-974D8C649869}" dt="2024-03-15T15:07:34.695" v="11" actId="6549"/>
        <pc:sldMkLst>
          <pc:docMk/>
          <pc:sldMk cId="4154508776" sldId="266"/>
        </pc:sldMkLst>
        <pc:spChg chg="mod">
          <ac:chgData name="Vignesh Muthuvelan" userId="4bba1e78-7f47-423f-a071-b783ac2aa66f" providerId="ADAL" clId="{2103E51C-F63B-462B-B79D-974D8C649869}" dt="2024-03-15T15:07:34.695" v="11" actId="6549"/>
          <ac:spMkLst>
            <pc:docMk/>
            <pc:sldMk cId="4154508776" sldId="266"/>
            <ac:spMk id="2" creationId="{F7F0871F-2198-9E37-C96F-3611AA199B60}"/>
          </ac:spMkLst>
        </pc:spChg>
      </pc:sldChg>
      <pc:sldChg chg="modSp mod">
        <pc:chgData name="Vignesh Muthuvelan" userId="4bba1e78-7f47-423f-a071-b783ac2aa66f" providerId="ADAL" clId="{2103E51C-F63B-462B-B79D-974D8C649869}" dt="2024-03-14T15:09:05.470" v="6" actId="6549"/>
        <pc:sldMkLst>
          <pc:docMk/>
          <pc:sldMk cId="1483293388" sldId="267"/>
        </pc:sldMkLst>
        <pc:spChg chg="mod">
          <ac:chgData name="Vignesh Muthuvelan" userId="4bba1e78-7f47-423f-a071-b783ac2aa66f" providerId="ADAL" clId="{2103E51C-F63B-462B-B79D-974D8C649869}" dt="2024-03-14T15:09:05.470" v="6" actId="6549"/>
          <ac:spMkLst>
            <pc:docMk/>
            <pc:sldMk cId="1483293388" sldId="267"/>
            <ac:spMk id="2" creationId="{D3304455-6802-6CA9-8475-2F6DD1B8D409}"/>
          </ac:spMkLst>
        </pc:spChg>
      </pc:sldChg>
      <pc:sldChg chg="modSp mod">
        <pc:chgData name="Vignesh Muthuvelan" userId="4bba1e78-7f47-423f-a071-b783ac2aa66f" providerId="ADAL" clId="{2103E51C-F63B-462B-B79D-974D8C649869}" dt="2024-03-15T15:07:38.035" v="12" actId="6549"/>
        <pc:sldMkLst>
          <pc:docMk/>
          <pc:sldMk cId="3183315129" sldId="268"/>
        </pc:sldMkLst>
        <pc:spChg chg="mod">
          <ac:chgData name="Vignesh Muthuvelan" userId="4bba1e78-7f47-423f-a071-b783ac2aa66f" providerId="ADAL" clId="{2103E51C-F63B-462B-B79D-974D8C649869}" dt="2024-03-15T15:07:38.035" v="12" actId="6549"/>
          <ac:spMkLst>
            <pc:docMk/>
            <pc:sldMk cId="3183315129" sldId="268"/>
            <ac:spMk id="2" creationId="{005E46AB-32C4-4B57-A2B1-50738A64BE1B}"/>
          </ac:spMkLst>
        </pc:spChg>
      </pc:sldChg>
      <pc:sldChg chg="modSp mod">
        <pc:chgData name="Vignesh Muthuvelan" userId="4bba1e78-7f47-423f-a071-b783ac2aa66f" providerId="ADAL" clId="{2103E51C-F63B-462B-B79D-974D8C649869}" dt="2024-03-14T15:09:12.654" v="7" actId="20577"/>
        <pc:sldMkLst>
          <pc:docMk/>
          <pc:sldMk cId="728950222" sldId="269"/>
        </pc:sldMkLst>
        <pc:spChg chg="mod">
          <ac:chgData name="Vignesh Muthuvelan" userId="4bba1e78-7f47-423f-a071-b783ac2aa66f" providerId="ADAL" clId="{2103E51C-F63B-462B-B79D-974D8C649869}" dt="2024-03-14T15:09:12.654" v="7" actId="20577"/>
          <ac:spMkLst>
            <pc:docMk/>
            <pc:sldMk cId="728950222" sldId="269"/>
            <ac:spMk id="2" creationId="{357C38BC-22B3-37B2-E0C3-812020A76077}"/>
          </ac:spMkLst>
        </pc:spChg>
      </pc:sldChg>
      <pc:sldChg chg="modSp mod">
        <pc:chgData name="Vignesh Muthuvelan" userId="4bba1e78-7f47-423f-a071-b783ac2aa66f" providerId="ADAL" clId="{2103E51C-F63B-462B-B79D-974D8C649869}" dt="2024-03-14T15:08:36.223" v="4" actId="20577"/>
        <pc:sldMkLst>
          <pc:docMk/>
          <pc:sldMk cId="2900153716" sldId="2146847054"/>
        </pc:sldMkLst>
        <pc:spChg chg="mod">
          <ac:chgData name="Vignesh Muthuvelan" userId="4bba1e78-7f47-423f-a071-b783ac2aa66f" providerId="ADAL" clId="{2103E51C-F63B-462B-B79D-974D8C649869}" dt="2024-03-14T15:08:36.223" v="4" actId="20577"/>
          <ac:spMkLst>
            <pc:docMk/>
            <pc:sldMk cId="2900153716" sldId="2146847054"/>
            <ac:spMk id="3" creationId="{B2678641-EEA3-4EC4-BF39-4075B0C120E8}"/>
          </ac:spMkLst>
        </pc:spChg>
      </pc:sldChg>
      <pc:sldChg chg="modSp mod">
        <pc:chgData name="Vignesh Muthuvelan" userId="4bba1e78-7f47-423f-a071-b783ac2aa66f" providerId="ADAL" clId="{2103E51C-F63B-462B-B79D-974D8C649869}" dt="2024-03-15T15:07:43.903" v="13" actId="6549"/>
        <pc:sldMkLst>
          <pc:docMk/>
          <pc:sldMk cId="614882681" sldId="2146847055"/>
        </pc:sldMkLst>
        <pc:spChg chg="mod">
          <ac:chgData name="Vignesh Muthuvelan" userId="4bba1e78-7f47-423f-a071-b783ac2aa66f" providerId="ADAL" clId="{2103E51C-F63B-462B-B79D-974D8C649869}" dt="2024-03-15T15:07:43.903" v="13" actId="6549"/>
          <ac:spMkLst>
            <pc:docMk/>
            <pc:sldMk cId="614882681" sldId="2146847055"/>
            <ac:spMk id="3" creationId="{A6638FD1-D00E-E75B-705C-564F06D93D7B}"/>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12-04-2024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4/12/2024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4/12/2024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4/12/2024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4/12/2024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4/12/2024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4/12/2024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4/12/2024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4/12/2024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4/12/2024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4/12/2024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4/12/2024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pandas.pydata.org/pandas-docs/stable/user" TargetMode="External"/><Relationship Id="rId2" Type="http://schemas.openxmlformats.org/officeDocument/2006/relationships/hyperlink" Target="https://www.kaggle.com/datasets" TargetMode="External"/><Relationship Id="rId1" Type="http://schemas.openxmlformats.org/officeDocument/2006/relationships/slideLayout" Target="../slideLayouts/slideLayout2.xml"/><Relationship Id="rId5" Type="http://schemas.openxmlformats.org/officeDocument/2006/relationships/hyperlink" Target="https://matplotlib.org/stable/contents.html" TargetMode="External"/><Relationship Id="rId4" Type="http://schemas.openxmlformats.org/officeDocument/2006/relationships/hyperlink" Target="https://seaborn.pydata.org/"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smtClean="0">
                <a:solidFill>
                  <a:schemeClr val="accent1"/>
                </a:solidFill>
                <a:latin typeface="Arial" panose="020B0604020202020204" pitchFamily="34" charset="0"/>
                <a:cs typeface="Arial" panose="020B0604020202020204" pitchFamily="34" charset="0"/>
              </a:rPr>
              <a:t>Fandango movie rating</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2397092" y="4447819"/>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a:t>
            </a:r>
            <a:r>
              <a:rPr lang="en-US" sz="2000" b="1" dirty="0" smtClean="0">
                <a:solidFill>
                  <a:schemeClr val="accent1">
                    <a:lumMod val="75000"/>
                  </a:schemeClr>
                </a:solidFill>
                <a:latin typeface="Arial" pitchFamily="34" charset="0"/>
                <a:cs typeface="Arial" pitchFamily="34" charset="0"/>
              </a:rPr>
              <a:t>By:</a:t>
            </a:r>
          </a:p>
          <a:p>
            <a:pPr marL="457200" indent="-457200">
              <a:buAutoNum type="arabicPeriod"/>
            </a:pPr>
            <a:r>
              <a:rPr lang="en-US" sz="2000" b="1" dirty="0" smtClean="0">
                <a:solidFill>
                  <a:schemeClr val="accent1">
                    <a:lumMod val="75000"/>
                  </a:schemeClr>
                </a:solidFill>
                <a:latin typeface="Arial"/>
                <a:cs typeface="Arial"/>
              </a:rPr>
              <a:t>P. Nandha </a:t>
            </a:r>
            <a:r>
              <a:rPr lang="en-US" sz="2000" b="1" dirty="0" err="1" smtClean="0">
                <a:solidFill>
                  <a:schemeClr val="accent1">
                    <a:lumMod val="75000"/>
                  </a:schemeClr>
                </a:solidFill>
                <a:latin typeface="Arial"/>
                <a:cs typeface="Arial"/>
              </a:rPr>
              <a:t>kumar</a:t>
            </a:r>
            <a:r>
              <a:rPr lang="en-US" sz="2000" b="1" dirty="0" smtClean="0">
                <a:solidFill>
                  <a:schemeClr val="accent1">
                    <a:lumMod val="75000"/>
                  </a:schemeClr>
                </a:solidFill>
                <a:latin typeface="Arial"/>
                <a:cs typeface="Arial"/>
              </a:rPr>
              <a:t> </a:t>
            </a:r>
            <a:r>
              <a:rPr lang="en-US" sz="2000" b="1" dirty="0" smtClean="0">
                <a:solidFill>
                  <a:schemeClr val="accent1">
                    <a:lumMod val="75000"/>
                  </a:schemeClr>
                </a:solidFill>
                <a:latin typeface="Arial"/>
                <a:cs typeface="Arial"/>
              </a:rPr>
              <a:t> </a:t>
            </a:r>
            <a:r>
              <a:rPr lang="en-US" sz="2000" b="1" dirty="0" smtClean="0">
                <a:solidFill>
                  <a:schemeClr val="accent1">
                    <a:lumMod val="75000"/>
                  </a:schemeClr>
                </a:solidFill>
                <a:latin typeface="Arial"/>
                <a:cs typeface="Arial"/>
              </a:rPr>
              <a:t>– CARE College of Engineering – Mechanical</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2" name="Rectangle 1"/>
          <p:cNvSpPr/>
          <p:nvPr/>
        </p:nvSpPr>
        <p:spPr>
          <a:xfrm>
            <a:off x="706581" y="2346026"/>
            <a:ext cx="10450984" cy="2585323"/>
          </a:xfrm>
          <a:prstGeom prst="rect">
            <a:avLst/>
          </a:prstGeom>
        </p:spPr>
        <p:txBody>
          <a:bodyPr wrap="square">
            <a:spAutoFit/>
          </a:bodyPr>
          <a:lstStyle/>
          <a:p>
            <a:pPr algn="just"/>
            <a:r>
              <a:rPr lang="en-US" dirty="0"/>
              <a:t>The proposed solution lays the foundation for ongoing advancements in the realm of hotel reservation optimization. Here are key areas for future exploration and enhancement:</a:t>
            </a:r>
          </a:p>
          <a:p>
            <a:pPr algn="just"/>
            <a:r>
              <a:rPr lang="en-US" dirty="0"/>
              <a:t>Real-time Predictions:</a:t>
            </a:r>
          </a:p>
          <a:p>
            <a:pPr algn="just"/>
            <a:r>
              <a:rPr lang="en-US" dirty="0"/>
              <a:t>Move towards real-time predictive models that account for instant changes in demand, external events, and other dynamic factors to provide users with up-to-the-minute insights for booking decisions.</a:t>
            </a:r>
          </a:p>
          <a:p>
            <a:pPr algn="just"/>
            <a:r>
              <a:rPr lang="en-US" dirty="0"/>
              <a:t>Personalization and Customization:</a:t>
            </a:r>
          </a:p>
          <a:p>
            <a:pPr algn="just"/>
            <a:r>
              <a:rPr lang="en-US" dirty="0"/>
              <a:t>Enhance the predictive models to offer more personalized recommendations by considering individual guest preferences, loyalty history, and user-specific requirements, providing a tailored experience for each traveler.</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581193" y="2327564"/>
            <a:ext cx="9989826" cy="3647786"/>
          </a:xfrm>
        </p:spPr>
        <p:txBody>
          <a:bodyPr>
            <a:normAutofit lnSpcReduction="10000"/>
          </a:bodyPr>
          <a:lstStyle/>
          <a:p>
            <a:pPr marL="0" lvl="0" indent="0" defTabSz="914400" eaLnBrk="0" fontAlgn="base" hangingPunct="0">
              <a:lnSpc>
                <a:spcPct val="100000"/>
              </a:lnSpc>
              <a:spcBef>
                <a:spcPct val="0"/>
              </a:spcBef>
              <a:spcAft>
                <a:spcPct val="0"/>
              </a:spcAft>
              <a:buClrTx/>
              <a:buSzTx/>
              <a:buNone/>
            </a:pPr>
            <a:r>
              <a:rPr lang="en-US" altLang="en-US" sz="2400" dirty="0">
                <a:solidFill>
                  <a:srgbClr val="222222"/>
                </a:solidFill>
                <a:latin typeface="Arial" panose="020B0604020202020204" pitchFamily="34" charset="0"/>
                <a:cs typeface="Arial" panose="020B0604020202020204" pitchFamily="34" charset="0"/>
              </a:rPr>
              <a:t> </a:t>
            </a:r>
            <a:r>
              <a:rPr lang="en-US" altLang="en-US" sz="2400" dirty="0">
                <a:solidFill>
                  <a:srgbClr val="1155CC"/>
                </a:solidFill>
                <a:latin typeface="Arial" panose="020B0604020202020204" pitchFamily="34" charset="0"/>
                <a:cs typeface="Arial" panose="020B0604020202020204" pitchFamily="34" charset="0"/>
                <a:hlinkClick r:id="rId2"/>
              </a:rPr>
              <a:t>https://www.kaggle.com/datasets</a:t>
            </a:r>
            <a:r>
              <a:rPr lang="en-US" altLang="en-US" sz="2400" dirty="0">
                <a:solidFill>
                  <a:srgbClr val="222222"/>
                </a:solidFill>
                <a:latin typeface="Arial" panose="020B0604020202020204" pitchFamily="34" charset="0"/>
                <a:cs typeface="Arial" panose="020B0604020202020204" pitchFamily="34" charset="0"/>
              </a:rPr>
              <a:t> I</a:t>
            </a:r>
            <a:endParaRPr lang="en-US" altLang="en-US" sz="2400" dirty="0">
              <a:solidFill>
                <a:schemeClr val="tx1"/>
              </a:solidFill>
            </a:endParaRPr>
          </a:p>
          <a:p>
            <a:pPr marL="0" lvl="0" indent="0" defTabSz="914400" eaLnBrk="0" fontAlgn="base" hangingPunct="0">
              <a:lnSpc>
                <a:spcPct val="100000"/>
              </a:lnSpc>
              <a:spcBef>
                <a:spcPct val="0"/>
              </a:spcBef>
              <a:spcAft>
                <a:spcPct val="0"/>
              </a:spcAft>
              <a:buClrTx/>
              <a:buSzTx/>
              <a:buNone/>
            </a:pPr>
            <a:r>
              <a:rPr lang="en-US" altLang="en-US" sz="2400" dirty="0">
                <a:solidFill>
                  <a:srgbClr val="222222"/>
                </a:solidFill>
                <a:latin typeface="Arial" panose="020B0604020202020204" pitchFamily="34" charset="0"/>
                <a:cs typeface="Arial" panose="020B0604020202020204" pitchFamily="34" charset="0"/>
              </a:rPr>
              <a:t/>
            </a:r>
            <a:br>
              <a:rPr lang="en-US" altLang="en-US" sz="2400" dirty="0">
                <a:solidFill>
                  <a:srgbClr val="222222"/>
                </a:solidFill>
                <a:latin typeface="Arial" panose="020B0604020202020204" pitchFamily="34" charset="0"/>
                <a:cs typeface="Arial" panose="020B0604020202020204" pitchFamily="34" charset="0"/>
              </a:rPr>
            </a:br>
            <a:endParaRPr lang="en-US" altLang="en-US" sz="2400" dirty="0">
              <a:solidFill>
                <a:schemeClr val="tx1"/>
              </a:solidFill>
            </a:endParaRPr>
          </a:p>
          <a:p>
            <a:pPr marL="0" lvl="0" indent="0" defTabSz="914400" eaLnBrk="0" fontAlgn="base" hangingPunct="0">
              <a:lnSpc>
                <a:spcPct val="100000"/>
              </a:lnSpc>
              <a:spcBef>
                <a:spcPct val="0"/>
              </a:spcBef>
              <a:spcAft>
                <a:spcPct val="0"/>
              </a:spcAft>
              <a:buClrTx/>
              <a:buSzTx/>
              <a:buNone/>
            </a:pPr>
            <a:r>
              <a:rPr lang="en-US" altLang="en-US" sz="2400" dirty="0">
                <a:solidFill>
                  <a:srgbClr val="222222"/>
                </a:solidFill>
                <a:latin typeface="Arial" panose="020B0604020202020204" pitchFamily="34" charset="0"/>
                <a:cs typeface="Arial" panose="020B0604020202020204" pitchFamily="34" charset="0"/>
              </a:rPr>
              <a:t>■</a:t>
            </a:r>
            <a:r>
              <a:rPr lang="en-US" altLang="en-US" sz="2400" dirty="0">
                <a:solidFill>
                  <a:srgbClr val="1155CC"/>
                </a:solidFill>
                <a:latin typeface="Arial" panose="020B0604020202020204" pitchFamily="34" charset="0"/>
                <a:cs typeface="Arial" panose="020B0604020202020204" pitchFamily="34" charset="0"/>
                <a:hlinkClick r:id="rId3"/>
              </a:rPr>
              <a:t>https://pandas.pydata.org/pandas-docs/stable/user</a:t>
            </a:r>
            <a:r>
              <a:rPr lang="en-US" altLang="en-US" sz="2400" dirty="0">
                <a:solidFill>
                  <a:srgbClr val="222222"/>
                </a:solidFill>
                <a:latin typeface="Arial" panose="020B0604020202020204" pitchFamily="34" charset="0"/>
                <a:cs typeface="Arial" panose="020B0604020202020204" pitchFamily="34" charset="0"/>
              </a:rPr>
              <a:t> guide/index.html</a:t>
            </a:r>
            <a:endParaRPr lang="en-US" altLang="en-US" sz="2400" dirty="0">
              <a:solidFill>
                <a:schemeClr val="tx1"/>
              </a:solidFill>
            </a:endParaRPr>
          </a:p>
          <a:p>
            <a:pPr marL="0" lvl="0" indent="0" defTabSz="914400" eaLnBrk="0" fontAlgn="base" hangingPunct="0">
              <a:lnSpc>
                <a:spcPct val="100000"/>
              </a:lnSpc>
              <a:spcBef>
                <a:spcPct val="0"/>
              </a:spcBef>
              <a:spcAft>
                <a:spcPct val="0"/>
              </a:spcAft>
              <a:buClrTx/>
              <a:buSzTx/>
              <a:buNone/>
            </a:pPr>
            <a:r>
              <a:rPr lang="en-US" altLang="en-US" sz="2400" dirty="0">
                <a:solidFill>
                  <a:srgbClr val="222222"/>
                </a:solidFill>
                <a:latin typeface="Arial" panose="020B0604020202020204" pitchFamily="34" charset="0"/>
                <a:cs typeface="Arial" panose="020B0604020202020204" pitchFamily="34" charset="0"/>
              </a:rPr>
              <a:t/>
            </a:r>
            <a:br>
              <a:rPr lang="en-US" altLang="en-US" sz="2400" dirty="0">
                <a:solidFill>
                  <a:srgbClr val="222222"/>
                </a:solidFill>
                <a:latin typeface="Arial" panose="020B0604020202020204" pitchFamily="34" charset="0"/>
                <a:cs typeface="Arial" panose="020B0604020202020204" pitchFamily="34" charset="0"/>
              </a:rPr>
            </a:br>
            <a:endParaRPr lang="en-US" altLang="en-US" sz="2400" dirty="0">
              <a:solidFill>
                <a:schemeClr val="tx1"/>
              </a:solidFill>
            </a:endParaRPr>
          </a:p>
          <a:p>
            <a:pPr marL="0" lvl="0" indent="0" defTabSz="914400" eaLnBrk="0" fontAlgn="base" hangingPunct="0">
              <a:lnSpc>
                <a:spcPct val="100000"/>
              </a:lnSpc>
              <a:spcBef>
                <a:spcPct val="0"/>
              </a:spcBef>
              <a:spcAft>
                <a:spcPct val="0"/>
              </a:spcAft>
              <a:buClrTx/>
              <a:buSzTx/>
              <a:buNone/>
            </a:pPr>
            <a:r>
              <a:rPr lang="en-US" altLang="en-US" sz="2400" dirty="0">
                <a:solidFill>
                  <a:srgbClr val="222222"/>
                </a:solidFill>
                <a:latin typeface="Arial" panose="020B0604020202020204" pitchFamily="34" charset="0"/>
                <a:cs typeface="Arial" panose="020B0604020202020204" pitchFamily="34" charset="0"/>
              </a:rPr>
              <a:t>■</a:t>
            </a:r>
            <a:r>
              <a:rPr lang="en-US" altLang="en-US" sz="2400" dirty="0">
                <a:solidFill>
                  <a:srgbClr val="1155CC"/>
                </a:solidFill>
                <a:latin typeface="Arial" panose="020B0604020202020204" pitchFamily="34" charset="0"/>
                <a:cs typeface="Arial" panose="020B0604020202020204" pitchFamily="34" charset="0"/>
                <a:hlinkClick r:id="rId4"/>
              </a:rPr>
              <a:t>https://seaborn.pydata.org/</a:t>
            </a:r>
            <a:endParaRPr lang="en-US" altLang="en-US" sz="2400" dirty="0">
              <a:solidFill>
                <a:schemeClr val="tx1"/>
              </a:solidFill>
            </a:endParaRPr>
          </a:p>
          <a:p>
            <a:pPr marL="0" lvl="0" indent="0" defTabSz="914400" eaLnBrk="0" fontAlgn="base" hangingPunct="0">
              <a:lnSpc>
                <a:spcPct val="100000"/>
              </a:lnSpc>
              <a:spcBef>
                <a:spcPct val="0"/>
              </a:spcBef>
              <a:spcAft>
                <a:spcPct val="0"/>
              </a:spcAft>
              <a:buClrTx/>
              <a:buSzTx/>
              <a:buNone/>
            </a:pPr>
            <a:r>
              <a:rPr lang="en-US" altLang="en-US" sz="2400" dirty="0">
                <a:solidFill>
                  <a:srgbClr val="222222"/>
                </a:solidFill>
                <a:latin typeface="Arial" panose="020B0604020202020204" pitchFamily="34" charset="0"/>
                <a:cs typeface="Arial" panose="020B0604020202020204" pitchFamily="34" charset="0"/>
              </a:rPr>
              <a:t/>
            </a:r>
            <a:br>
              <a:rPr lang="en-US" altLang="en-US" sz="2400" dirty="0">
                <a:solidFill>
                  <a:srgbClr val="222222"/>
                </a:solidFill>
                <a:latin typeface="Arial" panose="020B0604020202020204" pitchFamily="34" charset="0"/>
                <a:cs typeface="Arial" panose="020B0604020202020204" pitchFamily="34" charset="0"/>
              </a:rPr>
            </a:br>
            <a:endParaRPr lang="en-US" altLang="en-US" sz="2400" dirty="0">
              <a:solidFill>
                <a:schemeClr val="tx1"/>
              </a:solidFill>
            </a:endParaRPr>
          </a:p>
          <a:p>
            <a:pPr marL="0" lvl="0" indent="0" defTabSz="914400" eaLnBrk="0" fontAlgn="base" hangingPunct="0">
              <a:lnSpc>
                <a:spcPct val="100000"/>
              </a:lnSpc>
              <a:spcBef>
                <a:spcPct val="0"/>
              </a:spcBef>
              <a:spcAft>
                <a:spcPct val="0"/>
              </a:spcAft>
              <a:buClrTx/>
              <a:buSzTx/>
              <a:buNone/>
            </a:pPr>
            <a:r>
              <a:rPr lang="en-US" altLang="en-US" sz="2400" dirty="0">
                <a:solidFill>
                  <a:srgbClr val="1155CC"/>
                </a:solidFill>
                <a:latin typeface="Arial" panose="020B0604020202020204" pitchFamily="34" charset="0"/>
                <a:cs typeface="Arial" panose="020B0604020202020204" pitchFamily="34" charset="0"/>
                <a:hlinkClick r:id="rId5"/>
              </a:rPr>
              <a:t>https://matplotlib.org/stable/contents.html</a:t>
            </a:r>
            <a:endParaRPr lang="en-US" altLang="en-US" sz="2400" dirty="0">
              <a:solidFill>
                <a:schemeClr val="tx1"/>
              </a:solidFill>
              <a:latin typeface="Arial" panose="020B0604020202020204" pitchFamily="34" charset="0"/>
            </a:endParaRPr>
          </a:p>
          <a:p>
            <a:pPr marL="305435" indent="-305435"/>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normAutofit/>
          </a:bodyPr>
          <a:lstStyle/>
          <a:p>
            <a:pPr algn="ctr"/>
            <a:r>
              <a:rPr lang="en-US" sz="3600"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305435" indent="-305435"/>
            <a:r>
              <a:rPr lang="en-US" dirty="0"/>
              <a:t>Develop  a  comprehensive predictive model to determine the optimal timing for hotel room bookings, identify the ideal length of stay for obtaining the best daily rates, and predict the likelihood of receiving an elevated number of special requests based on historical data.</a:t>
            </a:r>
          </a:p>
          <a:p>
            <a:pPr marL="305435" indent="-305435"/>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648691"/>
            <a:ext cx="11613485" cy="3893127"/>
          </a:xfrm>
        </p:spPr>
        <p:txBody>
          <a:bodyPr vert="horz" lIns="91440" tIns="45720" rIns="91440" bIns="45720" rtlCol="0" anchor="ctr">
            <a:noAutofit/>
          </a:bodyPr>
          <a:lstStyle/>
          <a:p>
            <a:pPr marL="305435" indent="-305435"/>
            <a:endParaRPr lang="en-IN" sz="1200" b="1" dirty="0">
              <a:latin typeface="Calibri"/>
              <a:cs typeface="Calibri"/>
            </a:endParaRPr>
          </a:p>
          <a:p>
            <a:pPr marL="0" indent="0">
              <a:buNone/>
            </a:pPr>
            <a:endParaRPr lang="en-IN" dirty="0"/>
          </a:p>
        </p:txBody>
      </p:sp>
      <p:sp>
        <p:nvSpPr>
          <p:cNvPr id="3" name="Rectangle 2"/>
          <p:cNvSpPr/>
          <p:nvPr/>
        </p:nvSpPr>
        <p:spPr>
          <a:xfrm>
            <a:off x="441671" y="1801091"/>
            <a:ext cx="11613485" cy="3970318"/>
          </a:xfrm>
          <a:prstGeom prst="rect">
            <a:avLst/>
          </a:prstGeom>
        </p:spPr>
        <p:txBody>
          <a:bodyPr wrap="square">
            <a:spAutoFit/>
          </a:bodyPr>
          <a:lstStyle/>
          <a:p>
            <a:r>
              <a:rPr lang="en-US" dirty="0"/>
              <a:t>* Utilizing advanced machine learning algorithms, our solution will analyze extensive historical hotel booking data to establish patterns and correlations.</a:t>
            </a:r>
          </a:p>
          <a:p>
            <a:r>
              <a:rPr lang="en-US" dirty="0"/>
              <a:t/>
            </a:r>
            <a:br>
              <a:rPr lang="en-US" dirty="0"/>
            </a:br>
            <a:endParaRPr lang="en-US" dirty="0"/>
          </a:p>
          <a:p>
            <a:r>
              <a:rPr lang="en-US" dirty="0"/>
              <a:t>■ For optimal timing, a predictive model will consider factors such as seasonality, demand fluctuations, and promotional periods, providing users with insights on when to secure the most cost-effective room rates.</a:t>
            </a:r>
          </a:p>
          <a:p>
            <a:r>
              <a:rPr lang="en-US" dirty="0"/>
              <a:t>■ The ideal length of stay will be determined through data-driven analysis, considering variables like day-of- week trends and duration-specific pricing strategies.</a:t>
            </a:r>
          </a:p>
          <a:p>
            <a:r>
              <a:rPr lang="en-US" dirty="0"/>
              <a:t>■ Additionally, a specialized model will predict the likelihood of hotels receiving elevated special requests by examining guest profiles, reservation details, and hotel amenities, enabling proactive management strategies for enhanced customer satisfaction.</a:t>
            </a:r>
          </a:p>
          <a:p>
            <a:r>
              <a:rPr lang="en-US" dirty="0"/>
              <a:t>This holistic approach aims to empower travelers and hoteliers alike with actionable intelligence for strategic decision-making in the dynamic hospitality landscape.</a:t>
            </a:r>
          </a:p>
          <a:p>
            <a:endParaRPr lang="en-US"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r>
              <a:rPr lang="en-US" sz="1800" dirty="0"/>
              <a:t>Building the proposed solution would involve a combination of data processing, feature engineering, and machine learning. Here are the key system and library requirements:</a:t>
            </a:r>
          </a:p>
          <a:p>
            <a:r>
              <a:rPr lang="en-US" sz="1800" dirty="0"/>
              <a:t>System Requirements:</a:t>
            </a:r>
          </a:p>
          <a:p>
            <a:r>
              <a:rPr lang="en-US" sz="1800" dirty="0"/>
              <a:t>1. Hardware:</a:t>
            </a:r>
          </a:p>
          <a:p>
            <a:r>
              <a:rPr lang="en-US" sz="1800" dirty="0"/>
              <a:t>- A computer with sufficient processing power, preferably with multiple cores or a GPU for faster training of machine learning models.</a:t>
            </a:r>
          </a:p>
          <a:p>
            <a:r>
              <a:rPr lang="en-US" sz="1800" dirty="0"/>
              <a:t>-Adequate RAM to handle the size of the dataset and computational requirements.</a:t>
            </a:r>
          </a:p>
          <a:p>
            <a:r>
              <a:rPr lang="en-US" sz="1800" dirty="0"/>
              <a:t>2. Software:</a:t>
            </a:r>
          </a:p>
          <a:p>
            <a:r>
              <a:rPr lang="en-US" sz="1800" dirty="0"/>
              <a:t>- An operating system compatible with the required machine learning libraries (e.g., Windows, Linux, </a:t>
            </a:r>
            <a:r>
              <a:rPr lang="en-US" sz="1800" dirty="0" err="1"/>
              <a:t>macOS</a:t>
            </a:r>
            <a:r>
              <a:rPr lang="en-US" sz="1800" dirty="0"/>
              <a:t>).</a:t>
            </a: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717964"/>
            <a:ext cx="11029615" cy="4257386"/>
          </a:xfrm>
        </p:spPr>
        <p:txBody>
          <a:bodyPr>
            <a:normAutofit fontScale="92500" lnSpcReduction="20000"/>
          </a:bodyPr>
          <a:lstStyle/>
          <a:p>
            <a:r>
              <a:rPr lang="en-US" sz="1800" dirty="0"/>
              <a:t>Training Process:</a:t>
            </a:r>
          </a:p>
          <a:p>
            <a:r>
              <a:rPr lang="en-US" sz="1800" dirty="0"/>
              <a:t>Data Splitting</a:t>
            </a:r>
            <a:r>
              <a:rPr lang="en-US" sz="1800" dirty="0" smtClean="0"/>
              <a:t>:</a:t>
            </a:r>
            <a:endParaRPr lang="en-US" sz="1800" dirty="0"/>
          </a:p>
          <a:p>
            <a:r>
              <a:rPr lang="en-US" sz="1800" dirty="0"/>
              <a:t>Divide the dataset into training and testing sets to evaluate the model's performance.</a:t>
            </a:r>
          </a:p>
          <a:p>
            <a:r>
              <a:rPr lang="en-US" sz="1800" dirty="0"/>
              <a:t>Feature Scaling:</a:t>
            </a:r>
          </a:p>
          <a:p>
            <a:r>
              <a:rPr lang="en-US" sz="1800" dirty="0"/>
              <a:t>Standardize or normalize numerical features to ensure they have a consistent scale.</a:t>
            </a:r>
          </a:p>
          <a:p>
            <a:r>
              <a:rPr lang="en-US" sz="1800" dirty="0"/>
              <a:t>Model Training:</a:t>
            </a:r>
          </a:p>
          <a:p>
            <a:r>
              <a:rPr lang="en-US" sz="1800" dirty="0"/>
              <a:t>Use the selected algorithm to train the model on the training dataset.</a:t>
            </a:r>
          </a:p>
          <a:p>
            <a:r>
              <a:rPr lang="en-US" sz="1800" dirty="0"/>
              <a:t>Adjust </a:t>
            </a:r>
            <a:r>
              <a:rPr lang="en-US" sz="1800" dirty="0" smtClean="0"/>
              <a:t>hyper parameters </a:t>
            </a:r>
            <a:r>
              <a:rPr lang="en-US" sz="1800" dirty="0"/>
              <a:t>to optimize model performance.</a:t>
            </a:r>
          </a:p>
          <a:p>
            <a:r>
              <a:rPr lang="en-US" sz="1800" dirty="0"/>
              <a:t>Model Evaluation:</a:t>
            </a:r>
          </a:p>
          <a:p>
            <a:r>
              <a:rPr lang="en-US" sz="1800" dirty="0"/>
              <a:t>Evaluate the model on the testing dataset using appropriate metrics (e.g.. Mean Squared Error for regression, accuracy, precision, recall for classification).</a:t>
            </a:r>
          </a:p>
          <a:p>
            <a:r>
              <a:rPr lang="en-US" sz="1800" dirty="0"/>
              <a:t>Fine-tune the model if necessary</a:t>
            </a:r>
            <a:r>
              <a:rPr lang="en-US" dirty="0"/>
              <a:t>.</a:t>
            </a:r>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pic>
        <p:nvPicPr>
          <p:cNvPr id="4" name="Content Placeholder 3"/>
          <p:cNvPicPr>
            <a:picLocks noGrp="1" noChangeAspect="1"/>
          </p:cNvPicPr>
          <p:nvPr>
            <p:ph idx="1"/>
          </p:nvPr>
        </p:nvPicPr>
        <p:blipFill rotWithShape="1">
          <a:blip r:embed="rId2"/>
          <a:srcRect l="3310" t="2198" r="1726" b="3496"/>
          <a:stretch/>
        </p:blipFill>
        <p:spPr>
          <a:xfrm>
            <a:off x="2660073" y="4036279"/>
            <a:ext cx="6329413" cy="2442223"/>
          </a:xfrm>
          <a:prstGeom prst="rect">
            <a:avLst/>
          </a:prstGeom>
        </p:spPr>
      </p:pic>
      <p:pic>
        <p:nvPicPr>
          <p:cNvPr id="3" name="Picture 2"/>
          <p:cNvPicPr>
            <a:picLocks noChangeAspect="1"/>
          </p:cNvPicPr>
          <p:nvPr/>
        </p:nvPicPr>
        <p:blipFill rotWithShape="1">
          <a:blip r:embed="rId3"/>
          <a:srcRect l="3872" t="3566" b="3566"/>
          <a:stretch/>
        </p:blipFill>
        <p:spPr>
          <a:xfrm>
            <a:off x="2409991" y="1232452"/>
            <a:ext cx="6734745" cy="2803827"/>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solidFill>
                <a:latin typeface="Arial"/>
                <a:ea typeface="+mj-lt"/>
                <a:cs typeface="Arial"/>
              </a:rPr>
              <a:t>Result - CONT</a:t>
            </a:r>
            <a:endParaRPr lang="en-US" dirty="0"/>
          </a:p>
        </p:txBody>
      </p:sp>
      <p:pic>
        <p:nvPicPr>
          <p:cNvPr id="5" name="Content Placeholder 4"/>
          <p:cNvPicPr>
            <a:picLocks noGrp="1" noChangeAspect="1"/>
          </p:cNvPicPr>
          <p:nvPr>
            <p:ph idx="1"/>
          </p:nvPr>
        </p:nvPicPr>
        <p:blipFill>
          <a:blip r:embed="rId2"/>
          <a:stretch>
            <a:fillRect/>
          </a:stretch>
        </p:blipFill>
        <p:spPr>
          <a:xfrm>
            <a:off x="3089563" y="3792769"/>
            <a:ext cx="6586969" cy="2888363"/>
          </a:xfrm>
          <a:prstGeom prst="rect">
            <a:avLst/>
          </a:prstGeom>
        </p:spPr>
      </p:pic>
      <p:pic>
        <p:nvPicPr>
          <p:cNvPr id="4" name="Picture 3"/>
          <p:cNvPicPr>
            <a:picLocks noChangeAspect="1"/>
          </p:cNvPicPr>
          <p:nvPr/>
        </p:nvPicPr>
        <p:blipFill>
          <a:blip r:embed="rId3"/>
          <a:stretch>
            <a:fillRect/>
          </a:stretch>
        </p:blipFill>
        <p:spPr>
          <a:xfrm>
            <a:off x="3089563" y="1331115"/>
            <a:ext cx="6456217" cy="2169028"/>
          </a:xfrm>
          <a:prstGeom prst="rect">
            <a:avLst/>
          </a:prstGeom>
        </p:spPr>
      </p:pic>
    </p:spTree>
    <p:extLst>
      <p:ext uri="{BB962C8B-B14F-4D97-AF65-F5344CB8AC3E}">
        <p14:creationId xmlns:p14="http://schemas.microsoft.com/office/powerpoint/2010/main" val="2637154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lgn="just"/>
            <a:r>
              <a:rPr lang="en-US" sz="2000" dirty="0"/>
              <a:t>In conclusion, our proposed solution harnesses the power of advanced machine learning algorithms to transform the hotel reservation process into a dynamic and optimized experience. By meticulously analyzing extensive historical booking data, we unlock patterns and correlations that are pivotal in addressing key challenges faced by both travelers and hoteliers.</a:t>
            </a:r>
          </a:p>
          <a:p>
            <a:pPr marL="305435" indent="-305435"/>
            <a:endParaRPr lang="en-IN" sz="2000" dirty="0"/>
          </a:p>
        </p:txBody>
      </p:sp>
    </p:spTree>
    <p:extLst>
      <p:ext uri="{BB962C8B-B14F-4D97-AF65-F5344CB8AC3E}">
        <p14:creationId xmlns:p14="http://schemas.microsoft.com/office/powerpoint/2010/main" val="31833151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D289AE2-D2AE-49D1-AFAC-3A79F6794255}">
  <ds:schemaRefs>
    <ds:schemaRef ds:uri="http://purl.org/dc/dcmitype/"/>
    <ds:schemaRef ds:uri="http://purl.org/dc/elements/1.1/"/>
    <ds:schemaRef ds:uri="http://schemas.microsoft.com/office/2006/metadata/properties"/>
    <ds:schemaRef ds:uri="c0fa2617-96bd-425d-8578-e93563fe37c5"/>
    <ds:schemaRef ds:uri="http://schemas.microsoft.com/office/2006/documentManagement/types"/>
    <ds:schemaRef ds:uri="http://purl.org/dc/terms/"/>
    <ds:schemaRef ds:uri="http://schemas.openxmlformats.org/package/2006/metadata/core-properties"/>
    <ds:schemaRef ds:uri="http://schemas.microsoft.com/office/infopath/2007/PartnerControls"/>
    <ds:schemaRef ds:uri="9162bd5b-4ed9-4da3-b376-05204580ba3f"/>
    <ds:schemaRef ds:uri="http://www.w3.org/XML/1998/namespa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49</TotalTime>
  <Words>610</Words>
  <Application>Microsoft Office PowerPoint</Application>
  <PresentationFormat>Widescreen</PresentationFormat>
  <Paragraphs>62</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Franklin Gothic Book</vt:lpstr>
      <vt:lpstr>Franklin Gothic Demi</vt:lpstr>
      <vt:lpstr>Wingdings 2</vt:lpstr>
      <vt:lpstr>DividendVTI</vt:lpstr>
      <vt:lpstr>Fandango movie rating</vt:lpstr>
      <vt:lpstr>OUTLINE</vt:lpstr>
      <vt:lpstr>Problem Statement</vt:lpstr>
      <vt:lpstr>Proposed Solution</vt:lpstr>
      <vt:lpstr>System  Approach</vt:lpstr>
      <vt:lpstr>Algorithm &amp; Deployment</vt:lpstr>
      <vt:lpstr>Result</vt:lpstr>
      <vt:lpstr>Result - CONT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Nandha Kumar P.</cp:lastModifiedBy>
  <cp:revision>26</cp:revision>
  <dcterms:created xsi:type="dcterms:W3CDTF">2021-05-26T16:50:10Z</dcterms:created>
  <dcterms:modified xsi:type="dcterms:W3CDTF">2024-04-12T06:34:09Z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